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4" r:id="rId3"/>
  </p:sldMasterIdLst>
  <p:notesMasterIdLst>
    <p:notesMasterId r:id="rId40"/>
  </p:notesMasterIdLst>
  <p:sldIdLst>
    <p:sldId id="281" r:id="rId4"/>
    <p:sldId id="339" r:id="rId5"/>
    <p:sldId id="325" r:id="rId6"/>
    <p:sldId id="326" r:id="rId7"/>
    <p:sldId id="329" r:id="rId8"/>
    <p:sldId id="330" r:id="rId9"/>
    <p:sldId id="343" r:id="rId10"/>
    <p:sldId id="331" r:id="rId11"/>
    <p:sldId id="345" r:id="rId12"/>
    <p:sldId id="352" r:id="rId13"/>
    <p:sldId id="332" r:id="rId14"/>
    <p:sldId id="334" r:id="rId15"/>
    <p:sldId id="337" r:id="rId16"/>
    <p:sldId id="338" r:id="rId17"/>
    <p:sldId id="340" r:id="rId18"/>
    <p:sldId id="259" r:id="rId19"/>
    <p:sldId id="298" r:id="rId20"/>
    <p:sldId id="323" r:id="rId21"/>
    <p:sldId id="300" r:id="rId22"/>
    <p:sldId id="301" r:id="rId23"/>
    <p:sldId id="295" r:id="rId24"/>
    <p:sldId id="306" r:id="rId25"/>
    <p:sldId id="348" r:id="rId26"/>
    <p:sldId id="349" r:id="rId27"/>
    <p:sldId id="350" r:id="rId28"/>
    <p:sldId id="351" r:id="rId29"/>
    <p:sldId id="314" r:id="rId30"/>
    <p:sldId id="311" r:id="rId31"/>
    <p:sldId id="312" r:id="rId32"/>
    <p:sldId id="313" r:id="rId33"/>
    <p:sldId id="315" r:id="rId34"/>
    <p:sldId id="318" r:id="rId35"/>
    <p:sldId id="305" r:id="rId36"/>
    <p:sldId id="319" r:id="rId37"/>
    <p:sldId id="353" r:id="rId38"/>
    <p:sldId id="322"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D18"/>
    <a:srgbClr val="0033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5" autoAdjust="0"/>
    <p:restoredTop sz="94704"/>
  </p:normalViewPr>
  <p:slideViewPr>
    <p:cSldViewPr snapToGrid="0">
      <p:cViewPr varScale="1">
        <p:scale>
          <a:sx n="87" d="100"/>
          <a:sy n="87" d="100"/>
        </p:scale>
        <p:origin x="63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46E80-108B-413D-B1B3-4BCFD6BF60A6}" type="datetimeFigureOut">
              <a:rPr lang="zh-CN" altLang="en-US" smtClean="0"/>
              <a:t>2019/12/12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2378C-8932-415B-BCBE-D9895BC0848F}" type="slidenum">
              <a:rPr lang="zh-CN" altLang="en-US" smtClean="0"/>
              <a:t>‹#›</a:t>
            </a:fld>
            <a:endParaRPr lang="zh-CN" altLang="en-US"/>
          </a:p>
        </p:txBody>
      </p:sp>
    </p:spTree>
    <p:extLst>
      <p:ext uri="{BB962C8B-B14F-4D97-AF65-F5344CB8AC3E}">
        <p14:creationId xmlns:p14="http://schemas.microsoft.com/office/powerpoint/2010/main" val="36824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E60381A9-9D32-AF46-844A-641EEA014D68}" type="slidenum">
              <a:rPr lang="zh-CN" altLang="en-US">
                <a:solidFill>
                  <a:prstClr val="black"/>
                </a:solidFill>
                <a:latin typeface="Calibri" charset="0"/>
              </a:rPr>
              <a:pPr/>
              <a:t>23</a:t>
            </a:fld>
            <a:endParaRPr lang="zh-CN" altLang="en-US">
              <a:solidFill>
                <a:prstClr val="black"/>
              </a:solidFill>
              <a:latin typeface="Calibri" charset="0"/>
            </a:endParaRPr>
          </a:p>
        </p:txBody>
      </p:sp>
    </p:spTree>
    <p:extLst>
      <p:ext uri="{BB962C8B-B14F-4D97-AF65-F5344CB8AC3E}">
        <p14:creationId xmlns:p14="http://schemas.microsoft.com/office/powerpoint/2010/main" val="1845226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zh-CN" altLang="en-US"/>
          </a:p>
        </p:txBody>
      </p:sp>
      <p:sp>
        <p:nvSpPr>
          <p:cNvPr id="153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538446F4-01A6-804D-9D6B-1192E724B3E3}" type="slidenum">
              <a:rPr lang="zh-CN" altLang="en-US">
                <a:latin typeface="Calibri" charset="0"/>
              </a:rPr>
              <a:pPr/>
              <a:t>24</a:t>
            </a:fld>
            <a:endParaRPr lang="zh-CN" altLang="en-US">
              <a:latin typeface="Calibri" charset="0"/>
            </a:endParaRPr>
          </a:p>
        </p:txBody>
      </p:sp>
    </p:spTree>
    <p:extLst>
      <p:ext uri="{BB962C8B-B14F-4D97-AF65-F5344CB8AC3E}">
        <p14:creationId xmlns:p14="http://schemas.microsoft.com/office/powerpoint/2010/main" val="64263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B8BF76E3-8734-D24A-8FF3-3969039AFC6F}" type="slidenum">
              <a:rPr lang="zh-CN" altLang="en-US">
                <a:latin typeface="Calibri" charset="0"/>
              </a:rPr>
              <a:pPr/>
              <a:t>25</a:t>
            </a:fld>
            <a:endParaRPr lang="zh-CN" altLang="en-US">
              <a:latin typeface="Calibri" charset="0"/>
            </a:endParaRPr>
          </a:p>
        </p:txBody>
      </p:sp>
    </p:spTree>
    <p:extLst>
      <p:ext uri="{BB962C8B-B14F-4D97-AF65-F5344CB8AC3E}">
        <p14:creationId xmlns:p14="http://schemas.microsoft.com/office/powerpoint/2010/main" val="166775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fld id="{035D5BDB-6647-2545-8F94-2F2FB2A73534}" type="slidenum">
              <a:rPr lang="zh-CN" altLang="en-US">
                <a:latin typeface="Calibri" charset="0"/>
              </a:rPr>
              <a:pPr/>
              <a:t>26</a:t>
            </a:fld>
            <a:endParaRPr lang="zh-CN" altLang="en-US">
              <a:latin typeface="Calibri" charset="0"/>
            </a:endParaRPr>
          </a:p>
        </p:txBody>
      </p:sp>
    </p:spTree>
    <p:extLst>
      <p:ext uri="{BB962C8B-B14F-4D97-AF65-F5344CB8AC3E}">
        <p14:creationId xmlns:p14="http://schemas.microsoft.com/office/powerpoint/2010/main" val="54266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201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五边形 3"/>
          <p:cNvSpPr/>
          <p:nvPr userDrawn="1"/>
        </p:nvSpPr>
        <p:spPr>
          <a:xfrm rot="5400000">
            <a:off x="919163" y="176212"/>
            <a:ext cx="1200150"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1F2029"/>
              </a:solidFill>
            </a:endParaRPr>
          </a:p>
        </p:txBody>
      </p:sp>
      <p:cxnSp>
        <p:nvCxnSpPr>
          <p:cNvPr id="5" name="直接连接符 4"/>
          <p:cNvCxnSpPr/>
          <p:nvPr userDrawn="1"/>
        </p:nvCxnSpPr>
        <p:spPr>
          <a:xfrm>
            <a:off x="2220913" y="690563"/>
            <a:ext cx="3817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图片 3" descr="eed896d9190e4a81becfb7108e2fa5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8850" y="1592263"/>
            <a:ext cx="40084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占位符 12"/>
          <p:cNvSpPr>
            <a:spLocks noGrp="1"/>
          </p:cNvSpPr>
          <p:nvPr>
            <p:ph type="body" sz="quarter" idx="10"/>
          </p:nvPr>
        </p:nvSpPr>
        <p:spPr>
          <a:xfrm>
            <a:off x="2183066" y="249882"/>
            <a:ext cx="3810000" cy="381000"/>
          </a:xfrm>
          <a:prstGeom prst="rect">
            <a:avLst/>
          </a:prstGeom>
        </p:spPr>
        <p:txBody>
          <a:bodyPr/>
          <a:lstStyle>
            <a:lvl1pPr marL="0" indent="0">
              <a:buNone/>
              <a:defRPr sz="2400" b="1" baseline="0"/>
            </a:lvl1pPr>
          </a:lstStyle>
          <a:p>
            <a:pPr lvl="0"/>
            <a:r>
              <a:rPr lang="zh-CN" altLang="en-US" smtClean="0"/>
              <a:t>单击此处编辑母版文本样式</a:t>
            </a:r>
          </a:p>
        </p:txBody>
      </p:sp>
      <p:sp>
        <p:nvSpPr>
          <p:cNvPr id="7" name="文本占位符 14"/>
          <p:cNvSpPr>
            <a:spLocks noGrp="1"/>
          </p:cNvSpPr>
          <p:nvPr>
            <p:ph type="body" sz="quarter" idx="11"/>
          </p:nvPr>
        </p:nvSpPr>
        <p:spPr>
          <a:xfrm>
            <a:off x="1271587" y="309265"/>
            <a:ext cx="609600" cy="419100"/>
          </a:xfrm>
          <a:prstGeom prst="rect">
            <a:avLst/>
          </a:prstGeom>
        </p:spPr>
        <p:txBody>
          <a:bodyPr/>
          <a:lstStyle>
            <a:lvl1pPr marL="0" indent="0">
              <a:buNone/>
              <a:defRPr sz="2400" b="1">
                <a:solidFill>
                  <a:schemeClr val="bg1"/>
                </a:solidFill>
              </a:defRPr>
            </a:lvl1pPr>
          </a:lstStyle>
          <a:p>
            <a:pPr lvl="0"/>
            <a:endParaRPr lang="zh-CN" altLang="en-US" dirty="0" smtClean="0"/>
          </a:p>
        </p:txBody>
      </p:sp>
    </p:spTree>
    <p:extLst>
      <p:ext uri="{BB962C8B-B14F-4D97-AF65-F5344CB8AC3E}">
        <p14:creationId xmlns:p14="http://schemas.microsoft.com/office/powerpoint/2010/main" val="81241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0" y="0"/>
            <a:ext cx="12192000" cy="3638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6" name="五边形 5"/>
          <p:cNvSpPr/>
          <p:nvPr userDrawn="1"/>
        </p:nvSpPr>
        <p:spPr>
          <a:xfrm rot="5400000">
            <a:off x="919163" y="176212"/>
            <a:ext cx="1200150"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1F2029"/>
              </a:solidFill>
            </a:endParaRPr>
          </a:p>
        </p:txBody>
      </p:sp>
      <p:cxnSp>
        <p:nvCxnSpPr>
          <p:cNvPr id="8" name="直接连接符 7"/>
          <p:cNvCxnSpPr/>
          <p:nvPr userDrawn="1"/>
        </p:nvCxnSpPr>
        <p:spPr>
          <a:xfrm>
            <a:off x="2220913" y="690563"/>
            <a:ext cx="3817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占位符 12"/>
          <p:cNvSpPr>
            <a:spLocks noGrp="1"/>
          </p:cNvSpPr>
          <p:nvPr>
            <p:ph type="body" sz="quarter" idx="10"/>
          </p:nvPr>
        </p:nvSpPr>
        <p:spPr>
          <a:xfrm>
            <a:off x="2183066" y="249882"/>
            <a:ext cx="3810000" cy="381000"/>
          </a:xfrm>
          <a:prstGeom prst="rect">
            <a:avLst/>
          </a:prstGeom>
        </p:spPr>
        <p:txBody>
          <a:bodyPr/>
          <a:lstStyle>
            <a:lvl1pPr marL="0" indent="0">
              <a:buNone/>
              <a:defRPr sz="2400" b="1" baseline="0"/>
            </a:lvl1pPr>
          </a:lstStyle>
          <a:p>
            <a:pPr lvl="0"/>
            <a:r>
              <a:rPr lang="zh-CN" altLang="en-US" smtClean="0"/>
              <a:t>单击此处编辑母版文本样式</a:t>
            </a:r>
          </a:p>
        </p:txBody>
      </p:sp>
      <p:sp>
        <p:nvSpPr>
          <p:cNvPr id="7" name="文本占位符 14"/>
          <p:cNvSpPr>
            <a:spLocks noGrp="1"/>
          </p:cNvSpPr>
          <p:nvPr>
            <p:ph type="body" sz="quarter" idx="11"/>
          </p:nvPr>
        </p:nvSpPr>
        <p:spPr>
          <a:xfrm>
            <a:off x="1271587" y="309265"/>
            <a:ext cx="609600" cy="419100"/>
          </a:xfrm>
          <a:prstGeom prst="rect">
            <a:avLst/>
          </a:prstGeom>
        </p:spPr>
        <p:txBody>
          <a:bodyPr/>
          <a:lstStyle>
            <a:lvl1pPr marL="0" indent="0">
              <a:buNone/>
              <a:defRPr sz="2400" b="1">
                <a:solidFill>
                  <a:schemeClr val="bg1"/>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146812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r="10846"/>
          <a:stretch>
            <a:fillRect/>
          </a:stretch>
        </p:blipFill>
        <p:spPr bwMode="auto">
          <a:xfrm>
            <a:off x="0" y="0"/>
            <a:ext cx="12228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90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r="10846"/>
          <a:stretch>
            <a:fillRect/>
          </a:stretch>
        </p:blipFill>
        <p:spPr bwMode="auto">
          <a:xfrm>
            <a:off x="0" y="0"/>
            <a:ext cx="12228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userDrawn="1"/>
        </p:nvGrpSpPr>
        <p:grpSpPr bwMode="auto">
          <a:xfrm>
            <a:off x="3325813" y="0"/>
            <a:ext cx="5376862" cy="6858000"/>
            <a:chOff x="3534770" y="0"/>
            <a:chExt cx="5377218" cy="6858000"/>
          </a:xfrm>
        </p:grpSpPr>
        <p:sp>
          <p:nvSpPr>
            <p:cNvPr id="4" name="矩形 3"/>
            <p:cNvSpPr/>
            <p:nvPr/>
          </p:nvSpPr>
          <p:spPr>
            <a:xfrm>
              <a:off x="3534770" y="0"/>
              <a:ext cx="5377218"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5" name="矩形 4"/>
            <p:cNvSpPr/>
            <p:nvPr/>
          </p:nvSpPr>
          <p:spPr>
            <a:xfrm>
              <a:off x="3834827" y="0"/>
              <a:ext cx="4762815"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6" name="矩形 5"/>
            <p:cNvSpPr/>
            <p:nvPr/>
          </p:nvSpPr>
          <p:spPr>
            <a:xfrm>
              <a:off x="3992000" y="0"/>
              <a:ext cx="44294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grpSp>
    </p:spTree>
    <p:extLst>
      <p:ext uri="{BB962C8B-B14F-4D97-AF65-F5344CB8AC3E}">
        <p14:creationId xmlns:p14="http://schemas.microsoft.com/office/powerpoint/2010/main" val="340535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2571750" y="0"/>
            <a:ext cx="6915150" cy="6858000"/>
            <a:chOff x="2571750" y="0"/>
            <a:chExt cx="6915150" cy="6858000"/>
          </a:xfrm>
        </p:grpSpPr>
        <p:sp>
          <p:nvSpPr>
            <p:cNvPr id="3" name="梯形 2"/>
            <p:cNvSpPr/>
            <p:nvPr/>
          </p:nvSpPr>
          <p:spPr>
            <a:xfrm>
              <a:off x="2571750" y="0"/>
              <a:ext cx="6915150" cy="6858000"/>
            </a:xfrm>
            <a:prstGeom prst="trapezoid">
              <a:avLst>
                <a:gd name="adj" fmla="val 1444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4" name="梯形 3"/>
            <p:cNvSpPr/>
            <p:nvPr/>
          </p:nvSpPr>
          <p:spPr>
            <a:xfrm>
              <a:off x="2571750" y="0"/>
              <a:ext cx="6915150" cy="6858000"/>
            </a:xfrm>
            <a:prstGeom prst="trapezoid">
              <a:avLst>
                <a:gd name="adj" fmla="val 22777"/>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5" name="梯形 4"/>
            <p:cNvSpPr/>
            <p:nvPr/>
          </p:nvSpPr>
          <p:spPr>
            <a:xfrm>
              <a:off x="2571750" y="0"/>
              <a:ext cx="6915150" cy="6858000"/>
            </a:xfrm>
            <a:prstGeom prst="trapezoid">
              <a:avLst>
                <a:gd name="adj" fmla="val 2784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grpSp>
    </p:spTree>
    <p:extLst>
      <p:ext uri="{BB962C8B-B14F-4D97-AF65-F5344CB8AC3E}">
        <p14:creationId xmlns:p14="http://schemas.microsoft.com/office/powerpoint/2010/main" val="328582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五边形 3"/>
          <p:cNvSpPr/>
          <p:nvPr/>
        </p:nvSpPr>
        <p:spPr>
          <a:xfrm rot="5400000">
            <a:off x="919163" y="176212"/>
            <a:ext cx="1200150"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1F2029"/>
              </a:solidFill>
            </a:endParaRPr>
          </a:p>
        </p:txBody>
      </p:sp>
      <p:cxnSp>
        <p:nvCxnSpPr>
          <p:cNvPr id="5" name="直接连接符 2"/>
          <p:cNvCxnSpPr/>
          <p:nvPr userDrawn="1"/>
        </p:nvCxnSpPr>
        <p:spPr>
          <a:xfrm>
            <a:off x="2220913" y="690563"/>
            <a:ext cx="3817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p:ph type="body" sz="quarter" idx="10"/>
          </p:nvPr>
        </p:nvSpPr>
        <p:spPr>
          <a:xfrm>
            <a:off x="2183066" y="249882"/>
            <a:ext cx="3810000" cy="381000"/>
          </a:xfrm>
          <a:prstGeom prst="rect">
            <a:avLst/>
          </a:prstGeom>
        </p:spPr>
        <p:txBody>
          <a:bodyPr/>
          <a:lstStyle>
            <a:lvl1pPr marL="0" indent="0">
              <a:buNone/>
              <a:defRPr sz="2400" b="1" baseline="0"/>
            </a:lvl1pPr>
          </a:lstStyle>
          <a:p>
            <a:pPr lvl="0"/>
            <a:endParaRPr lang="zh-CN" altLang="en-US" dirty="0" smtClean="0"/>
          </a:p>
        </p:txBody>
      </p:sp>
      <p:sp>
        <p:nvSpPr>
          <p:cNvPr id="15" name="文本占位符 14"/>
          <p:cNvSpPr>
            <a:spLocks noGrp="1"/>
          </p:cNvSpPr>
          <p:nvPr>
            <p:ph type="body" sz="quarter" idx="11"/>
          </p:nvPr>
        </p:nvSpPr>
        <p:spPr>
          <a:xfrm>
            <a:off x="1271587" y="309265"/>
            <a:ext cx="609600" cy="419100"/>
          </a:xfrm>
          <a:prstGeom prst="rect">
            <a:avLst/>
          </a:prstGeom>
        </p:spPr>
        <p:txBody>
          <a:bodyPr/>
          <a:lstStyle>
            <a:lvl1pPr marL="0" indent="0">
              <a:buNone/>
              <a:defRPr sz="2400" b="1">
                <a:solidFill>
                  <a:schemeClr val="bg1"/>
                </a:solidFill>
              </a:defRPr>
            </a:lvl1pPr>
          </a:lstStyle>
          <a:p>
            <a:pPr lvl="0"/>
            <a:endParaRPr lang="zh-CN" alt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五边形 3"/>
          <p:cNvSpPr/>
          <p:nvPr userDrawn="1"/>
        </p:nvSpPr>
        <p:spPr>
          <a:xfrm rot="5400000">
            <a:off x="919163" y="176212"/>
            <a:ext cx="1200150"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1F2029"/>
              </a:solidFill>
            </a:endParaRPr>
          </a:p>
        </p:txBody>
      </p:sp>
      <p:cxnSp>
        <p:nvCxnSpPr>
          <p:cNvPr id="5" name="直接连接符 2"/>
          <p:cNvCxnSpPr/>
          <p:nvPr userDrawn="1"/>
        </p:nvCxnSpPr>
        <p:spPr>
          <a:xfrm>
            <a:off x="2220913" y="690563"/>
            <a:ext cx="3817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图片 3" descr="eed896d9190e4a81becfb7108e2fa5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8850" y="1592263"/>
            <a:ext cx="400843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占位符 12"/>
          <p:cNvSpPr>
            <a:spLocks noGrp="1"/>
          </p:cNvSpPr>
          <p:nvPr>
            <p:ph type="body" sz="quarter" idx="10"/>
          </p:nvPr>
        </p:nvSpPr>
        <p:spPr>
          <a:xfrm>
            <a:off x="2183066" y="249882"/>
            <a:ext cx="3810000" cy="381000"/>
          </a:xfrm>
          <a:prstGeom prst="rect">
            <a:avLst/>
          </a:prstGeom>
        </p:spPr>
        <p:txBody>
          <a:bodyPr/>
          <a:lstStyle>
            <a:lvl1pPr marL="0" indent="0">
              <a:buNone/>
              <a:defRPr sz="2400" b="1" baseline="0"/>
            </a:lvl1pPr>
          </a:lstStyle>
          <a:p>
            <a:pPr lvl="0"/>
            <a:r>
              <a:rPr lang="zh-CN" altLang="en-US" smtClean="0"/>
              <a:t>单击此处编辑母版文本样式</a:t>
            </a:r>
          </a:p>
        </p:txBody>
      </p:sp>
      <p:sp>
        <p:nvSpPr>
          <p:cNvPr id="7" name="文本占位符 14"/>
          <p:cNvSpPr>
            <a:spLocks noGrp="1"/>
          </p:cNvSpPr>
          <p:nvPr>
            <p:ph type="body" sz="quarter" idx="11"/>
          </p:nvPr>
        </p:nvSpPr>
        <p:spPr>
          <a:xfrm>
            <a:off x="1271587" y="309265"/>
            <a:ext cx="609600" cy="419100"/>
          </a:xfrm>
          <a:prstGeom prst="rect">
            <a:avLst/>
          </a:prstGeom>
        </p:spPr>
        <p:txBody>
          <a:bodyPr/>
          <a:lstStyle>
            <a:lvl1pPr marL="0" indent="0">
              <a:buNone/>
              <a:defRPr sz="2400" b="1">
                <a:solidFill>
                  <a:schemeClr val="bg1"/>
                </a:solidFill>
              </a:defRPr>
            </a:lvl1pPr>
          </a:lstStyle>
          <a:p>
            <a:pPr lvl="0"/>
            <a:endParaRPr lang="zh-CN" altLang="en-US" dirty="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0" y="0"/>
            <a:ext cx="12192000" cy="3638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6" name="五边形 5"/>
          <p:cNvSpPr/>
          <p:nvPr userDrawn="1"/>
        </p:nvSpPr>
        <p:spPr>
          <a:xfrm rot="5400000">
            <a:off x="919163" y="176212"/>
            <a:ext cx="1200150"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1F2029"/>
              </a:solidFill>
            </a:endParaRPr>
          </a:p>
        </p:txBody>
      </p:sp>
      <p:cxnSp>
        <p:nvCxnSpPr>
          <p:cNvPr id="8" name="直接连接符 3"/>
          <p:cNvCxnSpPr/>
          <p:nvPr userDrawn="1"/>
        </p:nvCxnSpPr>
        <p:spPr>
          <a:xfrm>
            <a:off x="2220913" y="690563"/>
            <a:ext cx="3817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占位符 12"/>
          <p:cNvSpPr>
            <a:spLocks noGrp="1"/>
          </p:cNvSpPr>
          <p:nvPr>
            <p:ph type="body" sz="quarter" idx="10"/>
          </p:nvPr>
        </p:nvSpPr>
        <p:spPr>
          <a:xfrm>
            <a:off x="2183066" y="249882"/>
            <a:ext cx="3810000" cy="381000"/>
          </a:xfrm>
          <a:prstGeom prst="rect">
            <a:avLst/>
          </a:prstGeom>
        </p:spPr>
        <p:txBody>
          <a:bodyPr/>
          <a:lstStyle>
            <a:lvl1pPr marL="0" indent="0">
              <a:buNone/>
              <a:defRPr sz="2400" b="1" baseline="0"/>
            </a:lvl1pPr>
          </a:lstStyle>
          <a:p>
            <a:pPr lvl="0"/>
            <a:r>
              <a:rPr lang="zh-CN" altLang="en-US" smtClean="0"/>
              <a:t>单击此处编辑母版文本样式</a:t>
            </a:r>
          </a:p>
        </p:txBody>
      </p:sp>
      <p:sp>
        <p:nvSpPr>
          <p:cNvPr id="7" name="文本占位符 14"/>
          <p:cNvSpPr>
            <a:spLocks noGrp="1"/>
          </p:cNvSpPr>
          <p:nvPr>
            <p:ph type="body" sz="quarter" idx="11"/>
          </p:nvPr>
        </p:nvSpPr>
        <p:spPr>
          <a:xfrm>
            <a:off x="1271587" y="309265"/>
            <a:ext cx="609600" cy="419100"/>
          </a:xfrm>
          <a:prstGeom prst="rect">
            <a:avLst/>
          </a:prstGeom>
        </p:spPr>
        <p:txBody>
          <a:bodyPr/>
          <a:lstStyle>
            <a:lvl1pPr marL="0" indent="0">
              <a:buNone/>
              <a:defRPr sz="2400" b="1">
                <a:solidFill>
                  <a:schemeClr val="bg1"/>
                </a:solidFill>
              </a:defRPr>
            </a:lvl1pPr>
          </a:lstStyle>
          <a:p>
            <a:pPr lvl="0"/>
            <a:r>
              <a:rPr lang="zh-CN" altLang="en-US" smtClean="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r="10846"/>
          <a:stretch>
            <a:fillRect/>
          </a:stretch>
        </p:blipFill>
        <p:spPr bwMode="auto">
          <a:xfrm>
            <a:off x="0" y="0"/>
            <a:ext cx="12228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五边形 7"/>
          <p:cNvSpPr/>
          <p:nvPr/>
        </p:nvSpPr>
        <p:spPr>
          <a:xfrm rot="5400000">
            <a:off x="919161" y="176214"/>
            <a:ext cx="1200152"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1" name="直接连接符 10"/>
          <p:cNvCxnSpPr/>
          <p:nvPr userDrawn="1"/>
        </p:nvCxnSpPr>
        <p:spPr>
          <a:xfrm>
            <a:off x="2221166" y="690265"/>
            <a:ext cx="38176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userDrawn="1">
            <p:ph type="body" sz="quarter" idx="10" hasCustomPrompt="1"/>
          </p:nvPr>
        </p:nvSpPr>
        <p:spPr>
          <a:xfrm>
            <a:off x="2183066" y="249882"/>
            <a:ext cx="3810000" cy="381000"/>
          </a:xfrm>
          <a:prstGeom prst="rect">
            <a:avLst/>
          </a:prstGeom>
        </p:spPr>
        <p:txBody>
          <a:bodyPr/>
          <a:lstStyle>
            <a:lvl1pPr marL="0" indent="0">
              <a:buNone/>
              <a:defRPr sz="2400" b="1" baseline="0"/>
            </a:lvl1pPr>
          </a:lstStyle>
          <a:p>
            <a:pPr lvl="0"/>
            <a:r>
              <a:rPr lang="en-US" altLang="zh-CN" dirty="0" smtClean="0"/>
              <a:t>ADD YOUR TETLE HERE</a:t>
            </a:r>
            <a:endParaRPr lang="zh-CN" altLang="en-US" dirty="0"/>
          </a:p>
        </p:txBody>
      </p:sp>
      <p:sp>
        <p:nvSpPr>
          <p:cNvPr id="15" name="文本占位符 14"/>
          <p:cNvSpPr>
            <a:spLocks noGrp="1"/>
          </p:cNvSpPr>
          <p:nvPr>
            <p:ph type="body" sz="quarter" idx="11" hasCustomPrompt="1"/>
          </p:nvPr>
        </p:nvSpPr>
        <p:spPr>
          <a:xfrm>
            <a:off x="1271587" y="309265"/>
            <a:ext cx="609600" cy="419100"/>
          </a:xfrm>
          <a:prstGeom prst="rect">
            <a:avLst/>
          </a:prstGeom>
        </p:spPr>
        <p:txBody>
          <a:bodyPr/>
          <a:lstStyle>
            <a:lvl1pPr marL="0" indent="0">
              <a:buNone/>
              <a:defRPr sz="2400" b="1">
                <a:solidFill>
                  <a:schemeClr val="bg1"/>
                </a:solidFill>
              </a:defRPr>
            </a:lvl1pPr>
          </a:lstStyle>
          <a:p>
            <a:pPr lvl="0"/>
            <a:r>
              <a:rPr lang="en-US" altLang="zh-CN" dirty="0" smtClean="0"/>
              <a:t>01</a:t>
            </a:r>
            <a:endParaRPr lang="zh-CN" altLang="en-US" dirty="0"/>
          </a:p>
        </p:txBody>
      </p:sp>
    </p:spTree>
    <p:extLst>
      <p:ext uri="{BB962C8B-B14F-4D97-AF65-F5344CB8AC3E}">
        <p14:creationId xmlns:p14="http://schemas.microsoft.com/office/powerpoint/2010/main" val="11150926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r="10846"/>
          <a:stretch>
            <a:fillRect/>
          </a:stretch>
        </p:blipFill>
        <p:spPr bwMode="auto">
          <a:xfrm>
            <a:off x="0" y="0"/>
            <a:ext cx="12228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a:grpSpLocks/>
          </p:cNvGrpSpPr>
          <p:nvPr userDrawn="1"/>
        </p:nvGrpSpPr>
        <p:grpSpPr bwMode="auto">
          <a:xfrm>
            <a:off x="3325813" y="0"/>
            <a:ext cx="5376862" cy="6858000"/>
            <a:chOff x="3534770" y="0"/>
            <a:chExt cx="5377218" cy="6858000"/>
          </a:xfrm>
        </p:grpSpPr>
        <p:sp>
          <p:nvSpPr>
            <p:cNvPr id="4" name="矩形 3"/>
            <p:cNvSpPr/>
            <p:nvPr/>
          </p:nvSpPr>
          <p:spPr>
            <a:xfrm>
              <a:off x="3534770" y="0"/>
              <a:ext cx="5377218"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5" name="矩形 4"/>
            <p:cNvSpPr/>
            <p:nvPr/>
          </p:nvSpPr>
          <p:spPr>
            <a:xfrm>
              <a:off x="3834827" y="0"/>
              <a:ext cx="4762815"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6" name="矩形 5"/>
            <p:cNvSpPr/>
            <p:nvPr/>
          </p:nvSpPr>
          <p:spPr>
            <a:xfrm>
              <a:off x="3992000" y="0"/>
              <a:ext cx="44294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grpSp>
        <p:nvGrpSpPr>
          <p:cNvPr id="2" name="组合 1"/>
          <p:cNvGrpSpPr>
            <a:grpSpLocks/>
          </p:cNvGrpSpPr>
          <p:nvPr userDrawn="1"/>
        </p:nvGrpSpPr>
        <p:grpSpPr bwMode="auto">
          <a:xfrm>
            <a:off x="2571750" y="0"/>
            <a:ext cx="6915150" cy="6858000"/>
            <a:chOff x="2571750" y="0"/>
            <a:chExt cx="6915150" cy="6858000"/>
          </a:xfrm>
        </p:grpSpPr>
        <p:sp>
          <p:nvSpPr>
            <p:cNvPr id="3" name="梯形 2"/>
            <p:cNvSpPr/>
            <p:nvPr/>
          </p:nvSpPr>
          <p:spPr>
            <a:xfrm>
              <a:off x="2571750" y="0"/>
              <a:ext cx="6915150" cy="6858000"/>
            </a:xfrm>
            <a:prstGeom prst="trapezoid">
              <a:avLst>
                <a:gd name="adj" fmla="val 1444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4" name="梯形 3"/>
            <p:cNvSpPr/>
            <p:nvPr/>
          </p:nvSpPr>
          <p:spPr>
            <a:xfrm>
              <a:off x="2571750" y="0"/>
              <a:ext cx="6915150" cy="6858000"/>
            </a:xfrm>
            <a:prstGeom prst="trapezoid">
              <a:avLst>
                <a:gd name="adj" fmla="val 22777"/>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5" name="梯形 4"/>
            <p:cNvSpPr/>
            <p:nvPr/>
          </p:nvSpPr>
          <p:spPr>
            <a:xfrm>
              <a:off x="2571750" y="0"/>
              <a:ext cx="6915150" cy="6858000"/>
            </a:xfrm>
            <a:prstGeom prst="trapezoid">
              <a:avLst>
                <a:gd name="adj" fmla="val 2784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4" name="五边形 3"/>
          <p:cNvSpPr/>
          <p:nvPr userDrawn="1"/>
        </p:nvSpPr>
        <p:spPr>
          <a:xfrm rot="5400000">
            <a:off x="919161" y="176214"/>
            <a:ext cx="1200152"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 name="直接连接符 4"/>
          <p:cNvCxnSpPr/>
          <p:nvPr userDrawn="1"/>
        </p:nvCxnSpPr>
        <p:spPr>
          <a:xfrm>
            <a:off x="2221166" y="690265"/>
            <a:ext cx="38176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占位符 12"/>
          <p:cNvSpPr>
            <a:spLocks noGrp="1"/>
          </p:cNvSpPr>
          <p:nvPr>
            <p:ph type="body" sz="quarter" idx="10" hasCustomPrompt="1"/>
          </p:nvPr>
        </p:nvSpPr>
        <p:spPr>
          <a:xfrm>
            <a:off x="2183066" y="249882"/>
            <a:ext cx="3810000" cy="381000"/>
          </a:xfrm>
          <a:prstGeom prst="rect">
            <a:avLst/>
          </a:prstGeom>
        </p:spPr>
        <p:txBody>
          <a:bodyPr/>
          <a:lstStyle>
            <a:lvl1pPr marL="0" indent="0">
              <a:buNone/>
              <a:defRPr sz="2400" b="1" baseline="0"/>
            </a:lvl1pPr>
          </a:lstStyle>
          <a:p>
            <a:pPr lvl="0"/>
            <a:r>
              <a:rPr lang="en-US" altLang="zh-CN" dirty="0" smtClean="0"/>
              <a:t>ADD YOUR TETLE HERE</a:t>
            </a:r>
            <a:endParaRPr lang="zh-CN" altLang="en-US" dirty="0"/>
          </a:p>
        </p:txBody>
      </p:sp>
      <p:sp>
        <p:nvSpPr>
          <p:cNvPr id="7" name="文本占位符 14"/>
          <p:cNvSpPr>
            <a:spLocks noGrp="1"/>
          </p:cNvSpPr>
          <p:nvPr>
            <p:ph type="body" sz="quarter" idx="11" hasCustomPrompt="1"/>
          </p:nvPr>
        </p:nvSpPr>
        <p:spPr>
          <a:xfrm>
            <a:off x="1271587" y="309265"/>
            <a:ext cx="609600" cy="419100"/>
          </a:xfrm>
          <a:prstGeom prst="rect">
            <a:avLst/>
          </a:prstGeom>
        </p:spPr>
        <p:txBody>
          <a:bodyPr/>
          <a:lstStyle>
            <a:lvl1pPr marL="0" indent="0">
              <a:buNone/>
              <a:defRPr sz="2400" b="1">
                <a:solidFill>
                  <a:schemeClr val="bg1"/>
                </a:solidFill>
              </a:defRPr>
            </a:lvl1pPr>
          </a:lstStyle>
          <a:p>
            <a:pPr lvl="0"/>
            <a:r>
              <a:rPr lang="en-US" altLang="zh-CN" dirty="0" smtClean="0"/>
              <a:t>01</a:t>
            </a:r>
            <a:endParaRPr lang="zh-CN" altLang="en-US" dirty="0"/>
          </a:p>
        </p:txBody>
      </p:sp>
    </p:spTree>
    <p:extLst>
      <p:ext uri="{BB962C8B-B14F-4D97-AF65-F5344CB8AC3E}">
        <p14:creationId xmlns:p14="http://schemas.microsoft.com/office/powerpoint/2010/main" val="67741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12192000" cy="3638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五边形 2"/>
          <p:cNvSpPr/>
          <p:nvPr userDrawn="1"/>
        </p:nvSpPr>
        <p:spPr>
          <a:xfrm rot="5400000">
            <a:off x="919161" y="176214"/>
            <a:ext cx="1200152"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 name="直接连接符 3"/>
          <p:cNvCxnSpPr/>
          <p:nvPr userDrawn="1"/>
        </p:nvCxnSpPr>
        <p:spPr>
          <a:xfrm>
            <a:off x="2221166" y="690265"/>
            <a:ext cx="38176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占位符 12"/>
          <p:cNvSpPr>
            <a:spLocks noGrp="1"/>
          </p:cNvSpPr>
          <p:nvPr>
            <p:ph type="body" sz="quarter" idx="10" hasCustomPrompt="1"/>
          </p:nvPr>
        </p:nvSpPr>
        <p:spPr>
          <a:xfrm>
            <a:off x="2183066" y="249882"/>
            <a:ext cx="3810000" cy="381000"/>
          </a:xfrm>
          <a:prstGeom prst="rect">
            <a:avLst/>
          </a:prstGeom>
        </p:spPr>
        <p:txBody>
          <a:bodyPr/>
          <a:lstStyle>
            <a:lvl1pPr marL="0" indent="0">
              <a:buNone/>
              <a:defRPr sz="2400" b="1" baseline="0"/>
            </a:lvl1pPr>
          </a:lstStyle>
          <a:p>
            <a:pPr lvl="0"/>
            <a:r>
              <a:rPr lang="en-US" altLang="zh-CN" dirty="0" smtClean="0"/>
              <a:t>ADD YOUR TETLE HERE</a:t>
            </a:r>
            <a:endParaRPr lang="zh-CN" altLang="en-US" dirty="0"/>
          </a:p>
        </p:txBody>
      </p:sp>
      <p:sp>
        <p:nvSpPr>
          <p:cNvPr id="7" name="文本占位符 14"/>
          <p:cNvSpPr>
            <a:spLocks noGrp="1"/>
          </p:cNvSpPr>
          <p:nvPr>
            <p:ph type="body" sz="quarter" idx="11" hasCustomPrompt="1"/>
          </p:nvPr>
        </p:nvSpPr>
        <p:spPr>
          <a:xfrm>
            <a:off x="1271587" y="309265"/>
            <a:ext cx="609600" cy="419100"/>
          </a:xfrm>
          <a:prstGeom prst="rect">
            <a:avLst/>
          </a:prstGeom>
        </p:spPr>
        <p:txBody>
          <a:bodyPr/>
          <a:lstStyle>
            <a:lvl1pPr marL="0" indent="0">
              <a:buNone/>
              <a:defRPr sz="2400" b="1">
                <a:solidFill>
                  <a:schemeClr val="bg1"/>
                </a:solidFill>
              </a:defRPr>
            </a:lvl1pPr>
          </a:lstStyle>
          <a:p>
            <a:pPr lvl="0"/>
            <a:r>
              <a:rPr lang="en-US" altLang="zh-CN" dirty="0" smtClean="0"/>
              <a:t>01</a:t>
            </a:r>
            <a:endParaRPr lang="zh-CN" altLang="en-US" dirty="0"/>
          </a:p>
        </p:txBody>
      </p:sp>
    </p:spTree>
    <p:extLst>
      <p:ext uri="{BB962C8B-B14F-4D97-AF65-F5344CB8AC3E}">
        <p14:creationId xmlns:p14="http://schemas.microsoft.com/office/powerpoint/2010/main" val="39216059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10846"/>
          <a:stretch/>
        </p:blipFill>
        <p:spPr>
          <a:xfrm>
            <a:off x="0" y="0"/>
            <a:ext cx="12228394" cy="6858000"/>
          </a:xfrm>
          <a:prstGeom prst="rect">
            <a:avLst/>
          </a:prstGeom>
        </p:spPr>
      </p:pic>
    </p:spTree>
    <p:extLst>
      <p:ext uri="{BB962C8B-B14F-4D97-AF65-F5344CB8AC3E}">
        <p14:creationId xmlns:p14="http://schemas.microsoft.com/office/powerpoint/2010/main" val="10053298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10846"/>
          <a:stretch/>
        </p:blipFill>
        <p:spPr>
          <a:xfrm>
            <a:off x="0" y="0"/>
            <a:ext cx="12228394" cy="6858000"/>
          </a:xfrm>
          <a:prstGeom prst="rect">
            <a:avLst/>
          </a:prstGeom>
        </p:spPr>
      </p:pic>
      <p:grpSp>
        <p:nvGrpSpPr>
          <p:cNvPr id="3" name="组合 2"/>
          <p:cNvGrpSpPr/>
          <p:nvPr userDrawn="1"/>
        </p:nvGrpSpPr>
        <p:grpSpPr>
          <a:xfrm>
            <a:off x="3325220" y="0"/>
            <a:ext cx="5377218" cy="6858000"/>
            <a:chOff x="3534770" y="0"/>
            <a:chExt cx="5377218" cy="6858000"/>
          </a:xfrm>
        </p:grpSpPr>
        <p:sp>
          <p:nvSpPr>
            <p:cNvPr id="4" name="矩形 3"/>
            <p:cNvSpPr/>
            <p:nvPr/>
          </p:nvSpPr>
          <p:spPr>
            <a:xfrm>
              <a:off x="3534770" y="0"/>
              <a:ext cx="5377218"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35021" y="0"/>
              <a:ext cx="4763069"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991970" y="0"/>
              <a:ext cx="44286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361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grpSp>
        <p:nvGrpSpPr>
          <p:cNvPr id="2" name="组合 1"/>
          <p:cNvGrpSpPr/>
          <p:nvPr userDrawn="1"/>
        </p:nvGrpSpPr>
        <p:grpSpPr>
          <a:xfrm>
            <a:off x="2571750" y="0"/>
            <a:ext cx="6915150" cy="6858000"/>
            <a:chOff x="2571750" y="0"/>
            <a:chExt cx="6915150" cy="6858000"/>
          </a:xfrm>
        </p:grpSpPr>
        <p:sp>
          <p:nvSpPr>
            <p:cNvPr id="3" name="梯形 2"/>
            <p:cNvSpPr/>
            <p:nvPr/>
          </p:nvSpPr>
          <p:spPr>
            <a:xfrm>
              <a:off x="2571750" y="0"/>
              <a:ext cx="6915150" cy="6858000"/>
            </a:xfrm>
            <a:prstGeom prst="trapezoid">
              <a:avLst>
                <a:gd name="adj" fmla="val 1444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a:off x="2571750" y="0"/>
              <a:ext cx="6915150" cy="6858000"/>
            </a:xfrm>
            <a:prstGeom prst="trapezoid">
              <a:avLst>
                <a:gd name="adj" fmla="val 22777"/>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梯形 4"/>
            <p:cNvSpPr/>
            <p:nvPr/>
          </p:nvSpPr>
          <p:spPr>
            <a:xfrm>
              <a:off x="2571750" y="0"/>
              <a:ext cx="6915150" cy="6858000"/>
            </a:xfrm>
            <a:prstGeom prst="trapezoid">
              <a:avLst>
                <a:gd name="adj" fmla="val 2784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544080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30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五边形 3"/>
          <p:cNvSpPr/>
          <p:nvPr/>
        </p:nvSpPr>
        <p:spPr>
          <a:xfrm rot="5400000">
            <a:off x="919163" y="176212"/>
            <a:ext cx="1200150" cy="84772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1F2029"/>
              </a:solidFill>
            </a:endParaRPr>
          </a:p>
        </p:txBody>
      </p:sp>
      <p:cxnSp>
        <p:nvCxnSpPr>
          <p:cNvPr id="5" name="直接连接符 4"/>
          <p:cNvCxnSpPr/>
          <p:nvPr userDrawn="1"/>
        </p:nvCxnSpPr>
        <p:spPr>
          <a:xfrm>
            <a:off x="2220913" y="690563"/>
            <a:ext cx="3817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占位符 12"/>
          <p:cNvSpPr>
            <a:spLocks noGrp="1"/>
          </p:cNvSpPr>
          <p:nvPr>
            <p:ph type="body" sz="quarter" idx="10"/>
          </p:nvPr>
        </p:nvSpPr>
        <p:spPr>
          <a:xfrm>
            <a:off x="2183066" y="249882"/>
            <a:ext cx="3810000" cy="381000"/>
          </a:xfrm>
          <a:prstGeom prst="rect">
            <a:avLst/>
          </a:prstGeom>
        </p:spPr>
        <p:txBody>
          <a:bodyPr/>
          <a:lstStyle>
            <a:lvl1pPr marL="0" indent="0">
              <a:buNone/>
              <a:defRPr sz="2400" b="1" baseline="0"/>
            </a:lvl1pPr>
          </a:lstStyle>
          <a:p>
            <a:pPr lvl="0"/>
            <a:endParaRPr lang="zh-CN" altLang="en-US" dirty="0" smtClean="0"/>
          </a:p>
        </p:txBody>
      </p:sp>
      <p:sp>
        <p:nvSpPr>
          <p:cNvPr id="15" name="文本占位符 14"/>
          <p:cNvSpPr>
            <a:spLocks noGrp="1"/>
          </p:cNvSpPr>
          <p:nvPr>
            <p:ph type="body" sz="quarter" idx="11"/>
          </p:nvPr>
        </p:nvSpPr>
        <p:spPr>
          <a:xfrm>
            <a:off x="1271587" y="309265"/>
            <a:ext cx="609600" cy="419100"/>
          </a:xfrm>
          <a:prstGeom prst="rect">
            <a:avLst/>
          </a:prstGeom>
        </p:spPr>
        <p:txBody>
          <a:bodyPr/>
          <a:lstStyle>
            <a:lvl1pPr marL="0" indent="0">
              <a:buNone/>
              <a:defRPr sz="2400" b="1">
                <a:solidFill>
                  <a:schemeClr val="bg1"/>
                </a:solidFill>
              </a:defRPr>
            </a:lvl1pPr>
          </a:lstStyle>
          <a:p>
            <a:pPr lvl="0"/>
            <a:endParaRPr lang="zh-CN" altLang="en-US" dirty="0" smtClean="0"/>
          </a:p>
        </p:txBody>
      </p:sp>
    </p:spTree>
    <p:extLst>
      <p:ext uri="{BB962C8B-B14F-4D97-AF65-F5344CB8AC3E}">
        <p14:creationId xmlns:p14="http://schemas.microsoft.com/office/powerpoint/2010/main" val="205922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2D18">
            <a:alpha val="9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1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8" r:id="rId5"/>
    <p:sldLayoutId id="2147483666" r:id="rId6"/>
    <p:sldLayoutId id="2147483659"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12D18">
            <a:alpha val="94901"/>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52233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12D18">
            <a:alpha val="94901"/>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482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13737" y="1543187"/>
            <a:ext cx="5637999" cy="2123658"/>
          </a:xfrm>
          <a:prstGeom prst="rect">
            <a:avLst/>
          </a:prstGeom>
          <a:noFill/>
        </p:spPr>
        <p:txBody>
          <a:bodyPr wrap="square" rtlCol="0">
            <a:spAutoFit/>
          </a:bodyPr>
          <a:lstStyle/>
          <a:p>
            <a:pPr algn="ctr"/>
            <a:r>
              <a:rPr lang="zh-CN" altLang="en-US" sz="6600" b="1" dirty="0" smtClean="0"/>
              <a:t>建筑业财行税要点</a:t>
            </a:r>
            <a:r>
              <a:rPr lang="zh-CN" altLang="en-US" sz="6600" b="1" dirty="0"/>
              <a:t>提示</a:t>
            </a:r>
          </a:p>
        </p:txBody>
      </p:sp>
      <p:sp>
        <p:nvSpPr>
          <p:cNvPr id="5" name="文本框 4"/>
          <p:cNvSpPr txBox="1"/>
          <p:nvPr/>
        </p:nvSpPr>
        <p:spPr>
          <a:xfrm>
            <a:off x="3546787" y="4251620"/>
            <a:ext cx="6004501" cy="954107"/>
          </a:xfrm>
          <a:prstGeom prst="rect">
            <a:avLst/>
          </a:prstGeom>
          <a:noFill/>
        </p:spPr>
        <p:txBody>
          <a:bodyPr wrap="square" rtlCol="0">
            <a:spAutoFit/>
          </a:bodyPr>
          <a:lstStyle/>
          <a:p>
            <a:r>
              <a:rPr lang="zh-CN" altLang="en-US" sz="2800" dirty="0"/>
              <a:t>遵义市税务局财产和行为税</a:t>
            </a:r>
            <a:r>
              <a:rPr lang="zh-CN" altLang="en-US" sz="2800" dirty="0" smtClean="0"/>
              <a:t>科</a:t>
            </a:r>
            <a:endParaRPr lang="zh-CN" altLang="en-US" sz="2800" dirty="0"/>
          </a:p>
          <a:p>
            <a:r>
              <a:rPr lang="zh-CN" altLang="en-US" sz="2800" dirty="0" smtClean="0"/>
              <a:t>                   霍  娴</a:t>
            </a:r>
            <a:endParaRPr lang="zh-CN" altLang="en-US" sz="2800" dirty="0"/>
          </a:p>
        </p:txBody>
      </p:sp>
      <p:sp>
        <p:nvSpPr>
          <p:cNvPr id="9" name="文本框 4"/>
          <p:cNvSpPr txBox="1"/>
          <p:nvPr/>
        </p:nvSpPr>
        <p:spPr>
          <a:xfrm>
            <a:off x="4803925" y="5205727"/>
            <a:ext cx="3064342" cy="523220"/>
          </a:xfrm>
          <a:prstGeom prst="rect">
            <a:avLst/>
          </a:prstGeom>
          <a:noFill/>
        </p:spPr>
        <p:txBody>
          <a:bodyPr wrap="square" rtlCol="0">
            <a:spAutoFit/>
          </a:bodyPr>
          <a:lstStyle/>
          <a:p>
            <a:r>
              <a:rPr lang="en-US" altLang="zh-CN" sz="2800" dirty="0" smtClean="0"/>
              <a:t>2019</a:t>
            </a:r>
            <a:r>
              <a:rPr lang="zh-CN" altLang="en-US" sz="2800" dirty="0" smtClean="0"/>
              <a:t>年</a:t>
            </a:r>
            <a:r>
              <a:rPr lang="en-US" altLang="zh-CN" sz="2800" dirty="0" smtClean="0"/>
              <a:t>12</a:t>
            </a:r>
            <a:r>
              <a:rPr lang="zh-CN" altLang="en-US" sz="2800" dirty="0" smtClean="0"/>
              <a:t>月</a:t>
            </a:r>
            <a:endParaRPr lang="zh-CN" altLang="en-US" sz="2800" dirty="0"/>
          </a:p>
        </p:txBody>
      </p:sp>
    </p:spTree>
    <p:extLst>
      <p:ext uri="{BB962C8B-B14F-4D97-AF65-F5344CB8AC3E}">
        <p14:creationId xmlns:p14="http://schemas.microsoft.com/office/powerpoint/2010/main" val="12959205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286211" y="2001900"/>
            <a:ext cx="3050920" cy="769441"/>
          </a:xfrm>
          <a:prstGeom prst="rect">
            <a:avLst/>
          </a:prstGeom>
          <a:noFill/>
        </p:spPr>
        <p:txBody>
          <a:bodyPr wrap="square" rtlCol="0">
            <a:spAutoFit/>
          </a:bodyPr>
          <a:lstStyle/>
          <a:p>
            <a:pPr algn="ctr"/>
            <a:r>
              <a:rPr lang="zh-CN" altLang="en-US" sz="4400" b="1" dirty="0">
                <a:solidFill>
                  <a:srgbClr val="FFFFFF"/>
                </a:solidFill>
              </a:rPr>
              <a:t>适用</a:t>
            </a:r>
            <a:r>
              <a:rPr lang="zh-CN" altLang="en-US" sz="4400" b="1" dirty="0" smtClean="0">
                <a:solidFill>
                  <a:srgbClr val="FFFFFF"/>
                </a:solidFill>
              </a:rPr>
              <a:t>税额</a:t>
            </a:r>
            <a:endParaRPr lang="zh-CN" altLang="en-US" sz="4400" b="1" dirty="0">
              <a:solidFill>
                <a:srgbClr val="FFFFFF"/>
              </a:solidFill>
            </a:endParaRPr>
          </a:p>
        </p:txBody>
      </p:sp>
      <p:sp>
        <p:nvSpPr>
          <p:cNvPr id="23" name="文本占位符 2"/>
          <p:cNvSpPr txBox="1">
            <a:spLocks/>
          </p:cNvSpPr>
          <p:nvPr/>
        </p:nvSpPr>
        <p:spPr>
          <a:xfrm>
            <a:off x="1242157" y="2386621"/>
            <a:ext cx="544093" cy="419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mtClean="0"/>
              <a:t>1</a:t>
            </a:r>
            <a:endParaRPr lang="zh-CN" altLang="en-US" dirty="0"/>
          </a:p>
        </p:txBody>
      </p:sp>
      <p:sp>
        <p:nvSpPr>
          <p:cNvPr id="24" name="梯形 23"/>
          <p:cNvSpPr/>
          <p:nvPr/>
        </p:nvSpPr>
        <p:spPr>
          <a:xfrm>
            <a:off x="1115344" y="3876329"/>
            <a:ext cx="2990850" cy="283845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25" name="梯形 24"/>
          <p:cNvSpPr/>
          <p:nvPr/>
        </p:nvSpPr>
        <p:spPr>
          <a:xfrm>
            <a:off x="4658644" y="3876329"/>
            <a:ext cx="2990850" cy="283845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26" name="梯形 25"/>
          <p:cNvSpPr/>
          <p:nvPr/>
        </p:nvSpPr>
        <p:spPr>
          <a:xfrm>
            <a:off x="8201944" y="3876329"/>
            <a:ext cx="2990850" cy="283845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cxnSp>
        <p:nvCxnSpPr>
          <p:cNvPr id="28" name="直接连接符 27"/>
          <p:cNvCxnSpPr/>
          <p:nvPr/>
        </p:nvCxnSpPr>
        <p:spPr>
          <a:xfrm>
            <a:off x="1963973" y="4573921"/>
            <a:ext cx="1233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110"/>
          <p:cNvSpPr>
            <a:spLocks noEditPoints="1"/>
          </p:cNvSpPr>
          <p:nvPr/>
        </p:nvSpPr>
        <p:spPr bwMode="auto">
          <a:xfrm>
            <a:off x="2320707" y="4036893"/>
            <a:ext cx="433373" cy="435878"/>
          </a:xfrm>
          <a:custGeom>
            <a:avLst/>
            <a:gdLst/>
            <a:ahLst/>
            <a:cxnLst>
              <a:cxn ang="0">
                <a:pos x="0" y="348"/>
              </a:cxn>
              <a:cxn ang="0">
                <a:pos x="42" y="64"/>
              </a:cxn>
              <a:cxn ang="0">
                <a:pos x="42" y="130"/>
              </a:cxn>
              <a:cxn ang="0">
                <a:pos x="42" y="196"/>
              </a:cxn>
              <a:cxn ang="0">
                <a:pos x="42" y="260"/>
              </a:cxn>
              <a:cxn ang="0">
                <a:pos x="64" y="228"/>
              </a:cxn>
              <a:cxn ang="0">
                <a:pos x="70" y="210"/>
              </a:cxn>
              <a:cxn ang="0">
                <a:pos x="90" y="196"/>
              </a:cxn>
              <a:cxn ang="0">
                <a:pos x="136" y="160"/>
              </a:cxn>
              <a:cxn ang="0">
                <a:pos x="130" y="142"/>
              </a:cxn>
              <a:cxn ang="0">
                <a:pos x="140" y="118"/>
              </a:cxn>
              <a:cxn ang="0">
                <a:pos x="162" y="108"/>
              </a:cxn>
              <a:cxn ang="0">
                <a:pos x="180" y="114"/>
              </a:cxn>
              <a:cxn ang="0">
                <a:pos x="194" y="134"/>
              </a:cxn>
              <a:cxn ang="0">
                <a:pos x="232" y="180"/>
              </a:cxn>
              <a:cxn ang="0">
                <a:pos x="250" y="174"/>
              </a:cxn>
              <a:cxn ang="0">
                <a:pos x="284" y="88"/>
              </a:cxn>
              <a:cxn ang="0">
                <a:pos x="282" y="70"/>
              </a:cxn>
              <a:cxn ang="0">
                <a:pos x="296" y="48"/>
              </a:cxn>
              <a:cxn ang="0">
                <a:pos x="314" y="44"/>
              </a:cxn>
              <a:cxn ang="0">
                <a:pos x="338" y="52"/>
              </a:cxn>
              <a:cxn ang="0">
                <a:pos x="346" y="76"/>
              </a:cxn>
              <a:cxn ang="0">
                <a:pos x="342" y="94"/>
              </a:cxn>
              <a:cxn ang="0">
                <a:pos x="320" y="108"/>
              </a:cxn>
              <a:cxn ang="0">
                <a:pos x="272" y="184"/>
              </a:cxn>
              <a:cxn ang="0">
                <a:pos x="282" y="206"/>
              </a:cxn>
              <a:cxn ang="0">
                <a:pos x="276" y="224"/>
              </a:cxn>
              <a:cxn ang="0">
                <a:pos x="256" y="238"/>
              </a:cxn>
              <a:cxn ang="0">
                <a:pos x="236" y="236"/>
              </a:cxn>
              <a:cxn ang="0">
                <a:pos x="220" y="218"/>
              </a:cxn>
              <a:cxn ang="0">
                <a:pos x="218" y="196"/>
              </a:cxn>
              <a:cxn ang="0">
                <a:pos x="162" y="174"/>
              </a:cxn>
              <a:cxn ang="0">
                <a:pos x="124" y="210"/>
              </a:cxn>
              <a:cxn ang="0">
                <a:pos x="130" y="234"/>
              </a:cxn>
              <a:cxn ang="0">
                <a:pos x="116" y="254"/>
              </a:cxn>
              <a:cxn ang="0">
                <a:pos x="98" y="260"/>
              </a:cxn>
              <a:cxn ang="0">
                <a:pos x="74" y="250"/>
              </a:cxn>
              <a:cxn ang="0">
                <a:pos x="64" y="228"/>
              </a:cxn>
              <a:cxn ang="0">
                <a:pos x="304" y="80"/>
              </a:cxn>
              <a:cxn ang="0">
                <a:pos x="314" y="86"/>
              </a:cxn>
              <a:cxn ang="0">
                <a:pos x="326" y="76"/>
              </a:cxn>
              <a:cxn ang="0">
                <a:pos x="318" y="66"/>
              </a:cxn>
              <a:cxn ang="0">
                <a:pos x="306" y="68"/>
              </a:cxn>
              <a:cxn ang="0">
                <a:pos x="238" y="206"/>
              </a:cxn>
              <a:cxn ang="0">
                <a:pos x="244" y="216"/>
              </a:cxn>
              <a:cxn ang="0">
                <a:pos x="256" y="214"/>
              </a:cxn>
              <a:cxn ang="0">
                <a:pos x="260" y="202"/>
              </a:cxn>
              <a:cxn ang="0">
                <a:pos x="250" y="196"/>
              </a:cxn>
              <a:cxn ang="0">
                <a:pos x="238" y="206"/>
              </a:cxn>
              <a:cxn ang="0">
                <a:pos x="152" y="146"/>
              </a:cxn>
              <a:cxn ang="0">
                <a:pos x="162" y="152"/>
              </a:cxn>
              <a:cxn ang="0">
                <a:pos x="174" y="142"/>
              </a:cxn>
              <a:cxn ang="0">
                <a:pos x="166" y="130"/>
              </a:cxn>
              <a:cxn ang="0">
                <a:pos x="154" y="134"/>
              </a:cxn>
              <a:cxn ang="0">
                <a:pos x="86" y="228"/>
              </a:cxn>
              <a:cxn ang="0">
                <a:pos x="92" y="238"/>
              </a:cxn>
              <a:cxn ang="0">
                <a:pos x="104" y="236"/>
              </a:cxn>
              <a:cxn ang="0">
                <a:pos x="108" y="224"/>
              </a:cxn>
              <a:cxn ang="0">
                <a:pos x="98" y="218"/>
              </a:cxn>
              <a:cxn ang="0">
                <a:pos x="86" y="228"/>
              </a:cxn>
            </a:cxnLst>
            <a:rect l="0" t="0" r="r" b="b"/>
            <a:pathLst>
              <a:path w="346" h="348">
                <a:moveTo>
                  <a:pt x="22" y="326"/>
                </a:moveTo>
                <a:lnTo>
                  <a:pt x="346" y="326"/>
                </a:lnTo>
                <a:lnTo>
                  <a:pt x="346" y="348"/>
                </a:lnTo>
                <a:lnTo>
                  <a:pt x="0" y="348"/>
                </a:lnTo>
                <a:lnTo>
                  <a:pt x="0" y="0"/>
                </a:lnTo>
                <a:lnTo>
                  <a:pt x="22" y="0"/>
                </a:lnTo>
                <a:lnTo>
                  <a:pt x="22" y="64"/>
                </a:lnTo>
                <a:lnTo>
                  <a:pt x="42" y="64"/>
                </a:lnTo>
                <a:lnTo>
                  <a:pt x="42" y="86"/>
                </a:lnTo>
                <a:lnTo>
                  <a:pt x="22" y="86"/>
                </a:lnTo>
                <a:lnTo>
                  <a:pt x="22" y="130"/>
                </a:lnTo>
                <a:lnTo>
                  <a:pt x="42" y="130"/>
                </a:lnTo>
                <a:lnTo>
                  <a:pt x="42" y="152"/>
                </a:lnTo>
                <a:lnTo>
                  <a:pt x="22" y="152"/>
                </a:lnTo>
                <a:lnTo>
                  <a:pt x="22" y="196"/>
                </a:lnTo>
                <a:lnTo>
                  <a:pt x="42" y="196"/>
                </a:lnTo>
                <a:lnTo>
                  <a:pt x="42" y="218"/>
                </a:lnTo>
                <a:lnTo>
                  <a:pt x="22" y="218"/>
                </a:lnTo>
                <a:lnTo>
                  <a:pt x="22" y="260"/>
                </a:lnTo>
                <a:lnTo>
                  <a:pt x="42" y="260"/>
                </a:lnTo>
                <a:lnTo>
                  <a:pt x="42" y="282"/>
                </a:lnTo>
                <a:lnTo>
                  <a:pt x="22" y="282"/>
                </a:lnTo>
                <a:lnTo>
                  <a:pt x="22" y="326"/>
                </a:lnTo>
                <a:close/>
                <a:moveTo>
                  <a:pt x="64" y="228"/>
                </a:moveTo>
                <a:lnTo>
                  <a:pt x="64" y="228"/>
                </a:lnTo>
                <a:lnTo>
                  <a:pt x="66" y="222"/>
                </a:lnTo>
                <a:lnTo>
                  <a:pt x="68" y="216"/>
                </a:lnTo>
                <a:lnTo>
                  <a:pt x="70" y="210"/>
                </a:lnTo>
                <a:lnTo>
                  <a:pt x="74" y="204"/>
                </a:lnTo>
                <a:lnTo>
                  <a:pt x="78" y="200"/>
                </a:lnTo>
                <a:lnTo>
                  <a:pt x="84" y="198"/>
                </a:lnTo>
                <a:lnTo>
                  <a:pt x="90" y="196"/>
                </a:lnTo>
                <a:lnTo>
                  <a:pt x="98" y="196"/>
                </a:lnTo>
                <a:lnTo>
                  <a:pt x="98" y="196"/>
                </a:lnTo>
                <a:lnTo>
                  <a:pt x="106" y="196"/>
                </a:lnTo>
                <a:lnTo>
                  <a:pt x="136" y="160"/>
                </a:lnTo>
                <a:lnTo>
                  <a:pt x="136" y="160"/>
                </a:lnTo>
                <a:lnTo>
                  <a:pt x="132" y="150"/>
                </a:lnTo>
                <a:lnTo>
                  <a:pt x="130" y="142"/>
                </a:lnTo>
                <a:lnTo>
                  <a:pt x="130" y="142"/>
                </a:lnTo>
                <a:lnTo>
                  <a:pt x="130" y="134"/>
                </a:lnTo>
                <a:lnTo>
                  <a:pt x="132" y="128"/>
                </a:lnTo>
                <a:lnTo>
                  <a:pt x="136" y="122"/>
                </a:lnTo>
                <a:lnTo>
                  <a:pt x="140" y="118"/>
                </a:lnTo>
                <a:lnTo>
                  <a:pt x="144" y="114"/>
                </a:lnTo>
                <a:lnTo>
                  <a:pt x="150" y="110"/>
                </a:lnTo>
                <a:lnTo>
                  <a:pt x="156" y="110"/>
                </a:lnTo>
                <a:lnTo>
                  <a:pt x="162" y="108"/>
                </a:lnTo>
                <a:lnTo>
                  <a:pt x="162" y="108"/>
                </a:lnTo>
                <a:lnTo>
                  <a:pt x="168" y="110"/>
                </a:lnTo>
                <a:lnTo>
                  <a:pt x="174" y="110"/>
                </a:lnTo>
                <a:lnTo>
                  <a:pt x="180" y="114"/>
                </a:lnTo>
                <a:lnTo>
                  <a:pt x="186" y="118"/>
                </a:lnTo>
                <a:lnTo>
                  <a:pt x="190" y="122"/>
                </a:lnTo>
                <a:lnTo>
                  <a:pt x="192" y="128"/>
                </a:lnTo>
                <a:lnTo>
                  <a:pt x="194" y="134"/>
                </a:lnTo>
                <a:lnTo>
                  <a:pt x="194" y="142"/>
                </a:lnTo>
                <a:lnTo>
                  <a:pt x="194" y="142"/>
                </a:lnTo>
                <a:lnTo>
                  <a:pt x="194" y="150"/>
                </a:lnTo>
                <a:lnTo>
                  <a:pt x="232" y="180"/>
                </a:lnTo>
                <a:lnTo>
                  <a:pt x="232" y="180"/>
                </a:lnTo>
                <a:lnTo>
                  <a:pt x="240" y="176"/>
                </a:lnTo>
                <a:lnTo>
                  <a:pt x="250" y="174"/>
                </a:lnTo>
                <a:lnTo>
                  <a:pt x="250" y="174"/>
                </a:lnTo>
                <a:lnTo>
                  <a:pt x="254" y="174"/>
                </a:lnTo>
                <a:lnTo>
                  <a:pt x="290" y="98"/>
                </a:lnTo>
                <a:lnTo>
                  <a:pt x="290" y="98"/>
                </a:lnTo>
                <a:lnTo>
                  <a:pt x="284" y="88"/>
                </a:lnTo>
                <a:lnTo>
                  <a:pt x="282" y="82"/>
                </a:lnTo>
                <a:lnTo>
                  <a:pt x="282" y="76"/>
                </a:lnTo>
                <a:lnTo>
                  <a:pt x="282" y="76"/>
                </a:lnTo>
                <a:lnTo>
                  <a:pt x="282" y="70"/>
                </a:lnTo>
                <a:lnTo>
                  <a:pt x="284" y="64"/>
                </a:lnTo>
                <a:lnTo>
                  <a:pt x="288" y="58"/>
                </a:lnTo>
                <a:lnTo>
                  <a:pt x="292" y="52"/>
                </a:lnTo>
                <a:lnTo>
                  <a:pt x="296" y="48"/>
                </a:lnTo>
                <a:lnTo>
                  <a:pt x="302" y="46"/>
                </a:lnTo>
                <a:lnTo>
                  <a:pt x="308" y="44"/>
                </a:lnTo>
                <a:lnTo>
                  <a:pt x="314" y="44"/>
                </a:lnTo>
                <a:lnTo>
                  <a:pt x="314" y="44"/>
                </a:lnTo>
                <a:lnTo>
                  <a:pt x="320" y="44"/>
                </a:lnTo>
                <a:lnTo>
                  <a:pt x="328" y="46"/>
                </a:lnTo>
                <a:lnTo>
                  <a:pt x="332" y="48"/>
                </a:lnTo>
                <a:lnTo>
                  <a:pt x="338" y="52"/>
                </a:lnTo>
                <a:lnTo>
                  <a:pt x="342" y="58"/>
                </a:lnTo>
                <a:lnTo>
                  <a:pt x="344" y="64"/>
                </a:lnTo>
                <a:lnTo>
                  <a:pt x="346" y="70"/>
                </a:lnTo>
                <a:lnTo>
                  <a:pt x="346" y="76"/>
                </a:lnTo>
                <a:lnTo>
                  <a:pt x="346" y="76"/>
                </a:lnTo>
                <a:lnTo>
                  <a:pt x="346" y="82"/>
                </a:lnTo>
                <a:lnTo>
                  <a:pt x="344" y="88"/>
                </a:lnTo>
                <a:lnTo>
                  <a:pt x="342" y="94"/>
                </a:lnTo>
                <a:lnTo>
                  <a:pt x="338" y="98"/>
                </a:lnTo>
                <a:lnTo>
                  <a:pt x="332" y="102"/>
                </a:lnTo>
                <a:lnTo>
                  <a:pt x="328" y="106"/>
                </a:lnTo>
                <a:lnTo>
                  <a:pt x="320" y="108"/>
                </a:lnTo>
                <a:lnTo>
                  <a:pt x="314" y="108"/>
                </a:lnTo>
                <a:lnTo>
                  <a:pt x="314" y="108"/>
                </a:lnTo>
                <a:lnTo>
                  <a:pt x="310" y="108"/>
                </a:lnTo>
                <a:lnTo>
                  <a:pt x="272" y="184"/>
                </a:lnTo>
                <a:lnTo>
                  <a:pt x="272" y="184"/>
                </a:lnTo>
                <a:lnTo>
                  <a:pt x="280" y="194"/>
                </a:lnTo>
                <a:lnTo>
                  <a:pt x="282" y="200"/>
                </a:lnTo>
                <a:lnTo>
                  <a:pt x="282" y="206"/>
                </a:lnTo>
                <a:lnTo>
                  <a:pt x="282" y="206"/>
                </a:lnTo>
                <a:lnTo>
                  <a:pt x="282" y="212"/>
                </a:lnTo>
                <a:lnTo>
                  <a:pt x="280" y="218"/>
                </a:lnTo>
                <a:lnTo>
                  <a:pt x="276" y="224"/>
                </a:lnTo>
                <a:lnTo>
                  <a:pt x="272" y="230"/>
                </a:lnTo>
                <a:lnTo>
                  <a:pt x="268" y="234"/>
                </a:lnTo>
                <a:lnTo>
                  <a:pt x="262" y="236"/>
                </a:lnTo>
                <a:lnTo>
                  <a:pt x="256" y="238"/>
                </a:lnTo>
                <a:lnTo>
                  <a:pt x="250" y="238"/>
                </a:lnTo>
                <a:lnTo>
                  <a:pt x="250" y="238"/>
                </a:lnTo>
                <a:lnTo>
                  <a:pt x="242" y="238"/>
                </a:lnTo>
                <a:lnTo>
                  <a:pt x="236" y="236"/>
                </a:lnTo>
                <a:lnTo>
                  <a:pt x="230" y="234"/>
                </a:lnTo>
                <a:lnTo>
                  <a:pt x="226" y="230"/>
                </a:lnTo>
                <a:lnTo>
                  <a:pt x="222" y="224"/>
                </a:lnTo>
                <a:lnTo>
                  <a:pt x="220" y="218"/>
                </a:lnTo>
                <a:lnTo>
                  <a:pt x="218" y="212"/>
                </a:lnTo>
                <a:lnTo>
                  <a:pt x="216" y="206"/>
                </a:lnTo>
                <a:lnTo>
                  <a:pt x="216" y="206"/>
                </a:lnTo>
                <a:lnTo>
                  <a:pt x="218" y="196"/>
                </a:lnTo>
                <a:lnTo>
                  <a:pt x="180" y="168"/>
                </a:lnTo>
                <a:lnTo>
                  <a:pt x="180" y="168"/>
                </a:lnTo>
                <a:lnTo>
                  <a:pt x="172" y="172"/>
                </a:lnTo>
                <a:lnTo>
                  <a:pt x="162" y="174"/>
                </a:lnTo>
                <a:lnTo>
                  <a:pt x="162" y="174"/>
                </a:lnTo>
                <a:lnTo>
                  <a:pt x="152" y="172"/>
                </a:lnTo>
                <a:lnTo>
                  <a:pt x="124" y="210"/>
                </a:lnTo>
                <a:lnTo>
                  <a:pt x="124" y="210"/>
                </a:lnTo>
                <a:lnTo>
                  <a:pt x="128" y="218"/>
                </a:lnTo>
                <a:lnTo>
                  <a:pt x="130" y="228"/>
                </a:lnTo>
                <a:lnTo>
                  <a:pt x="130" y="228"/>
                </a:lnTo>
                <a:lnTo>
                  <a:pt x="130" y="234"/>
                </a:lnTo>
                <a:lnTo>
                  <a:pt x="128" y="240"/>
                </a:lnTo>
                <a:lnTo>
                  <a:pt x="124" y="246"/>
                </a:lnTo>
                <a:lnTo>
                  <a:pt x="120" y="250"/>
                </a:lnTo>
                <a:lnTo>
                  <a:pt x="116" y="254"/>
                </a:lnTo>
                <a:lnTo>
                  <a:pt x="110" y="258"/>
                </a:lnTo>
                <a:lnTo>
                  <a:pt x="104" y="260"/>
                </a:lnTo>
                <a:lnTo>
                  <a:pt x="98" y="260"/>
                </a:lnTo>
                <a:lnTo>
                  <a:pt x="98" y="260"/>
                </a:lnTo>
                <a:lnTo>
                  <a:pt x="90" y="260"/>
                </a:lnTo>
                <a:lnTo>
                  <a:pt x="84" y="258"/>
                </a:lnTo>
                <a:lnTo>
                  <a:pt x="78" y="254"/>
                </a:lnTo>
                <a:lnTo>
                  <a:pt x="74" y="250"/>
                </a:lnTo>
                <a:lnTo>
                  <a:pt x="70" y="246"/>
                </a:lnTo>
                <a:lnTo>
                  <a:pt x="68" y="240"/>
                </a:lnTo>
                <a:lnTo>
                  <a:pt x="66" y="234"/>
                </a:lnTo>
                <a:lnTo>
                  <a:pt x="64" y="228"/>
                </a:lnTo>
                <a:lnTo>
                  <a:pt x="64" y="228"/>
                </a:lnTo>
                <a:close/>
                <a:moveTo>
                  <a:pt x="304" y="76"/>
                </a:moveTo>
                <a:lnTo>
                  <a:pt x="304" y="76"/>
                </a:lnTo>
                <a:lnTo>
                  <a:pt x="304" y="80"/>
                </a:lnTo>
                <a:lnTo>
                  <a:pt x="306" y="84"/>
                </a:lnTo>
                <a:lnTo>
                  <a:pt x="310" y="86"/>
                </a:lnTo>
                <a:lnTo>
                  <a:pt x="314" y="86"/>
                </a:lnTo>
                <a:lnTo>
                  <a:pt x="314" y="86"/>
                </a:lnTo>
                <a:lnTo>
                  <a:pt x="318" y="86"/>
                </a:lnTo>
                <a:lnTo>
                  <a:pt x="322" y="84"/>
                </a:lnTo>
                <a:lnTo>
                  <a:pt x="324" y="80"/>
                </a:lnTo>
                <a:lnTo>
                  <a:pt x="326" y="76"/>
                </a:lnTo>
                <a:lnTo>
                  <a:pt x="326" y="76"/>
                </a:lnTo>
                <a:lnTo>
                  <a:pt x="324" y="72"/>
                </a:lnTo>
                <a:lnTo>
                  <a:pt x="322" y="68"/>
                </a:lnTo>
                <a:lnTo>
                  <a:pt x="318" y="66"/>
                </a:lnTo>
                <a:lnTo>
                  <a:pt x="314" y="64"/>
                </a:lnTo>
                <a:lnTo>
                  <a:pt x="314" y="64"/>
                </a:lnTo>
                <a:lnTo>
                  <a:pt x="310" y="66"/>
                </a:lnTo>
                <a:lnTo>
                  <a:pt x="306" y="68"/>
                </a:lnTo>
                <a:lnTo>
                  <a:pt x="304" y="72"/>
                </a:lnTo>
                <a:lnTo>
                  <a:pt x="304" y="76"/>
                </a:lnTo>
                <a:lnTo>
                  <a:pt x="304" y="76"/>
                </a:lnTo>
                <a:close/>
                <a:moveTo>
                  <a:pt x="238" y="206"/>
                </a:moveTo>
                <a:lnTo>
                  <a:pt x="238" y="206"/>
                </a:lnTo>
                <a:lnTo>
                  <a:pt x="240" y="210"/>
                </a:lnTo>
                <a:lnTo>
                  <a:pt x="242" y="214"/>
                </a:lnTo>
                <a:lnTo>
                  <a:pt x="244" y="216"/>
                </a:lnTo>
                <a:lnTo>
                  <a:pt x="250" y="218"/>
                </a:lnTo>
                <a:lnTo>
                  <a:pt x="250" y="218"/>
                </a:lnTo>
                <a:lnTo>
                  <a:pt x="254" y="216"/>
                </a:lnTo>
                <a:lnTo>
                  <a:pt x="256" y="214"/>
                </a:lnTo>
                <a:lnTo>
                  <a:pt x="260" y="210"/>
                </a:lnTo>
                <a:lnTo>
                  <a:pt x="260" y="206"/>
                </a:lnTo>
                <a:lnTo>
                  <a:pt x="260" y="206"/>
                </a:lnTo>
                <a:lnTo>
                  <a:pt x="260" y="202"/>
                </a:lnTo>
                <a:lnTo>
                  <a:pt x="256" y="198"/>
                </a:lnTo>
                <a:lnTo>
                  <a:pt x="254" y="196"/>
                </a:lnTo>
                <a:lnTo>
                  <a:pt x="250" y="196"/>
                </a:lnTo>
                <a:lnTo>
                  <a:pt x="250" y="196"/>
                </a:lnTo>
                <a:lnTo>
                  <a:pt x="244" y="196"/>
                </a:lnTo>
                <a:lnTo>
                  <a:pt x="242" y="198"/>
                </a:lnTo>
                <a:lnTo>
                  <a:pt x="240" y="202"/>
                </a:lnTo>
                <a:lnTo>
                  <a:pt x="238" y="206"/>
                </a:lnTo>
                <a:lnTo>
                  <a:pt x="238" y="206"/>
                </a:lnTo>
                <a:close/>
                <a:moveTo>
                  <a:pt x="152" y="142"/>
                </a:moveTo>
                <a:lnTo>
                  <a:pt x="152" y="142"/>
                </a:lnTo>
                <a:lnTo>
                  <a:pt x="152" y="146"/>
                </a:lnTo>
                <a:lnTo>
                  <a:pt x="154" y="148"/>
                </a:lnTo>
                <a:lnTo>
                  <a:pt x="158" y="152"/>
                </a:lnTo>
                <a:lnTo>
                  <a:pt x="162" y="152"/>
                </a:lnTo>
                <a:lnTo>
                  <a:pt x="162" y="152"/>
                </a:lnTo>
                <a:lnTo>
                  <a:pt x="166" y="152"/>
                </a:lnTo>
                <a:lnTo>
                  <a:pt x="170" y="148"/>
                </a:lnTo>
                <a:lnTo>
                  <a:pt x="172" y="146"/>
                </a:lnTo>
                <a:lnTo>
                  <a:pt x="174" y="142"/>
                </a:lnTo>
                <a:lnTo>
                  <a:pt x="174" y="142"/>
                </a:lnTo>
                <a:lnTo>
                  <a:pt x="172" y="136"/>
                </a:lnTo>
                <a:lnTo>
                  <a:pt x="170" y="134"/>
                </a:lnTo>
                <a:lnTo>
                  <a:pt x="166" y="130"/>
                </a:lnTo>
                <a:lnTo>
                  <a:pt x="162" y="130"/>
                </a:lnTo>
                <a:lnTo>
                  <a:pt x="162" y="130"/>
                </a:lnTo>
                <a:lnTo>
                  <a:pt x="158" y="130"/>
                </a:lnTo>
                <a:lnTo>
                  <a:pt x="154" y="134"/>
                </a:lnTo>
                <a:lnTo>
                  <a:pt x="152" y="136"/>
                </a:lnTo>
                <a:lnTo>
                  <a:pt x="152" y="142"/>
                </a:lnTo>
                <a:lnTo>
                  <a:pt x="152" y="142"/>
                </a:lnTo>
                <a:close/>
                <a:moveTo>
                  <a:pt x="86" y="228"/>
                </a:moveTo>
                <a:lnTo>
                  <a:pt x="86" y="228"/>
                </a:lnTo>
                <a:lnTo>
                  <a:pt x="88" y="232"/>
                </a:lnTo>
                <a:lnTo>
                  <a:pt x="90" y="236"/>
                </a:lnTo>
                <a:lnTo>
                  <a:pt x="92" y="238"/>
                </a:lnTo>
                <a:lnTo>
                  <a:pt x="98" y="238"/>
                </a:lnTo>
                <a:lnTo>
                  <a:pt x="98" y="238"/>
                </a:lnTo>
                <a:lnTo>
                  <a:pt x="102" y="238"/>
                </a:lnTo>
                <a:lnTo>
                  <a:pt x="104" y="236"/>
                </a:lnTo>
                <a:lnTo>
                  <a:pt x="108" y="232"/>
                </a:lnTo>
                <a:lnTo>
                  <a:pt x="108" y="228"/>
                </a:lnTo>
                <a:lnTo>
                  <a:pt x="108" y="228"/>
                </a:lnTo>
                <a:lnTo>
                  <a:pt x="108" y="224"/>
                </a:lnTo>
                <a:lnTo>
                  <a:pt x="104" y="220"/>
                </a:lnTo>
                <a:lnTo>
                  <a:pt x="102" y="218"/>
                </a:lnTo>
                <a:lnTo>
                  <a:pt x="98" y="218"/>
                </a:lnTo>
                <a:lnTo>
                  <a:pt x="98" y="218"/>
                </a:lnTo>
                <a:lnTo>
                  <a:pt x="92" y="218"/>
                </a:lnTo>
                <a:lnTo>
                  <a:pt x="90" y="220"/>
                </a:lnTo>
                <a:lnTo>
                  <a:pt x="88" y="224"/>
                </a:lnTo>
                <a:lnTo>
                  <a:pt x="86" y="228"/>
                </a:lnTo>
                <a:lnTo>
                  <a:pt x="86" y="22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cxnSp>
        <p:nvCxnSpPr>
          <p:cNvPr id="31" name="直接连接符 30"/>
          <p:cNvCxnSpPr/>
          <p:nvPr/>
        </p:nvCxnSpPr>
        <p:spPr>
          <a:xfrm>
            <a:off x="5560954" y="4573921"/>
            <a:ext cx="1233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9054972" y="4573921"/>
            <a:ext cx="1233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reeform 183"/>
          <p:cNvSpPr>
            <a:spLocks noEditPoints="1"/>
          </p:cNvSpPr>
          <p:nvPr/>
        </p:nvSpPr>
        <p:spPr bwMode="auto">
          <a:xfrm>
            <a:off x="6005003" y="4036893"/>
            <a:ext cx="437741" cy="435878"/>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35" name="Freeform 94"/>
          <p:cNvSpPr>
            <a:spLocks noEditPoints="1"/>
          </p:cNvSpPr>
          <p:nvPr/>
        </p:nvSpPr>
        <p:spPr bwMode="auto">
          <a:xfrm>
            <a:off x="9474766" y="4036893"/>
            <a:ext cx="445202" cy="445202"/>
          </a:xfrm>
          <a:custGeom>
            <a:avLst/>
            <a:gdLst/>
            <a:ahLst/>
            <a:cxnLst>
              <a:cxn ang="0">
                <a:pos x="224" y="0"/>
              </a:cxn>
              <a:cxn ang="0">
                <a:pos x="180" y="4"/>
              </a:cxn>
              <a:cxn ang="0">
                <a:pos x="138" y="18"/>
              </a:cxn>
              <a:cxn ang="0">
                <a:pos x="100" y="38"/>
              </a:cxn>
              <a:cxn ang="0">
                <a:pos x="66" y="66"/>
              </a:cxn>
              <a:cxn ang="0">
                <a:pos x="38" y="98"/>
              </a:cxn>
              <a:cxn ang="0">
                <a:pos x="18" y="136"/>
              </a:cxn>
              <a:cxn ang="0">
                <a:pos x="6" y="178"/>
              </a:cxn>
              <a:cxn ang="0">
                <a:pos x="0" y="224"/>
              </a:cxn>
              <a:cxn ang="0">
                <a:pos x="2" y="246"/>
              </a:cxn>
              <a:cxn ang="0">
                <a:pos x="10" y="290"/>
              </a:cxn>
              <a:cxn ang="0">
                <a:pos x="28" y="330"/>
              </a:cxn>
              <a:cxn ang="0">
                <a:pos x="52" y="366"/>
              </a:cxn>
              <a:cxn ang="0">
                <a:pos x="82" y="396"/>
              </a:cxn>
              <a:cxn ang="0">
                <a:pos x="118" y="420"/>
              </a:cxn>
              <a:cxn ang="0">
                <a:pos x="158" y="438"/>
              </a:cxn>
              <a:cxn ang="0">
                <a:pos x="202" y="446"/>
              </a:cxn>
              <a:cxn ang="0">
                <a:pos x="224" y="448"/>
              </a:cxn>
              <a:cxn ang="0">
                <a:pos x="270" y="444"/>
              </a:cxn>
              <a:cxn ang="0">
                <a:pos x="312" y="430"/>
              </a:cxn>
              <a:cxn ang="0">
                <a:pos x="350" y="410"/>
              </a:cxn>
              <a:cxn ang="0">
                <a:pos x="382" y="382"/>
              </a:cxn>
              <a:cxn ang="0">
                <a:pos x="410" y="350"/>
              </a:cxn>
              <a:cxn ang="0">
                <a:pos x="430" y="312"/>
              </a:cxn>
              <a:cxn ang="0">
                <a:pos x="444" y="270"/>
              </a:cxn>
              <a:cxn ang="0">
                <a:pos x="448" y="224"/>
              </a:cxn>
              <a:cxn ang="0">
                <a:pos x="448" y="202"/>
              </a:cxn>
              <a:cxn ang="0">
                <a:pos x="438" y="158"/>
              </a:cxn>
              <a:cxn ang="0">
                <a:pos x="422" y="118"/>
              </a:cxn>
              <a:cxn ang="0">
                <a:pos x="398" y="82"/>
              </a:cxn>
              <a:cxn ang="0">
                <a:pos x="366" y="52"/>
              </a:cxn>
              <a:cxn ang="0">
                <a:pos x="332" y="28"/>
              </a:cxn>
              <a:cxn ang="0">
                <a:pos x="292" y="10"/>
              </a:cxn>
              <a:cxn ang="0">
                <a:pos x="248" y="2"/>
              </a:cxn>
              <a:cxn ang="0">
                <a:pos x="224" y="0"/>
              </a:cxn>
              <a:cxn ang="0">
                <a:pos x="86" y="224"/>
              </a:cxn>
              <a:cxn ang="0">
                <a:pos x="190" y="248"/>
              </a:cxn>
              <a:cxn ang="0">
                <a:pos x="364" y="154"/>
              </a:cxn>
            </a:cxnLst>
            <a:rect l="0" t="0" r="r" b="b"/>
            <a:pathLst>
              <a:path w="448" h="448">
                <a:moveTo>
                  <a:pt x="224" y="0"/>
                </a:moveTo>
                <a:lnTo>
                  <a:pt x="224" y="0"/>
                </a:lnTo>
                <a:lnTo>
                  <a:pt x="202" y="2"/>
                </a:lnTo>
                <a:lnTo>
                  <a:pt x="180" y="4"/>
                </a:lnTo>
                <a:lnTo>
                  <a:pt x="158" y="10"/>
                </a:lnTo>
                <a:lnTo>
                  <a:pt x="138" y="18"/>
                </a:lnTo>
                <a:lnTo>
                  <a:pt x="118" y="28"/>
                </a:lnTo>
                <a:lnTo>
                  <a:pt x="100" y="38"/>
                </a:lnTo>
                <a:lnTo>
                  <a:pt x="82" y="52"/>
                </a:lnTo>
                <a:lnTo>
                  <a:pt x="66" y="66"/>
                </a:lnTo>
                <a:lnTo>
                  <a:pt x="52" y="82"/>
                </a:lnTo>
                <a:lnTo>
                  <a:pt x="38" y="98"/>
                </a:lnTo>
                <a:lnTo>
                  <a:pt x="28" y="118"/>
                </a:lnTo>
                <a:lnTo>
                  <a:pt x="18" y="136"/>
                </a:lnTo>
                <a:lnTo>
                  <a:pt x="10" y="158"/>
                </a:lnTo>
                <a:lnTo>
                  <a:pt x="6" y="178"/>
                </a:lnTo>
                <a:lnTo>
                  <a:pt x="2" y="202"/>
                </a:lnTo>
                <a:lnTo>
                  <a:pt x="0" y="224"/>
                </a:lnTo>
                <a:lnTo>
                  <a:pt x="0" y="224"/>
                </a:lnTo>
                <a:lnTo>
                  <a:pt x="2" y="246"/>
                </a:lnTo>
                <a:lnTo>
                  <a:pt x="6" y="270"/>
                </a:lnTo>
                <a:lnTo>
                  <a:pt x="10" y="290"/>
                </a:lnTo>
                <a:lnTo>
                  <a:pt x="18" y="312"/>
                </a:lnTo>
                <a:lnTo>
                  <a:pt x="28" y="330"/>
                </a:lnTo>
                <a:lnTo>
                  <a:pt x="38" y="350"/>
                </a:lnTo>
                <a:lnTo>
                  <a:pt x="52" y="366"/>
                </a:lnTo>
                <a:lnTo>
                  <a:pt x="66" y="382"/>
                </a:lnTo>
                <a:lnTo>
                  <a:pt x="82" y="396"/>
                </a:lnTo>
                <a:lnTo>
                  <a:pt x="100" y="410"/>
                </a:lnTo>
                <a:lnTo>
                  <a:pt x="118" y="420"/>
                </a:lnTo>
                <a:lnTo>
                  <a:pt x="138" y="430"/>
                </a:lnTo>
                <a:lnTo>
                  <a:pt x="158" y="438"/>
                </a:lnTo>
                <a:lnTo>
                  <a:pt x="180" y="444"/>
                </a:lnTo>
                <a:lnTo>
                  <a:pt x="202" y="446"/>
                </a:lnTo>
                <a:lnTo>
                  <a:pt x="224" y="448"/>
                </a:lnTo>
                <a:lnTo>
                  <a:pt x="224" y="448"/>
                </a:lnTo>
                <a:lnTo>
                  <a:pt x="248" y="446"/>
                </a:lnTo>
                <a:lnTo>
                  <a:pt x="270" y="444"/>
                </a:lnTo>
                <a:lnTo>
                  <a:pt x="292" y="438"/>
                </a:lnTo>
                <a:lnTo>
                  <a:pt x="312" y="430"/>
                </a:lnTo>
                <a:lnTo>
                  <a:pt x="332" y="420"/>
                </a:lnTo>
                <a:lnTo>
                  <a:pt x="350" y="410"/>
                </a:lnTo>
                <a:lnTo>
                  <a:pt x="366" y="396"/>
                </a:lnTo>
                <a:lnTo>
                  <a:pt x="382" y="382"/>
                </a:lnTo>
                <a:lnTo>
                  <a:pt x="398" y="366"/>
                </a:lnTo>
                <a:lnTo>
                  <a:pt x="410" y="350"/>
                </a:lnTo>
                <a:lnTo>
                  <a:pt x="422" y="330"/>
                </a:lnTo>
                <a:lnTo>
                  <a:pt x="430" y="312"/>
                </a:lnTo>
                <a:lnTo>
                  <a:pt x="438" y="290"/>
                </a:lnTo>
                <a:lnTo>
                  <a:pt x="444" y="270"/>
                </a:lnTo>
                <a:lnTo>
                  <a:pt x="448" y="246"/>
                </a:lnTo>
                <a:lnTo>
                  <a:pt x="448" y="224"/>
                </a:lnTo>
                <a:lnTo>
                  <a:pt x="448" y="224"/>
                </a:lnTo>
                <a:lnTo>
                  <a:pt x="448" y="202"/>
                </a:lnTo>
                <a:lnTo>
                  <a:pt x="444" y="178"/>
                </a:lnTo>
                <a:lnTo>
                  <a:pt x="438" y="158"/>
                </a:lnTo>
                <a:lnTo>
                  <a:pt x="430" y="136"/>
                </a:lnTo>
                <a:lnTo>
                  <a:pt x="422" y="118"/>
                </a:lnTo>
                <a:lnTo>
                  <a:pt x="410" y="98"/>
                </a:lnTo>
                <a:lnTo>
                  <a:pt x="398" y="82"/>
                </a:lnTo>
                <a:lnTo>
                  <a:pt x="382" y="66"/>
                </a:lnTo>
                <a:lnTo>
                  <a:pt x="366" y="52"/>
                </a:lnTo>
                <a:lnTo>
                  <a:pt x="350" y="38"/>
                </a:lnTo>
                <a:lnTo>
                  <a:pt x="332" y="28"/>
                </a:lnTo>
                <a:lnTo>
                  <a:pt x="312" y="18"/>
                </a:lnTo>
                <a:lnTo>
                  <a:pt x="292" y="10"/>
                </a:lnTo>
                <a:lnTo>
                  <a:pt x="270" y="4"/>
                </a:lnTo>
                <a:lnTo>
                  <a:pt x="248" y="2"/>
                </a:lnTo>
                <a:lnTo>
                  <a:pt x="224" y="0"/>
                </a:lnTo>
                <a:lnTo>
                  <a:pt x="224" y="0"/>
                </a:lnTo>
                <a:close/>
                <a:moveTo>
                  <a:pt x="190" y="328"/>
                </a:moveTo>
                <a:lnTo>
                  <a:pt x="86" y="224"/>
                </a:lnTo>
                <a:lnTo>
                  <a:pt x="126" y="184"/>
                </a:lnTo>
                <a:lnTo>
                  <a:pt x="190" y="248"/>
                </a:lnTo>
                <a:lnTo>
                  <a:pt x="324" y="114"/>
                </a:lnTo>
                <a:lnTo>
                  <a:pt x="364" y="154"/>
                </a:lnTo>
                <a:lnTo>
                  <a:pt x="190" y="32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36" name="文本占位符 2"/>
          <p:cNvSpPr>
            <a:spLocks noGrp="1"/>
          </p:cNvSpPr>
          <p:nvPr>
            <p:ph type="body" sz="quarter" idx="11"/>
          </p:nvPr>
        </p:nvSpPr>
        <p:spPr>
          <a:xfrm>
            <a:off x="1264605" y="325189"/>
            <a:ext cx="699368" cy="419100"/>
          </a:xfrm>
        </p:spPr>
        <p:txBody>
          <a:bodyPr/>
          <a:lstStyle/>
          <a:p>
            <a:r>
              <a:rPr lang="en-US" altLang="zh-CN" sz="3600" dirty="0" smtClean="0"/>
              <a:t>2</a:t>
            </a:r>
            <a:endParaRPr lang="zh-CN" altLang="en-US" sz="3600" dirty="0"/>
          </a:p>
        </p:txBody>
      </p:sp>
      <p:sp>
        <p:nvSpPr>
          <p:cNvPr id="37" name="文本占位符 1"/>
          <p:cNvSpPr txBox="1">
            <a:spLocks/>
          </p:cNvSpPr>
          <p:nvPr/>
        </p:nvSpPr>
        <p:spPr>
          <a:xfrm>
            <a:off x="2089859" y="85831"/>
            <a:ext cx="3810000" cy="381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4000" dirty="0" smtClean="0"/>
              <a:t>耕地占用税</a:t>
            </a:r>
            <a:endParaRPr lang="zh-CN" altLang="en-US" sz="4000" dirty="0"/>
          </a:p>
        </p:txBody>
      </p:sp>
      <p:sp>
        <p:nvSpPr>
          <p:cNvPr id="18" name="梯形 17"/>
          <p:cNvSpPr/>
          <p:nvPr/>
        </p:nvSpPr>
        <p:spPr>
          <a:xfrm>
            <a:off x="4586140" y="944575"/>
            <a:ext cx="2990850" cy="283845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19" name="Rectangle 11"/>
          <p:cNvSpPr/>
          <p:nvPr/>
        </p:nvSpPr>
        <p:spPr>
          <a:xfrm>
            <a:off x="4757005" y="1774401"/>
            <a:ext cx="2649116" cy="1772789"/>
          </a:xfrm>
          <a:prstGeom prst="rect">
            <a:avLst/>
          </a:prstGeom>
        </p:spPr>
        <p:txBody>
          <a:bodyPr wrap="square" lIns="91436" tIns="45718" rIns="91436" bIns="45718">
            <a:spAutoFit/>
          </a:bodyPr>
          <a:lstStyle/>
          <a:p>
            <a:pPr algn="ctr">
              <a:lnSpc>
                <a:spcPct val="130000"/>
              </a:lnSpc>
            </a:pPr>
            <a:r>
              <a:rPr lang="zh-CN" altLang="en-US" sz="2800" dirty="0"/>
              <a:t>红花</a:t>
            </a:r>
            <a:r>
              <a:rPr lang="zh-CN" altLang="en-US" sz="2800" dirty="0" smtClean="0"/>
              <a:t>岗</a:t>
            </a:r>
            <a:endParaRPr lang="en-US" altLang="zh-CN" sz="2800" dirty="0" smtClean="0"/>
          </a:p>
          <a:p>
            <a:pPr algn="ctr">
              <a:lnSpc>
                <a:spcPct val="130000"/>
              </a:lnSpc>
            </a:pPr>
            <a:r>
              <a:rPr lang="zh-CN" altLang="en-US" sz="2800" dirty="0" smtClean="0"/>
              <a:t>汇川区</a:t>
            </a:r>
            <a:endParaRPr lang="en-US" altLang="zh-CN" sz="2800" dirty="0" smtClean="0"/>
          </a:p>
          <a:p>
            <a:pPr algn="ctr">
              <a:lnSpc>
                <a:spcPct val="130000"/>
              </a:lnSpc>
            </a:pPr>
            <a:r>
              <a:rPr lang="en-US" altLang="zh-CN" sz="2800" dirty="0" smtClean="0">
                <a:solidFill>
                  <a:srgbClr val="FFC000"/>
                </a:solidFill>
              </a:rPr>
              <a:t>30</a:t>
            </a:r>
            <a:r>
              <a:rPr lang="zh-CN" altLang="en-US" sz="2800" dirty="0" smtClean="0">
                <a:solidFill>
                  <a:srgbClr val="FFC000"/>
                </a:solidFill>
              </a:rPr>
              <a:t>元</a:t>
            </a:r>
            <a:r>
              <a:rPr lang="en-US" altLang="zh-CN" sz="2800" dirty="0" smtClean="0">
                <a:solidFill>
                  <a:srgbClr val="FFC000"/>
                </a:solidFill>
              </a:rPr>
              <a:t>/</a:t>
            </a:r>
            <a:r>
              <a:rPr lang="zh-CN" altLang="en-US" sz="2800" dirty="0" smtClean="0">
                <a:solidFill>
                  <a:srgbClr val="FFC000"/>
                </a:solidFill>
              </a:rPr>
              <a:t>平方米</a:t>
            </a:r>
            <a:endParaRPr lang="zh-CN" altLang="en-US" sz="3200" dirty="0">
              <a:solidFill>
                <a:srgbClr val="FFC000"/>
              </a:solidFill>
            </a:endParaRPr>
          </a:p>
        </p:txBody>
      </p:sp>
      <p:cxnSp>
        <p:nvCxnSpPr>
          <p:cNvPr id="20" name="直接连接符 19"/>
          <p:cNvCxnSpPr/>
          <p:nvPr/>
        </p:nvCxnSpPr>
        <p:spPr>
          <a:xfrm>
            <a:off x="5439168" y="1642167"/>
            <a:ext cx="1233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94"/>
          <p:cNvSpPr>
            <a:spLocks noEditPoints="1"/>
          </p:cNvSpPr>
          <p:nvPr/>
        </p:nvSpPr>
        <p:spPr bwMode="auto">
          <a:xfrm>
            <a:off x="5858962" y="1105139"/>
            <a:ext cx="445202" cy="445202"/>
          </a:xfrm>
          <a:custGeom>
            <a:avLst/>
            <a:gdLst/>
            <a:ahLst/>
            <a:cxnLst>
              <a:cxn ang="0">
                <a:pos x="224" y="0"/>
              </a:cxn>
              <a:cxn ang="0">
                <a:pos x="180" y="4"/>
              </a:cxn>
              <a:cxn ang="0">
                <a:pos x="138" y="18"/>
              </a:cxn>
              <a:cxn ang="0">
                <a:pos x="100" y="38"/>
              </a:cxn>
              <a:cxn ang="0">
                <a:pos x="66" y="66"/>
              </a:cxn>
              <a:cxn ang="0">
                <a:pos x="38" y="98"/>
              </a:cxn>
              <a:cxn ang="0">
                <a:pos x="18" y="136"/>
              </a:cxn>
              <a:cxn ang="0">
                <a:pos x="6" y="178"/>
              </a:cxn>
              <a:cxn ang="0">
                <a:pos x="0" y="224"/>
              </a:cxn>
              <a:cxn ang="0">
                <a:pos x="2" y="246"/>
              </a:cxn>
              <a:cxn ang="0">
                <a:pos x="10" y="290"/>
              </a:cxn>
              <a:cxn ang="0">
                <a:pos x="28" y="330"/>
              </a:cxn>
              <a:cxn ang="0">
                <a:pos x="52" y="366"/>
              </a:cxn>
              <a:cxn ang="0">
                <a:pos x="82" y="396"/>
              </a:cxn>
              <a:cxn ang="0">
                <a:pos x="118" y="420"/>
              </a:cxn>
              <a:cxn ang="0">
                <a:pos x="158" y="438"/>
              </a:cxn>
              <a:cxn ang="0">
                <a:pos x="202" y="446"/>
              </a:cxn>
              <a:cxn ang="0">
                <a:pos x="224" y="448"/>
              </a:cxn>
              <a:cxn ang="0">
                <a:pos x="270" y="444"/>
              </a:cxn>
              <a:cxn ang="0">
                <a:pos x="312" y="430"/>
              </a:cxn>
              <a:cxn ang="0">
                <a:pos x="350" y="410"/>
              </a:cxn>
              <a:cxn ang="0">
                <a:pos x="382" y="382"/>
              </a:cxn>
              <a:cxn ang="0">
                <a:pos x="410" y="350"/>
              </a:cxn>
              <a:cxn ang="0">
                <a:pos x="430" y="312"/>
              </a:cxn>
              <a:cxn ang="0">
                <a:pos x="444" y="270"/>
              </a:cxn>
              <a:cxn ang="0">
                <a:pos x="448" y="224"/>
              </a:cxn>
              <a:cxn ang="0">
                <a:pos x="448" y="202"/>
              </a:cxn>
              <a:cxn ang="0">
                <a:pos x="438" y="158"/>
              </a:cxn>
              <a:cxn ang="0">
                <a:pos x="422" y="118"/>
              </a:cxn>
              <a:cxn ang="0">
                <a:pos x="398" y="82"/>
              </a:cxn>
              <a:cxn ang="0">
                <a:pos x="366" y="52"/>
              </a:cxn>
              <a:cxn ang="0">
                <a:pos x="332" y="28"/>
              </a:cxn>
              <a:cxn ang="0">
                <a:pos x="292" y="10"/>
              </a:cxn>
              <a:cxn ang="0">
                <a:pos x="248" y="2"/>
              </a:cxn>
              <a:cxn ang="0">
                <a:pos x="224" y="0"/>
              </a:cxn>
              <a:cxn ang="0">
                <a:pos x="86" y="224"/>
              </a:cxn>
              <a:cxn ang="0">
                <a:pos x="190" y="248"/>
              </a:cxn>
              <a:cxn ang="0">
                <a:pos x="364" y="154"/>
              </a:cxn>
            </a:cxnLst>
            <a:rect l="0" t="0" r="r" b="b"/>
            <a:pathLst>
              <a:path w="448" h="448">
                <a:moveTo>
                  <a:pt x="224" y="0"/>
                </a:moveTo>
                <a:lnTo>
                  <a:pt x="224" y="0"/>
                </a:lnTo>
                <a:lnTo>
                  <a:pt x="202" y="2"/>
                </a:lnTo>
                <a:lnTo>
                  <a:pt x="180" y="4"/>
                </a:lnTo>
                <a:lnTo>
                  <a:pt x="158" y="10"/>
                </a:lnTo>
                <a:lnTo>
                  <a:pt x="138" y="18"/>
                </a:lnTo>
                <a:lnTo>
                  <a:pt x="118" y="28"/>
                </a:lnTo>
                <a:lnTo>
                  <a:pt x="100" y="38"/>
                </a:lnTo>
                <a:lnTo>
                  <a:pt x="82" y="52"/>
                </a:lnTo>
                <a:lnTo>
                  <a:pt x="66" y="66"/>
                </a:lnTo>
                <a:lnTo>
                  <a:pt x="52" y="82"/>
                </a:lnTo>
                <a:lnTo>
                  <a:pt x="38" y="98"/>
                </a:lnTo>
                <a:lnTo>
                  <a:pt x="28" y="118"/>
                </a:lnTo>
                <a:lnTo>
                  <a:pt x="18" y="136"/>
                </a:lnTo>
                <a:lnTo>
                  <a:pt x="10" y="158"/>
                </a:lnTo>
                <a:lnTo>
                  <a:pt x="6" y="178"/>
                </a:lnTo>
                <a:lnTo>
                  <a:pt x="2" y="202"/>
                </a:lnTo>
                <a:lnTo>
                  <a:pt x="0" y="224"/>
                </a:lnTo>
                <a:lnTo>
                  <a:pt x="0" y="224"/>
                </a:lnTo>
                <a:lnTo>
                  <a:pt x="2" y="246"/>
                </a:lnTo>
                <a:lnTo>
                  <a:pt x="6" y="270"/>
                </a:lnTo>
                <a:lnTo>
                  <a:pt x="10" y="290"/>
                </a:lnTo>
                <a:lnTo>
                  <a:pt x="18" y="312"/>
                </a:lnTo>
                <a:lnTo>
                  <a:pt x="28" y="330"/>
                </a:lnTo>
                <a:lnTo>
                  <a:pt x="38" y="350"/>
                </a:lnTo>
                <a:lnTo>
                  <a:pt x="52" y="366"/>
                </a:lnTo>
                <a:lnTo>
                  <a:pt x="66" y="382"/>
                </a:lnTo>
                <a:lnTo>
                  <a:pt x="82" y="396"/>
                </a:lnTo>
                <a:lnTo>
                  <a:pt x="100" y="410"/>
                </a:lnTo>
                <a:lnTo>
                  <a:pt x="118" y="420"/>
                </a:lnTo>
                <a:lnTo>
                  <a:pt x="138" y="430"/>
                </a:lnTo>
                <a:lnTo>
                  <a:pt x="158" y="438"/>
                </a:lnTo>
                <a:lnTo>
                  <a:pt x="180" y="444"/>
                </a:lnTo>
                <a:lnTo>
                  <a:pt x="202" y="446"/>
                </a:lnTo>
                <a:lnTo>
                  <a:pt x="224" y="448"/>
                </a:lnTo>
                <a:lnTo>
                  <a:pt x="224" y="448"/>
                </a:lnTo>
                <a:lnTo>
                  <a:pt x="248" y="446"/>
                </a:lnTo>
                <a:lnTo>
                  <a:pt x="270" y="444"/>
                </a:lnTo>
                <a:lnTo>
                  <a:pt x="292" y="438"/>
                </a:lnTo>
                <a:lnTo>
                  <a:pt x="312" y="430"/>
                </a:lnTo>
                <a:lnTo>
                  <a:pt x="332" y="420"/>
                </a:lnTo>
                <a:lnTo>
                  <a:pt x="350" y="410"/>
                </a:lnTo>
                <a:lnTo>
                  <a:pt x="366" y="396"/>
                </a:lnTo>
                <a:lnTo>
                  <a:pt x="382" y="382"/>
                </a:lnTo>
                <a:lnTo>
                  <a:pt x="398" y="366"/>
                </a:lnTo>
                <a:lnTo>
                  <a:pt x="410" y="350"/>
                </a:lnTo>
                <a:lnTo>
                  <a:pt x="422" y="330"/>
                </a:lnTo>
                <a:lnTo>
                  <a:pt x="430" y="312"/>
                </a:lnTo>
                <a:lnTo>
                  <a:pt x="438" y="290"/>
                </a:lnTo>
                <a:lnTo>
                  <a:pt x="444" y="270"/>
                </a:lnTo>
                <a:lnTo>
                  <a:pt x="448" y="246"/>
                </a:lnTo>
                <a:lnTo>
                  <a:pt x="448" y="224"/>
                </a:lnTo>
                <a:lnTo>
                  <a:pt x="448" y="224"/>
                </a:lnTo>
                <a:lnTo>
                  <a:pt x="448" y="202"/>
                </a:lnTo>
                <a:lnTo>
                  <a:pt x="444" y="178"/>
                </a:lnTo>
                <a:lnTo>
                  <a:pt x="438" y="158"/>
                </a:lnTo>
                <a:lnTo>
                  <a:pt x="430" y="136"/>
                </a:lnTo>
                <a:lnTo>
                  <a:pt x="422" y="118"/>
                </a:lnTo>
                <a:lnTo>
                  <a:pt x="410" y="98"/>
                </a:lnTo>
                <a:lnTo>
                  <a:pt x="398" y="82"/>
                </a:lnTo>
                <a:lnTo>
                  <a:pt x="382" y="66"/>
                </a:lnTo>
                <a:lnTo>
                  <a:pt x="366" y="52"/>
                </a:lnTo>
                <a:lnTo>
                  <a:pt x="350" y="38"/>
                </a:lnTo>
                <a:lnTo>
                  <a:pt x="332" y="28"/>
                </a:lnTo>
                <a:lnTo>
                  <a:pt x="312" y="18"/>
                </a:lnTo>
                <a:lnTo>
                  <a:pt x="292" y="10"/>
                </a:lnTo>
                <a:lnTo>
                  <a:pt x="270" y="4"/>
                </a:lnTo>
                <a:lnTo>
                  <a:pt x="248" y="2"/>
                </a:lnTo>
                <a:lnTo>
                  <a:pt x="224" y="0"/>
                </a:lnTo>
                <a:lnTo>
                  <a:pt x="224" y="0"/>
                </a:lnTo>
                <a:close/>
                <a:moveTo>
                  <a:pt x="190" y="328"/>
                </a:moveTo>
                <a:lnTo>
                  <a:pt x="86" y="224"/>
                </a:lnTo>
                <a:lnTo>
                  <a:pt x="126" y="184"/>
                </a:lnTo>
                <a:lnTo>
                  <a:pt x="190" y="248"/>
                </a:lnTo>
                <a:lnTo>
                  <a:pt x="324" y="114"/>
                </a:lnTo>
                <a:lnTo>
                  <a:pt x="364" y="154"/>
                </a:lnTo>
                <a:lnTo>
                  <a:pt x="190" y="32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22" name="Rectangle 11"/>
          <p:cNvSpPr/>
          <p:nvPr/>
        </p:nvSpPr>
        <p:spPr>
          <a:xfrm>
            <a:off x="1286211" y="4757956"/>
            <a:ext cx="2649116" cy="1772789"/>
          </a:xfrm>
          <a:prstGeom prst="rect">
            <a:avLst/>
          </a:prstGeom>
        </p:spPr>
        <p:txBody>
          <a:bodyPr wrap="square" lIns="91436" tIns="45718" rIns="91436" bIns="45718">
            <a:spAutoFit/>
          </a:bodyPr>
          <a:lstStyle/>
          <a:p>
            <a:pPr algn="ctr">
              <a:lnSpc>
                <a:spcPct val="130000"/>
              </a:lnSpc>
            </a:pPr>
            <a:r>
              <a:rPr lang="zh-CN" altLang="en-US" sz="2800" dirty="0"/>
              <a:t>赤水市</a:t>
            </a:r>
            <a:endParaRPr lang="en-US" altLang="zh-CN" sz="2800" dirty="0" smtClean="0"/>
          </a:p>
          <a:p>
            <a:pPr algn="ctr">
              <a:lnSpc>
                <a:spcPct val="130000"/>
              </a:lnSpc>
            </a:pPr>
            <a:r>
              <a:rPr lang="zh-CN" altLang="en-US" sz="2800" dirty="0"/>
              <a:t>仁怀市</a:t>
            </a:r>
            <a:endParaRPr lang="en-US" altLang="zh-CN" sz="2800" dirty="0"/>
          </a:p>
          <a:p>
            <a:pPr algn="ctr">
              <a:lnSpc>
                <a:spcPct val="130000"/>
              </a:lnSpc>
            </a:pPr>
            <a:r>
              <a:rPr lang="en-US" altLang="zh-CN" sz="2800" dirty="0" smtClean="0">
                <a:solidFill>
                  <a:srgbClr val="FFC000"/>
                </a:solidFill>
              </a:rPr>
              <a:t>22</a:t>
            </a:r>
            <a:r>
              <a:rPr lang="zh-CN" altLang="en-US" sz="2800" dirty="0" smtClean="0">
                <a:solidFill>
                  <a:srgbClr val="FFC000"/>
                </a:solidFill>
              </a:rPr>
              <a:t>元</a:t>
            </a:r>
            <a:r>
              <a:rPr lang="en-US" altLang="zh-CN" sz="2800" dirty="0" smtClean="0">
                <a:solidFill>
                  <a:srgbClr val="FFC000"/>
                </a:solidFill>
              </a:rPr>
              <a:t>/</a:t>
            </a:r>
            <a:r>
              <a:rPr lang="zh-CN" altLang="en-US" sz="2800" dirty="0" smtClean="0">
                <a:solidFill>
                  <a:srgbClr val="FFC000"/>
                </a:solidFill>
              </a:rPr>
              <a:t>平方米</a:t>
            </a:r>
            <a:endParaRPr lang="zh-CN" altLang="en-US" sz="3200" dirty="0">
              <a:solidFill>
                <a:srgbClr val="FFC000"/>
              </a:solidFill>
            </a:endParaRPr>
          </a:p>
        </p:txBody>
      </p:sp>
      <p:sp>
        <p:nvSpPr>
          <p:cNvPr id="39" name="Rectangle 11"/>
          <p:cNvSpPr/>
          <p:nvPr/>
        </p:nvSpPr>
        <p:spPr>
          <a:xfrm>
            <a:off x="4853254" y="4918000"/>
            <a:ext cx="2649116" cy="1612745"/>
          </a:xfrm>
          <a:prstGeom prst="rect">
            <a:avLst/>
          </a:prstGeom>
        </p:spPr>
        <p:txBody>
          <a:bodyPr wrap="square" lIns="91436" tIns="45718" rIns="91436" bIns="45718">
            <a:spAutoFit/>
          </a:bodyPr>
          <a:lstStyle/>
          <a:p>
            <a:pPr algn="ctr">
              <a:lnSpc>
                <a:spcPct val="130000"/>
              </a:lnSpc>
            </a:pPr>
            <a:r>
              <a:rPr lang="zh-CN" altLang="en-US" sz="2400" dirty="0" smtClean="0"/>
              <a:t>播州区、正安县</a:t>
            </a:r>
            <a:endParaRPr lang="en-US" altLang="zh-CN" sz="2400" dirty="0" smtClean="0"/>
          </a:p>
          <a:p>
            <a:pPr algn="ctr">
              <a:lnSpc>
                <a:spcPct val="130000"/>
              </a:lnSpc>
            </a:pPr>
            <a:r>
              <a:rPr lang="zh-CN" altLang="en-US" sz="2400" dirty="0"/>
              <a:t>习水</a:t>
            </a:r>
            <a:r>
              <a:rPr lang="zh-CN" altLang="en-US" sz="2400" dirty="0" smtClean="0"/>
              <a:t>县、湄潭县</a:t>
            </a:r>
            <a:endParaRPr lang="en-US" altLang="zh-CN" sz="2400" dirty="0"/>
          </a:p>
          <a:p>
            <a:pPr algn="ctr">
              <a:lnSpc>
                <a:spcPct val="130000"/>
              </a:lnSpc>
            </a:pPr>
            <a:r>
              <a:rPr lang="en-US" altLang="zh-CN" sz="2800" dirty="0" smtClean="0">
                <a:solidFill>
                  <a:srgbClr val="FFC000"/>
                </a:solidFill>
              </a:rPr>
              <a:t>20</a:t>
            </a:r>
            <a:r>
              <a:rPr lang="zh-CN" altLang="en-US" sz="2800" dirty="0" smtClean="0">
                <a:solidFill>
                  <a:srgbClr val="FFC000"/>
                </a:solidFill>
              </a:rPr>
              <a:t>元</a:t>
            </a:r>
            <a:r>
              <a:rPr lang="en-US" altLang="zh-CN" sz="2800" dirty="0" smtClean="0">
                <a:solidFill>
                  <a:srgbClr val="FFC000"/>
                </a:solidFill>
              </a:rPr>
              <a:t>/</a:t>
            </a:r>
            <a:r>
              <a:rPr lang="zh-CN" altLang="en-US" sz="2800" dirty="0" smtClean="0">
                <a:solidFill>
                  <a:srgbClr val="FFC000"/>
                </a:solidFill>
              </a:rPr>
              <a:t>平方米</a:t>
            </a:r>
            <a:endParaRPr lang="zh-CN" altLang="en-US" sz="3200" dirty="0">
              <a:solidFill>
                <a:srgbClr val="FFC000"/>
              </a:solidFill>
            </a:endParaRPr>
          </a:p>
        </p:txBody>
      </p:sp>
      <p:sp>
        <p:nvSpPr>
          <p:cNvPr id="40" name="Rectangle 11"/>
          <p:cNvSpPr/>
          <p:nvPr/>
        </p:nvSpPr>
        <p:spPr>
          <a:xfrm>
            <a:off x="8372809" y="4665748"/>
            <a:ext cx="2649116" cy="2092877"/>
          </a:xfrm>
          <a:prstGeom prst="rect">
            <a:avLst/>
          </a:prstGeom>
        </p:spPr>
        <p:txBody>
          <a:bodyPr wrap="square" lIns="91436" tIns="45718" rIns="91436" bIns="45718">
            <a:spAutoFit/>
          </a:bodyPr>
          <a:lstStyle/>
          <a:p>
            <a:pPr algn="ctr">
              <a:lnSpc>
                <a:spcPct val="130000"/>
              </a:lnSpc>
            </a:pPr>
            <a:r>
              <a:rPr lang="zh-CN" altLang="en-US" sz="2400" dirty="0" smtClean="0"/>
              <a:t>桐梓县、绥阳县</a:t>
            </a:r>
            <a:endParaRPr lang="en-US" altLang="zh-CN" sz="2400" dirty="0" smtClean="0"/>
          </a:p>
          <a:p>
            <a:pPr algn="ctr">
              <a:lnSpc>
                <a:spcPct val="130000"/>
              </a:lnSpc>
            </a:pPr>
            <a:r>
              <a:rPr lang="zh-CN" altLang="en-US" sz="2400" dirty="0" smtClean="0"/>
              <a:t>道真县、务川县</a:t>
            </a:r>
            <a:endParaRPr lang="en-US" altLang="zh-CN" sz="2400" dirty="0" smtClean="0"/>
          </a:p>
          <a:p>
            <a:pPr algn="ctr">
              <a:lnSpc>
                <a:spcPct val="130000"/>
              </a:lnSpc>
            </a:pPr>
            <a:r>
              <a:rPr lang="zh-CN" altLang="en-US" sz="2400" dirty="0"/>
              <a:t>凤冈</a:t>
            </a:r>
            <a:r>
              <a:rPr lang="zh-CN" altLang="en-US" sz="2400" dirty="0" smtClean="0"/>
              <a:t>县、余庆县</a:t>
            </a:r>
            <a:endParaRPr lang="en-US" altLang="zh-CN" sz="2400" dirty="0"/>
          </a:p>
          <a:p>
            <a:pPr algn="ctr">
              <a:lnSpc>
                <a:spcPct val="130000"/>
              </a:lnSpc>
            </a:pPr>
            <a:r>
              <a:rPr lang="en-US" altLang="zh-CN" sz="2800" dirty="0" smtClean="0">
                <a:solidFill>
                  <a:srgbClr val="FFC000"/>
                </a:solidFill>
              </a:rPr>
              <a:t>18</a:t>
            </a:r>
            <a:r>
              <a:rPr lang="zh-CN" altLang="en-US" sz="2800" dirty="0" smtClean="0">
                <a:solidFill>
                  <a:srgbClr val="FFC000"/>
                </a:solidFill>
              </a:rPr>
              <a:t>元</a:t>
            </a:r>
            <a:r>
              <a:rPr lang="en-US" altLang="zh-CN" sz="2800" dirty="0" smtClean="0">
                <a:solidFill>
                  <a:srgbClr val="FFC000"/>
                </a:solidFill>
              </a:rPr>
              <a:t>/</a:t>
            </a:r>
            <a:r>
              <a:rPr lang="zh-CN" altLang="en-US" sz="2800" dirty="0" smtClean="0">
                <a:solidFill>
                  <a:srgbClr val="FFC000"/>
                </a:solidFill>
              </a:rPr>
              <a:t>平方米</a:t>
            </a:r>
            <a:endParaRPr lang="zh-CN" altLang="en-US" sz="3200" dirty="0">
              <a:solidFill>
                <a:srgbClr val="FFC000"/>
              </a:solidFill>
            </a:endParaRPr>
          </a:p>
        </p:txBody>
      </p:sp>
      <p:sp>
        <p:nvSpPr>
          <p:cNvPr id="41" name="矩形 40"/>
          <p:cNvSpPr/>
          <p:nvPr/>
        </p:nvSpPr>
        <p:spPr>
          <a:xfrm>
            <a:off x="7172562" y="534739"/>
            <a:ext cx="4998535" cy="1212640"/>
          </a:xfrm>
          <a:prstGeom prst="rect">
            <a:avLst/>
          </a:prstGeom>
        </p:spPr>
        <p:txBody>
          <a:bodyPr wrap="square">
            <a:spAutoFit/>
          </a:bodyPr>
          <a:lstStyle/>
          <a:p>
            <a:pPr algn="ctr" fontAlgn="base">
              <a:lnSpc>
                <a:spcPct val="130000"/>
              </a:lnSpc>
              <a:spcBef>
                <a:spcPct val="0"/>
              </a:spcBef>
              <a:spcAft>
                <a:spcPct val="0"/>
              </a:spcAft>
            </a:pPr>
            <a:r>
              <a:rPr lang="en-US" altLang="zh-CN" sz="2000" b="1" dirty="0" smtClean="0">
                <a:solidFill>
                  <a:schemeClr val="accent4"/>
                </a:solidFill>
                <a:latin typeface="Franklin Gothic Book" panose="020B0503020102020204" pitchFamily="34" charset="0"/>
                <a:ea typeface="黑体" panose="02010609060101010101" pitchFamily="49" charset="-122"/>
              </a:rPr>
              <a:t>《</a:t>
            </a:r>
            <a:r>
              <a:rPr lang="zh-CN" altLang="en-US" sz="2000" b="1" dirty="0" smtClean="0">
                <a:solidFill>
                  <a:schemeClr val="accent4"/>
                </a:solidFill>
                <a:latin typeface="Franklin Gothic Book" panose="020B0503020102020204" pitchFamily="34" charset="0"/>
                <a:ea typeface="黑体" panose="02010609060101010101" pitchFamily="49" charset="-122"/>
              </a:rPr>
              <a:t>贵州省人民代表大会常务委员会关于</a:t>
            </a:r>
            <a:endParaRPr lang="en-US" altLang="zh-CN" sz="2000" b="1" dirty="0" smtClean="0">
              <a:solidFill>
                <a:schemeClr val="accent4"/>
              </a:solidFill>
              <a:latin typeface="Franklin Gothic Book" panose="020B0503020102020204" pitchFamily="34" charset="0"/>
              <a:ea typeface="黑体" panose="02010609060101010101" pitchFamily="49" charset="-122"/>
            </a:endParaRPr>
          </a:p>
          <a:p>
            <a:pPr algn="ctr" fontAlgn="base">
              <a:lnSpc>
                <a:spcPct val="130000"/>
              </a:lnSpc>
              <a:spcBef>
                <a:spcPct val="0"/>
              </a:spcBef>
              <a:spcAft>
                <a:spcPct val="0"/>
              </a:spcAft>
            </a:pPr>
            <a:r>
              <a:rPr lang="zh-CN" altLang="en-US" sz="2000" b="1" dirty="0" smtClean="0">
                <a:solidFill>
                  <a:schemeClr val="accent4"/>
                </a:solidFill>
                <a:latin typeface="Franklin Gothic Book" panose="020B0503020102020204" pitchFamily="34" charset="0"/>
                <a:ea typeface="黑体" panose="02010609060101010101" pitchFamily="49" charset="-122"/>
              </a:rPr>
              <a:t>贵州省耕地占用税适用税额的决定</a:t>
            </a:r>
            <a:r>
              <a:rPr lang="en-US" altLang="zh-CN" sz="2000" b="1" dirty="0" smtClean="0">
                <a:solidFill>
                  <a:schemeClr val="accent4"/>
                </a:solidFill>
                <a:latin typeface="Franklin Gothic Book" panose="020B0503020102020204" pitchFamily="34" charset="0"/>
                <a:ea typeface="黑体" panose="02010609060101010101" pitchFamily="49" charset="-122"/>
              </a:rPr>
              <a:t>》</a:t>
            </a:r>
          </a:p>
          <a:p>
            <a:pPr fontAlgn="base">
              <a:lnSpc>
                <a:spcPct val="130000"/>
              </a:lnSpc>
              <a:spcBef>
                <a:spcPct val="0"/>
              </a:spcBef>
              <a:spcAft>
                <a:spcPct val="0"/>
              </a:spcAft>
            </a:pPr>
            <a:r>
              <a:rPr lang="zh-CN" altLang="en-US" sz="1600" b="1" dirty="0" smtClean="0">
                <a:solidFill>
                  <a:schemeClr val="accent4"/>
                </a:solidFill>
                <a:latin typeface="Franklin Gothic Book" panose="020B0503020102020204" pitchFamily="34" charset="0"/>
              </a:rPr>
              <a:t>    贵州省人民代表大会常务委员会公告（</a:t>
            </a:r>
            <a:r>
              <a:rPr lang="en-US" altLang="zh-CN" sz="1600" b="1" dirty="0" smtClean="0">
                <a:solidFill>
                  <a:schemeClr val="accent4"/>
                </a:solidFill>
                <a:latin typeface="Franklin Gothic Book" panose="020B0503020102020204" pitchFamily="34" charset="0"/>
              </a:rPr>
              <a:t>2019</a:t>
            </a:r>
            <a:r>
              <a:rPr lang="zh-CN" altLang="en-US" sz="1600" b="1" dirty="0" smtClean="0">
                <a:solidFill>
                  <a:schemeClr val="accent4"/>
                </a:solidFill>
                <a:latin typeface="Franklin Gothic Book" panose="020B0503020102020204" pitchFamily="34" charset="0"/>
              </a:rPr>
              <a:t>第</a:t>
            </a:r>
            <a:r>
              <a:rPr lang="en-US" altLang="zh-CN" sz="1600" b="1" dirty="0" smtClean="0">
                <a:solidFill>
                  <a:schemeClr val="accent4"/>
                </a:solidFill>
                <a:latin typeface="Franklin Gothic Book" panose="020B0503020102020204" pitchFamily="34" charset="0"/>
              </a:rPr>
              <a:t>11</a:t>
            </a:r>
            <a:r>
              <a:rPr lang="zh-CN" altLang="en-US" sz="1600" b="1" dirty="0" smtClean="0">
                <a:solidFill>
                  <a:schemeClr val="accent4"/>
                </a:solidFill>
                <a:latin typeface="Franklin Gothic Book" panose="020B0503020102020204" pitchFamily="34" charset="0"/>
              </a:rPr>
              <a:t>号）</a:t>
            </a:r>
            <a:endParaRPr lang="zh-CN" altLang="en-US" sz="1600" dirty="0">
              <a:solidFill>
                <a:schemeClr val="accent4"/>
              </a:solidFill>
            </a:endParaRPr>
          </a:p>
        </p:txBody>
      </p:sp>
    </p:spTree>
    <p:extLst>
      <p:ext uri="{BB962C8B-B14F-4D97-AF65-F5344CB8AC3E}">
        <p14:creationId xmlns:p14="http://schemas.microsoft.com/office/powerpoint/2010/main" val="586000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792028" y="3265956"/>
            <a:ext cx="5657850" cy="1107996"/>
          </a:xfrm>
          <a:prstGeom prst="rect">
            <a:avLst/>
          </a:prstGeom>
          <a:noFill/>
        </p:spPr>
        <p:txBody>
          <a:bodyPr wrap="square" rtlCol="0">
            <a:spAutoFit/>
          </a:bodyPr>
          <a:lstStyle/>
          <a:p>
            <a:r>
              <a:rPr lang="zh-CN" altLang="en-US" sz="6600" dirty="0" smtClean="0">
                <a:solidFill>
                  <a:srgbClr val="FFFFFF"/>
                </a:solidFill>
              </a:rPr>
              <a:t>三、房产税</a:t>
            </a:r>
            <a:endParaRPr lang="zh-CN" altLang="en-US" sz="6600" dirty="0">
              <a:solidFill>
                <a:srgbClr val="FFFFFF"/>
              </a:solidFill>
            </a:endParaRPr>
          </a:p>
        </p:txBody>
      </p:sp>
      <p:cxnSp>
        <p:nvCxnSpPr>
          <p:cNvPr id="7" name="直接连接符 6"/>
          <p:cNvCxnSpPr/>
          <p:nvPr/>
        </p:nvCxnSpPr>
        <p:spPr>
          <a:xfrm>
            <a:off x="3962399" y="4373952"/>
            <a:ext cx="4171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92"/>
          <p:cNvSpPr>
            <a:spLocks noEditPoints="1"/>
          </p:cNvSpPr>
          <p:nvPr/>
        </p:nvSpPr>
        <p:spPr bwMode="auto">
          <a:xfrm>
            <a:off x="5311775" y="1342261"/>
            <a:ext cx="1146175" cy="1140473"/>
          </a:xfrm>
          <a:custGeom>
            <a:avLst/>
            <a:gdLst/>
            <a:ahLst/>
            <a:cxnLst>
              <a:cxn ang="0">
                <a:pos x="44" y="44"/>
              </a:cxn>
              <a:cxn ang="0">
                <a:pos x="26" y="68"/>
              </a:cxn>
              <a:cxn ang="0">
                <a:pos x="12" y="92"/>
              </a:cxn>
              <a:cxn ang="0">
                <a:pos x="4" y="120"/>
              </a:cxn>
              <a:cxn ang="0">
                <a:pos x="0" y="150"/>
              </a:cxn>
              <a:cxn ang="0">
                <a:pos x="4" y="178"/>
              </a:cxn>
              <a:cxn ang="0">
                <a:pos x="12" y="206"/>
              </a:cxn>
              <a:cxn ang="0">
                <a:pos x="26" y="232"/>
              </a:cxn>
              <a:cxn ang="0">
                <a:pos x="44" y="254"/>
              </a:cxn>
              <a:cxn ang="0">
                <a:pos x="64" y="272"/>
              </a:cxn>
              <a:cxn ang="0">
                <a:pos x="110" y="292"/>
              </a:cxn>
              <a:cxn ang="0">
                <a:pos x="158" y="298"/>
              </a:cxn>
              <a:cxn ang="0">
                <a:pos x="206" y="288"/>
              </a:cxn>
              <a:cxn ang="0">
                <a:pos x="342" y="390"/>
              </a:cxn>
              <a:cxn ang="0">
                <a:pos x="348" y="394"/>
              </a:cxn>
              <a:cxn ang="0">
                <a:pos x="360" y="400"/>
              </a:cxn>
              <a:cxn ang="0">
                <a:pos x="374" y="400"/>
              </a:cxn>
              <a:cxn ang="0">
                <a:pos x="386" y="394"/>
              </a:cxn>
              <a:cxn ang="0">
                <a:pos x="392" y="390"/>
              </a:cxn>
              <a:cxn ang="0">
                <a:pos x="398" y="380"/>
              </a:cxn>
              <a:cxn ang="0">
                <a:pos x="402" y="366"/>
              </a:cxn>
              <a:cxn ang="0">
                <a:pos x="398" y="352"/>
              </a:cxn>
              <a:cxn ang="0">
                <a:pos x="392" y="342"/>
              </a:cxn>
              <a:cxn ang="0">
                <a:pos x="278" y="228"/>
              </a:cxn>
              <a:cxn ang="0">
                <a:pos x="296" y="182"/>
              </a:cxn>
              <a:cxn ang="0">
                <a:pos x="298" y="132"/>
              </a:cxn>
              <a:cxn ang="0">
                <a:pos x="284" y="86"/>
              </a:cxn>
              <a:cxn ang="0">
                <a:pos x="256" y="44"/>
              </a:cxn>
              <a:cxn ang="0">
                <a:pos x="244" y="34"/>
              </a:cxn>
              <a:cxn ang="0">
                <a:pos x="220" y="18"/>
              </a:cxn>
              <a:cxn ang="0">
                <a:pos x="192" y="6"/>
              </a:cxn>
              <a:cxn ang="0">
                <a:pos x="164" y="0"/>
              </a:cxn>
              <a:cxn ang="0">
                <a:pos x="136" y="0"/>
              </a:cxn>
              <a:cxn ang="0">
                <a:pos x="108" y="6"/>
              </a:cxn>
              <a:cxn ang="0">
                <a:pos x="80" y="18"/>
              </a:cxn>
              <a:cxn ang="0">
                <a:pos x="56" y="34"/>
              </a:cxn>
              <a:cxn ang="0">
                <a:pos x="222" y="220"/>
              </a:cxn>
              <a:cxn ang="0">
                <a:pos x="206" y="234"/>
              </a:cxn>
              <a:cxn ang="0">
                <a:pos x="170" y="248"/>
              </a:cxn>
              <a:cxn ang="0">
                <a:pos x="130" y="248"/>
              </a:cxn>
              <a:cxn ang="0">
                <a:pos x="94" y="234"/>
              </a:cxn>
              <a:cxn ang="0">
                <a:pos x="78" y="220"/>
              </a:cxn>
              <a:cxn ang="0">
                <a:pos x="56" y="188"/>
              </a:cxn>
              <a:cxn ang="0">
                <a:pos x="48" y="150"/>
              </a:cxn>
              <a:cxn ang="0">
                <a:pos x="56" y="110"/>
              </a:cxn>
              <a:cxn ang="0">
                <a:pos x="78" y="78"/>
              </a:cxn>
              <a:cxn ang="0">
                <a:pos x="94" y="64"/>
              </a:cxn>
              <a:cxn ang="0">
                <a:pos x="130" y="50"/>
              </a:cxn>
              <a:cxn ang="0">
                <a:pos x="170" y="50"/>
              </a:cxn>
              <a:cxn ang="0">
                <a:pos x="206" y="64"/>
              </a:cxn>
              <a:cxn ang="0">
                <a:pos x="222" y="78"/>
              </a:cxn>
              <a:cxn ang="0">
                <a:pos x="244" y="110"/>
              </a:cxn>
              <a:cxn ang="0">
                <a:pos x="252" y="150"/>
              </a:cxn>
              <a:cxn ang="0">
                <a:pos x="244" y="188"/>
              </a:cxn>
              <a:cxn ang="0">
                <a:pos x="222" y="220"/>
              </a:cxn>
            </a:cxnLst>
            <a:rect l="0" t="0" r="r" b="b"/>
            <a:pathLst>
              <a:path w="402" h="400">
                <a:moveTo>
                  <a:pt x="44" y="44"/>
                </a:moveTo>
                <a:lnTo>
                  <a:pt x="44" y="44"/>
                </a:lnTo>
                <a:lnTo>
                  <a:pt x="34" y="54"/>
                </a:lnTo>
                <a:lnTo>
                  <a:pt x="26" y="68"/>
                </a:lnTo>
                <a:lnTo>
                  <a:pt x="18" y="80"/>
                </a:lnTo>
                <a:lnTo>
                  <a:pt x="12" y="92"/>
                </a:lnTo>
                <a:lnTo>
                  <a:pt x="8" y="106"/>
                </a:lnTo>
                <a:lnTo>
                  <a:pt x="4" y="120"/>
                </a:lnTo>
                <a:lnTo>
                  <a:pt x="2" y="134"/>
                </a:lnTo>
                <a:lnTo>
                  <a:pt x="0" y="150"/>
                </a:lnTo>
                <a:lnTo>
                  <a:pt x="2" y="164"/>
                </a:lnTo>
                <a:lnTo>
                  <a:pt x="4" y="178"/>
                </a:lnTo>
                <a:lnTo>
                  <a:pt x="6" y="192"/>
                </a:lnTo>
                <a:lnTo>
                  <a:pt x="12" y="206"/>
                </a:lnTo>
                <a:lnTo>
                  <a:pt x="18" y="218"/>
                </a:lnTo>
                <a:lnTo>
                  <a:pt x="26" y="232"/>
                </a:lnTo>
                <a:lnTo>
                  <a:pt x="34" y="244"/>
                </a:lnTo>
                <a:lnTo>
                  <a:pt x="44" y="254"/>
                </a:lnTo>
                <a:lnTo>
                  <a:pt x="44" y="254"/>
                </a:lnTo>
                <a:lnTo>
                  <a:pt x="64" y="272"/>
                </a:lnTo>
                <a:lnTo>
                  <a:pt x="86" y="284"/>
                </a:lnTo>
                <a:lnTo>
                  <a:pt x="110" y="292"/>
                </a:lnTo>
                <a:lnTo>
                  <a:pt x="134" y="298"/>
                </a:lnTo>
                <a:lnTo>
                  <a:pt x="158" y="298"/>
                </a:lnTo>
                <a:lnTo>
                  <a:pt x="182" y="294"/>
                </a:lnTo>
                <a:lnTo>
                  <a:pt x="206" y="288"/>
                </a:lnTo>
                <a:lnTo>
                  <a:pt x="228" y="276"/>
                </a:lnTo>
                <a:lnTo>
                  <a:pt x="342" y="390"/>
                </a:lnTo>
                <a:lnTo>
                  <a:pt x="342" y="390"/>
                </a:lnTo>
                <a:lnTo>
                  <a:pt x="348" y="394"/>
                </a:lnTo>
                <a:lnTo>
                  <a:pt x="354" y="398"/>
                </a:lnTo>
                <a:lnTo>
                  <a:pt x="360" y="400"/>
                </a:lnTo>
                <a:lnTo>
                  <a:pt x="366" y="400"/>
                </a:lnTo>
                <a:lnTo>
                  <a:pt x="374" y="400"/>
                </a:lnTo>
                <a:lnTo>
                  <a:pt x="380" y="398"/>
                </a:lnTo>
                <a:lnTo>
                  <a:pt x="386" y="394"/>
                </a:lnTo>
                <a:lnTo>
                  <a:pt x="392" y="390"/>
                </a:lnTo>
                <a:lnTo>
                  <a:pt x="392" y="390"/>
                </a:lnTo>
                <a:lnTo>
                  <a:pt x="396" y="386"/>
                </a:lnTo>
                <a:lnTo>
                  <a:pt x="398" y="380"/>
                </a:lnTo>
                <a:lnTo>
                  <a:pt x="400" y="372"/>
                </a:lnTo>
                <a:lnTo>
                  <a:pt x="402" y="366"/>
                </a:lnTo>
                <a:lnTo>
                  <a:pt x="400" y="360"/>
                </a:lnTo>
                <a:lnTo>
                  <a:pt x="398" y="352"/>
                </a:lnTo>
                <a:lnTo>
                  <a:pt x="396" y="346"/>
                </a:lnTo>
                <a:lnTo>
                  <a:pt x="392" y="342"/>
                </a:lnTo>
                <a:lnTo>
                  <a:pt x="278" y="228"/>
                </a:lnTo>
                <a:lnTo>
                  <a:pt x="278" y="228"/>
                </a:lnTo>
                <a:lnTo>
                  <a:pt x="288" y="204"/>
                </a:lnTo>
                <a:lnTo>
                  <a:pt x="296" y="182"/>
                </a:lnTo>
                <a:lnTo>
                  <a:pt x="298" y="156"/>
                </a:lnTo>
                <a:lnTo>
                  <a:pt x="298" y="132"/>
                </a:lnTo>
                <a:lnTo>
                  <a:pt x="294" y="108"/>
                </a:lnTo>
                <a:lnTo>
                  <a:pt x="284" y="86"/>
                </a:lnTo>
                <a:lnTo>
                  <a:pt x="272" y="64"/>
                </a:lnTo>
                <a:lnTo>
                  <a:pt x="256" y="44"/>
                </a:lnTo>
                <a:lnTo>
                  <a:pt x="256" y="44"/>
                </a:lnTo>
                <a:lnTo>
                  <a:pt x="244" y="34"/>
                </a:lnTo>
                <a:lnTo>
                  <a:pt x="232" y="24"/>
                </a:lnTo>
                <a:lnTo>
                  <a:pt x="220" y="18"/>
                </a:lnTo>
                <a:lnTo>
                  <a:pt x="206" y="10"/>
                </a:lnTo>
                <a:lnTo>
                  <a:pt x="192" y="6"/>
                </a:lnTo>
                <a:lnTo>
                  <a:pt x="178" y="2"/>
                </a:lnTo>
                <a:lnTo>
                  <a:pt x="164" y="0"/>
                </a:lnTo>
                <a:lnTo>
                  <a:pt x="150" y="0"/>
                </a:lnTo>
                <a:lnTo>
                  <a:pt x="136" y="0"/>
                </a:lnTo>
                <a:lnTo>
                  <a:pt x="122" y="2"/>
                </a:lnTo>
                <a:lnTo>
                  <a:pt x="108" y="6"/>
                </a:lnTo>
                <a:lnTo>
                  <a:pt x="94" y="10"/>
                </a:lnTo>
                <a:lnTo>
                  <a:pt x="80" y="18"/>
                </a:lnTo>
                <a:lnTo>
                  <a:pt x="68" y="24"/>
                </a:lnTo>
                <a:lnTo>
                  <a:pt x="56" y="34"/>
                </a:lnTo>
                <a:lnTo>
                  <a:pt x="44" y="44"/>
                </a:lnTo>
                <a:close/>
                <a:moveTo>
                  <a:pt x="222" y="220"/>
                </a:moveTo>
                <a:lnTo>
                  <a:pt x="222" y="220"/>
                </a:lnTo>
                <a:lnTo>
                  <a:pt x="206" y="234"/>
                </a:lnTo>
                <a:lnTo>
                  <a:pt x="188" y="242"/>
                </a:lnTo>
                <a:lnTo>
                  <a:pt x="170" y="248"/>
                </a:lnTo>
                <a:lnTo>
                  <a:pt x="150" y="250"/>
                </a:lnTo>
                <a:lnTo>
                  <a:pt x="130" y="248"/>
                </a:lnTo>
                <a:lnTo>
                  <a:pt x="112" y="242"/>
                </a:lnTo>
                <a:lnTo>
                  <a:pt x="94" y="234"/>
                </a:lnTo>
                <a:lnTo>
                  <a:pt x="78" y="220"/>
                </a:lnTo>
                <a:lnTo>
                  <a:pt x="78" y="220"/>
                </a:lnTo>
                <a:lnTo>
                  <a:pt x="66" y="204"/>
                </a:lnTo>
                <a:lnTo>
                  <a:pt x="56" y="188"/>
                </a:lnTo>
                <a:lnTo>
                  <a:pt x="50" y="168"/>
                </a:lnTo>
                <a:lnTo>
                  <a:pt x="48" y="150"/>
                </a:lnTo>
                <a:lnTo>
                  <a:pt x="50" y="130"/>
                </a:lnTo>
                <a:lnTo>
                  <a:pt x="56" y="110"/>
                </a:lnTo>
                <a:lnTo>
                  <a:pt x="66" y="94"/>
                </a:lnTo>
                <a:lnTo>
                  <a:pt x="78" y="78"/>
                </a:lnTo>
                <a:lnTo>
                  <a:pt x="78" y="78"/>
                </a:lnTo>
                <a:lnTo>
                  <a:pt x="94" y="64"/>
                </a:lnTo>
                <a:lnTo>
                  <a:pt x="112" y="56"/>
                </a:lnTo>
                <a:lnTo>
                  <a:pt x="130" y="50"/>
                </a:lnTo>
                <a:lnTo>
                  <a:pt x="150" y="48"/>
                </a:lnTo>
                <a:lnTo>
                  <a:pt x="170" y="50"/>
                </a:lnTo>
                <a:lnTo>
                  <a:pt x="188" y="56"/>
                </a:lnTo>
                <a:lnTo>
                  <a:pt x="206" y="64"/>
                </a:lnTo>
                <a:lnTo>
                  <a:pt x="222" y="78"/>
                </a:lnTo>
                <a:lnTo>
                  <a:pt x="222" y="78"/>
                </a:lnTo>
                <a:lnTo>
                  <a:pt x="234" y="94"/>
                </a:lnTo>
                <a:lnTo>
                  <a:pt x="244" y="110"/>
                </a:lnTo>
                <a:lnTo>
                  <a:pt x="250" y="130"/>
                </a:lnTo>
                <a:lnTo>
                  <a:pt x="252" y="150"/>
                </a:lnTo>
                <a:lnTo>
                  <a:pt x="250" y="168"/>
                </a:lnTo>
                <a:lnTo>
                  <a:pt x="244" y="188"/>
                </a:lnTo>
                <a:lnTo>
                  <a:pt x="234" y="204"/>
                </a:lnTo>
                <a:lnTo>
                  <a:pt x="222" y="22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Tree>
    <p:extLst>
      <p:ext uri="{BB962C8B-B14F-4D97-AF65-F5344CB8AC3E}">
        <p14:creationId xmlns:p14="http://schemas.microsoft.com/office/powerpoint/2010/main" val="4284820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958296" y="189265"/>
            <a:ext cx="3810000" cy="381000"/>
          </a:xfrm>
        </p:spPr>
        <p:txBody>
          <a:bodyPr/>
          <a:lstStyle/>
          <a:p>
            <a:pPr algn="ctr"/>
            <a:r>
              <a:rPr lang="zh-CN" altLang="en-US" sz="3200" dirty="0" smtClean="0"/>
              <a:t>房产税</a:t>
            </a:r>
            <a:endParaRPr lang="zh-CN" altLang="en-US" sz="3200" dirty="0"/>
          </a:p>
        </p:txBody>
      </p:sp>
      <p:sp>
        <p:nvSpPr>
          <p:cNvPr id="3" name="文本占位符 2"/>
          <p:cNvSpPr>
            <a:spLocks noGrp="1"/>
          </p:cNvSpPr>
          <p:nvPr>
            <p:ph type="body" sz="quarter" idx="11"/>
          </p:nvPr>
        </p:nvSpPr>
        <p:spPr>
          <a:xfrm>
            <a:off x="1253622" y="211409"/>
            <a:ext cx="699368" cy="419100"/>
          </a:xfrm>
        </p:spPr>
        <p:txBody>
          <a:bodyPr/>
          <a:lstStyle/>
          <a:p>
            <a:r>
              <a:rPr lang="en-US" altLang="zh-CN" sz="4000" dirty="0" smtClean="0"/>
              <a:t>3</a:t>
            </a:r>
            <a:endParaRPr lang="zh-CN" altLang="en-US" sz="4000" dirty="0"/>
          </a:p>
        </p:txBody>
      </p:sp>
      <p:grpSp>
        <p:nvGrpSpPr>
          <p:cNvPr id="5" name="组合 4"/>
          <p:cNvGrpSpPr/>
          <p:nvPr/>
        </p:nvGrpSpPr>
        <p:grpSpPr>
          <a:xfrm>
            <a:off x="167772" y="3858677"/>
            <a:ext cx="1085850" cy="1085850"/>
            <a:chOff x="6143625" y="4686300"/>
            <a:chExt cx="1085850" cy="1085850"/>
          </a:xfrm>
        </p:grpSpPr>
        <p:sp>
          <p:nvSpPr>
            <p:cNvPr id="6" name="圆角矩形 5"/>
            <p:cNvSpPr/>
            <p:nvPr/>
          </p:nvSpPr>
          <p:spPr>
            <a:xfrm>
              <a:off x="6143625" y="4686300"/>
              <a:ext cx="1085850" cy="10858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7" name="Freeform 124"/>
            <p:cNvSpPr>
              <a:spLocks noEditPoints="1"/>
            </p:cNvSpPr>
            <p:nvPr/>
          </p:nvSpPr>
          <p:spPr bwMode="auto">
            <a:xfrm>
              <a:off x="6424612" y="4865360"/>
              <a:ext cx="523875" cy="644525"/>
            </a:xfrm>
            <a:custGeom>
              <a:avLst/>
              <a:gdLst/>
              <a:ahLst/>
              <a:cxnLst>
                <a:cxn ang="0">
                  <a:pos x="318" y="292"/>
                </a:cxn>
                <a:cxn ang="0">
                  <a:pos x="288" y="262"/>
                </a:cxn>
                <a:cxn ang="0">
                  <a:pos x="248" y="244"/>
                </a:cxn>
                <a:cxn ang="0">
                  <a:pos x="220" y="346"/>
                </a:cxn>
                <a:cxn ang="0">
                  <a:pos x="214" y="358"/>
                </a:cxn>
                <a:cxn ang="0">
                  <a:pos x="202" y="362"/>
                </a:cxn>
                <a:cxn ang="0">
                  <a:pos x="196" y="362"/>
                </a:cxn>
                <a:cxn ang="0">
                  <a:pos x="186" y="352"/>
                </a:cxn>
                <a:cxn ang="0">
                  <a:pos x="186" y="266"/>
                </a:cxn>
                <a:cxn ang="0">
                  <a:pos x="184" y="258"/>
                </a:cxn>
                <a:cxn ang="0">
                  <a:pos x="172" y="246"/>
                </a:cxn>
                <a:cxn ang="0">
                  <a:pos x="164" y="244"/>
                </a:cxn>
                <a:cxn ang="0">
                  <a:pos x="150" y="250"/>
                </a:cxn>
                <a:cxn ang="0">
                  <a:pos x="144" y="266"/>
                </a:cxn>
                <a:cxn ang="0">
                  <a:pos x="144" y="346"/>
                </a:cxn>
                <a:cxn ang="0">
                  <a:pos x="138" y="358"/>
                </a:cxn>
                <a:cxn ang="0">
                  <a:pos x="126" y="362"/>
                </a:cxn>
                <a:cxn ang="0">
                  <a:pos x="120" y="362"/>
                </a:cxn>
                <a:cxn ang="0">
                  <a:pos x="110" y="352"/>
                </a:cxn>
                <a:cxn ang="0">
                  <a:pos x="80" y="244"/>
                </a:cxn>
                <a:cxn ang="0">
                  <a:pos x="60" y="252"/>
                </a:cxn>
                <a:cxn ang="0">
                  <a:pos x="24" y="276"/>
                </a:cxn>
                <a:cxn ang="0">
                  <a:pos x="10" y="292"/>
                </a:cxn>
                <a:cxn ang="0">
                  <a:pos x="2" y="310"/>
                </a:cxn>
                <a:cxn ang="0">
                  <a:pos x="0" y="330"/>
                </a:cxn>
                <a:cxn ang="0">
                  <a:pos x="0" y="354"/>
                </a:cxn>
                <a:cxn ang="0">
                  <a:pos x="0" y="372"/>
                </a:cxn>
                <a:cxn ang="0">
                  <a:pos x="2" y="384"/>
                </a:cxn>
                <a:cxn ang="0">
                  <a:pos x="10" y="396"/>
                </a:cxn>
                <a:cxn ang="0">
                  <a:pos x="20" y="402"/>
                </a:cxn>
                <a:cxn ang="0">
                  <a:pos x="34" y="406"/>
                </a:cxn>
                <a:cxn ang="0">
                  <a:pos x="296" y="406"/>
                </a:cxn>
                <a:cxn ang="0">
                  <a:pos x="308" y="402"/>
                </a:cxn>
                <a:cxn ang="0">
                  <a:pos x="320" y="396"/>
                </a:cxn>
                <a:cxn ang="0">
                  <a:pos x="326" y="384"/>
                </a:cxn>
                <a:cxn ang="0">
                  <a:pos x="330" y="372"/>
                </a:cxn>
                <a:cxn ang="0">
                  <a:pos x="330" y="338"/>
                </a:cxn>
                <a:cxn ang="0">
                  <a:pos x="330" y="330"/>
                </a:cxn>
                <a:cxn ang="0">
                  <a:pos x="326" y="310"/>
                </a:cxn>
                <a:cxn ang="0">
                  <a:pos x="318" y="292"/>
                </a:cxn>
                <a:cxn ang="0">
                  <a:pos x="76" y="88"/>
                </a:cxn>
                <a:cxn ang="0">
                  <a:pos x="78" y="108"/>
                </a:cxn>
                <a:cxn ang="0">
                  <a:pos x="88" y="148"/>
                </a:cxn>
                <a:cxn ang="0">
                  <a:pos x="110" y="186"/>
                </a:cxn>
                <a:cxn ang="0">
                  <a:pos x="126" y="198"/>
                </a:cxn>
                <a:cxn ang="0">
                  <a:pos x="144" y="208"/>
                </a:cxn>
                <a:cxn ang="0">
                  <a:pos x="164" y="210"/>
                </a:cxn>
                <a:cxn ang="0">
                  <a:pos x="174" y="210"/>
                </a:cxn>
                <a:cxn ang="0">
                  <a:pos x="194" y="204"/>
                </a:cxn>
                <a:cxn ang="0">
                  <a:pos x="210" y="192"/>
                </a:cxn>
                <a:cxn ang="0">
                  <a:pos x="230" y="168"/>
                </a:cxn>
                <a:cxn ang="0">
                  <a:pos x="248" y="128"/>
                </a:cxn>
                <a:cxn ang="0">
                  <a:pos x="254" y="88"/>
                </a:cxn>
                <a:cxn ang="0">
                  <a:pos x="252" y="70"/>
                </a:cxn>
                <a:cxn ang="0">
                  <a:pos x="238" y="38"/>
                </a:cxn>
                <a:cxn ang="0">
                  <a:pos x="214" y="14"/>
                </a:cxn>
                <a:cxn ang="0">
                  <a:pos x="182" y="0"/>
                </a:cxn>
                <a:cxn ang="0">
                  <a:pos x="164" y="0"/>
                </a:cxn>
                <a:cxn ang="0">
                  <a:pos x="130" y="6"/>
                </a:cxn>
                <a:cxn ang="0">
                  <a:pos x="102" y="26"/>
                </a:cxn>
                <a:cxn ang="0">
                  <a:pos x="82" y="54"/>
                </a:cxn>
                <a:cxn ang="0">
                  <a:pos x="76" y="88"/>
                </a:cxn>
              </a:cxnLst>
              <a:rect l="0" t="0" r="r" b="b"/>
              <a:pathLst>
                <a:path w="330" h="406">
                  <a:moveTo>
                    <a:pt x="318" y="292"/>
                  </a:moveTo>
                  <a:lnTo>
                    <a:pt x="318" y="292"/>
                  </a:lnTo>
                  <a:lnTo>
                    <a:pt x="304" y="276"/>
                  </a:lnTo>
                  <a:lnTo>
                    <a:pt x="288" y="262"/>
                  </a:lnTo>
                  <a:lnTo>
                    <a:pt x="270" y="252"/>
                  </a:lnTo>
                  <a:lnTo>
                    <a:pt x="248" y="244"/>
                  </a:lnTo>
                  <a:lnTo>
                    <a:pt x="220" y="346"/>
                  </a:lnTo>
                  <a:lnTo>
                    <a:pt x="220" y="346"/>
                  </a:lnTo>
                  <a:lnTo>
                    <a:pt x="218" y="352"/>
                  </a:lnTo>
                  <a:lnTo>
                    <a:pt x="214" y="358"/>
                  </a:lnTo>
                  <a:lnTo>
                    <a:pt x="210" y="362"/>
                  </a:lnTo>
                  <a:lnTo>
                    <a:pt x="202" y="362"/>
                  </a:lnTo>
                  <a:lnTo>
                    <a:pt x="202" y="362"/>
                  </a:lnTo>
                  <a:lnTo>
                    <a:pt x="196" y="362"/>
                  </a:lnTo>
                  <a:lnTo>
                    <a:pt x="190" y="358"/>
                  </a:lnTo>
                  <a:lnTo>
                    <a:pt x="186" y="352"/>
                  </a:lnTo>
                  <a:lnTo>
                    <a:pt x="186" y="346"/>
                  </a:lnTo>
                  <a:lnTo>
                    <a:pt x="186" y="266"/>
                  </a:lnTo>
                  <a:lnTo>
                    <a:pt x="186" y="266"/>
                  </a:lnTo>
                  <a:lnTo>
                    <a:pt x="184" y="258"/>
                  </a:lnTo>
                  <a:lnTo>
                    <a:pt x="180" y="250"/>
                  </a:lnTo>
                  <a:lnTo>
                    <a:pt x="172" y="246"/>
                  </a:lnTo>
                  <a:lnTo>
                    <a:pt x="164" y="244"/>
                  </a:lnTo>
                  <a:lnTo>
                    <a:pt x="164" y="244"/>
                  </a:lnTo>
                  <a:lnTo>
                    <a:pt x="156" y="246"/>
                  </a:lnTo>
                  <a:lnTo>
                    <a:pt x="150" y="250"/>
                  </a:lnTo>
                  <a:lnTo>
                    <a:pt x="144" y="258"/>
                  </a:lnTo>
                  <a:lnTo>
                    <a:pt x="144" y="266"/>
                  </a:lnTo>
                  <a:lnTo>
                    <a:pt x="144" y="346"/>
                  </a:lnTo>
                  <a:lnTo>
                    <a:pt x="144" y="346"/>
                  </a:lnTo>
                  <a:lnTo>
                    <a:pt x="142" y="352"/>
                  </a:lnTo>
                  <a:lnTo>
                    <a:pt x="138" y="358"/>
                  </a:lnTo>
                  <a:lnTo>
                    <a:pt x="132" y="362"/>
                  </a:lnTo>
                  <a:lnTo>
                    <a:pt x="126" y="362"/>
                  </a:lnTo>
                  <a:lnTo>
                    <a:pt x="126" y="362"/>
                  </a:lnTo>
                  <a:lnTo>
                    <a:pt x="120" y="362"/>
                  </a:lnTo>
                  <a:lnTo>
                    <a:pt x="114" y="358"/>
                  </a:lnTo>
                  <a:lnTo>
                    <a:pt x="110" y="352"/>
                  </a:lnTo>
                  <a:lnTo>
                    <a:pt x="110" y="346"/>
                  </a:lnTo>
                  <a:lnTo>
                    <a:pt x="80" y="244"/>
                  </a:lnTo>
                  <a:lnTo>
                    <a:pt x="80" y="244"/>
                  </a:lnTo>
                  <a:lnTo>
                    <a:pt x="60" y="252"/>
                  </a:lnTo>
                  <a:lnTo>
                    <a:pt x="40" y="262"/>
                  </a:lnTo>
                  <a:lnTo>
                    <a:pt x="24" y="276"/>
                  </a:lnTo>
                  <a:lnTo>
                    <a:pt x="10" y="292"/>
                  </a:lnTo>
                  <a:lnTo>
                    <a:pt x="10" y="292"/>
                  </a:lnTo>
                  <a:lnTo>
                    <a:pt x="6" y="300"/>
                  </a:lnTo>
                  <a:lnTo>
                    <a:pt x="2" y="310"/>
                  </a:lnTo>
                  <a:lnTo>
                    <a:pt x="0" y="330"/>
                  </a:lnTo>
                  <a:lnTo>
                    <a:pt x="0" y="330"/>
                  </a:lnTo>
                  <a:lnTo>
                    <a:pt x="0" y="338"/>
                  </a:lnTo>
                  <a:lnTo>
                    <a:pt x="0" y="354"/>
                  </a:lnTo>
                  <a:lnTo>
                    <a:pt x="0" y="372"/>
                  </a:lnTo>
                  <a:lnTo>
                    <a:pt x="0" y="372"/>
                  </a:lnTo>
                  <a:lnTo>
                    <a:pt x="0" y="378"/>
                  </a:lnTo>
                  <a:lnTo>
                    <a:pt x="2" y="384"/>
                  </a:lnTo>
                  <a:lnTo>
                    <a:pt x="6" y="390"/>
                  </a:lnTo>
                  <a:lnTo>
                    <a:pt x="10" y="396"/>
                  </a:lnTo>
                  <a:lnTo>
                    <a:pt x="14" y="400"/>
                  </a:lnTo>
                  <a:lnTo>
                    <a:pt x="20" y="402"/>
                  </a:lnTo>
                  <a:lnTo>
                    <a:pt x="26" y="404"/>
                  </a:lnTo>
                  <a:lnTo>
                    <a:pt x="34" y="406"/>
                  </a:lnTo>
                  <a:lnTo>
                    <a:pt x="296" y="406"/>
                  </a:lnTo>
                  <a:lnTo>
                    <a:pt x="296" y="406"/>
                  </a:lnTo>
                  <a:lnTo>
                    <a:pt x="302" y="404"/>
                  </a:lnTo>
                  <a:lnTo>
                    <a:pt x="308" y="402"/>
                  </a:lnTo>
                  <a:lnTo>
                    <a:pt x="314" y="400"/>
                  </a:lnTo>
                  <a:lnTo>
                    <a:pt x="320" y="396"/>
                  </a:lnTo>
                  <a:lnTo>
                    <a:pt x="324" y="390"/>
                  </a:lnTo>
                  <a:lnTo>
                    <a:pt x="326" y="384"/>
                  </a:lnTo>
                  <a:lnTo>
                    <a:pt x="328" y="378"/>
                  </a:lnTo>
                  <a:lnTo>
                    <a:pt x="330" y="372"/>
                  </a:lnTo>
                  <a:lnTo>
                    <a:pt x="330" y="354"/>
                  </a:lnTo>
                  <a:lnTo>
                    <a:pt x="330" y="338"/>
                  </a:lnTo>
                  <a:lnTo>
                    <a:pt x="330" y="338"/>
                  </a:lnTo>
                  <a:lnTo>
                    <a:pt x="330" y="330"/>
                  </a:lnTo>
                  <a:lnTo>
                    <a:pt x="330" y="330"/>
                  </a:lnTo>
                  <a:lnTo>
                    <a:pt x="326" y="310"/>
                  </a:lnTo>
                  <a:lnTo>
                    <a:pt x="324" y="300"/>
                  </a:lnTo>
                  <a:lnTo>
                    <a:pt x="318" y="292"/>
                  </a:lnTo>
                  <a:lnTo>
                    <a:pt x="318" y="292"/>
                  </a:lnTo>
                  <a:close/>
                  <a:moveTo>
                    <a:pt x="76" y="88"/>
                  </a:moveTo>
                  <a:lnTo>
                    <a:pt x="76" y="88"/>
                  </a:lnTo>
                  <a:lnTo>
                    <a:pt x="78" y="108"/>
                  </a:lnTo>
                  <a:lnTo>
                    <a:pt x="82" y="128"/>
                  </a:lnTo>
                  <a:lnTo>
                    <a:pt x="88" y="148"/>
                  </a:lnTo>
                  <a:lnTo>
                    <a:pt x="98" y="168"/>
                  </a:lnTo>
                  <a:lnTo>
                    <a:pt x="110" y="186"/>
                  </a:lnTo>
                  <a:lnTo>
                    <a:pt x="118" y="192"/>
                  </a:lnTo>
                  <a:lnTo>
                    <a:pt x="126" y="198"/>
                  </a:lnTo>
                  <a:lnTo>
                    <a:pt x="134" y="204"/>
                  </a:lnTo>
                  <a:lnTo>
                    <a:pt x="144" y="208"/>
                  </a:lnTo>
                  <a:lnTo>
                    <a:pt x="154" y="210"/>
                  </a:lnTo>
                  <a:lnTo>
                    <a:pt x="164" y="210"/>
                  </a:lnTo>
                  <a:lnTo>
                    <a:pt x="164" y="210"/>
                  </a:lnTo>
                  <a:lnTo>
                    <a:pt x="174" y="210"/>
                  </a:lnTo>
                  <a:lnTo>
                    <a:pt x="184" y="208"/>
                  </a:lnTo>
                  <a:lnTo>
                    <a:pt x="194" y="204"/>
                  </a:lnTo>
                  <a:lnTo>
                    <a:pt x="202" y="198"/>
                  </a:lnTo>
                  <a:lnTo>
                    <a:pt x="210" y="192"/>
                  </a:lnTo>
                  <a:lnTo>
                    <a:pt x="218" y="186"/>
                  </a:lnTo>
                  <a:lnTo>
                    <a:pt x="230" y="168"/>
                  </a:lnTo>
                  <a:lnTo>
                    <a:pt x="240" y="148"/>
                  </a:lnTo>
                  <a:lnTo>
                    <a:pt x="248" y="128"/>
                  </a:lnTo>
                  <a:lnTo>
                    <a:pt x="252" y="108"/>
                  </a:lnTo>
                  <a:lnTo>
                    <a:pt x="254" y="88"/>
                  </a:lnTo>
                  <a:lnTo>
                    <a:pt x="254" y="88"/>
                  </a:lnTo>
                  <a:lnTo>
                    <a:pt x="252" y="70"/>
                  </a:lnTo>
                  <a:lnTo>
                    <a:pt x="246" y="54"/>
                  </a:lnTo>
                  <a:lnTo>
                    <a:pt x="238" y="38"/>
                  </a:lnTo>
                  <a:lnTo>
                    <a:pt x="228" y="26"/>
                  </a:lnTo>
                  <a:lnTo>
                    <a:pt x="214" y="14"/>
                  </a:lnTo>
                  <a:lnTo>
                    <a:pt x="200" y="6"/>
                  </a:lnTo>
                  <a:lnTo>
                    <a:pt x="182" y="0"/>
                  </a:lnTo>
                  <a:lnTo>
                    <a:pt x="164" y="0"/>
                  </a:lnTo>
                  <a:lnTo>
                    <a:pt x="164" y="0"/>
                  </a:lnTo>
                  <a:lnTo>
                    <a:pt x="146" y="0"/>
                  </a:lnTo>
                  <a:lnTo>
                    <a:pt x="130" y="6"/>
                  </a:lnTo>
                  <a:lnTo>
                    <a:pt x="114" y="14"/>
                  </a:lnTo>
                  <a:lnTo>
                    <a:pt x="102" y="26"/>
                  </a:lnTo>
                  <a:lnTo>
                    <a:pt x="90" y="38"/>
                  </a:lnTo>
                  <a:lnTo>
                    <a:pt x="82" y="54"/>
                  </a:lnTo>
                  <a:lnTo>
                    <a:pt x="78" y="70"/>
                  </a:lnTo>
                  <a:lnTo>
                    <a:pt x="76" y="88"/>
                  </a:lnTo>
                  <a:lnTo>
                    <a:pt x="76" y="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grpSp>
      <p:grpSp>
        <p:nvGrpSpPr>
          <p:cNvPr id="11" name="组合 10"/>
          <p:cNvGrpSpPr/>
          <p:nvPr/>
        </p:nvGrpSpPr>
        <p:grpSpPr>
          <a:xfrm>
            <a:off x="119622" y="1505307"/>
            <a:ext cx="1085850" cy="1085850"/>
            <a:chOff x="6143625" y="1466850"/>
            <a:chExt cx="1085850" cy="1085850"/>
          </a:xfrm>
        </p:grpSpPr>
        <p:sp>
          <p:nvSpPr>
            <p:cNvPr id="12" name="圆角矩形 11"/>
            <p:cNvSpPr/>
            <p:nvPr/>
          </p:nvSpPr>
          <p:spPr>
            <a:xfrm>
              <a:off x="6143625" y="1466850"/>
              <a:ext cx="1085850" cy="108585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grpSp>
          <p:nvGrpSpPr>
            <p:cNvPr id="13" name="组 4"/>
            <p:cNvGrpSpPr/>
            <p:nvPr/>
          </p:nvGrpSpPr>
          <p:grpSpPr>
            <a:xfrm>
              <a:off x="6365935" y="1596231"/>
              <a:ext cx="690117" cy="827087"/>
              <a:chOff x="1536700" y="911225"/>
              <a:chExt cx="831850" cy="996950"/>
            </a:xfrm>
            <a:solidFill>
              <a:schemeClr val="tx1"/>
            </a:solidFill>
          </p:grpSpPr>
          <p:sp>
            <p:nvSpPr>
              <p:cNvPr id="14" name="Freeform 47"/>
              <p:cNvSpPr>
                <a:spLocks/>
              </p:cNvSpPr>
              <p:nvPr/>
            </p:nvSpPr>
            <p:spPr bwMode="auto">
              <a:xfrm>
                <a:off x="1838325" y="1765300"/>
                <a:ext cx="234950" cy="50800"/>
              </a:xfrm>
              <a:custGeom>
                <a:avLst/>
                <a:gdLst/>
                <a:ahLst/>
                <a:cxnLst>
                  <a:cxn ang="0">
                    <a:pos x="132" y="0"/>
                  </a:cxn>
                  <a:cxn ang="0">
                    <a:pos x="16" y="0"/>
                  </a:cxn>
                  <a:cxn ang="0">
                    <a:pos x="16" y="0"/>
                  </a:cxn>
                  <a:cxn ang="0">
                    <a:pos x="8" y="2"/>
                  </a:cxn>
                  <a:cxn ang="0">
                    <a:pos x="4" y="6"/>
                  </a:cxn>
                  <a:cxn ang="0">
                    <a:pos x="0" y="10"/>
                  </a:cxn>
                  <a:cxn ang="0">
                    <a:pos x="0" y="16"/>
                  </a:cxn>
                  <a:cxn ang="0">
                    <a:pos x="0" y="16"/>
                  </a:cxn>
                  <a:cxn ang="0">
                    <a:pos x="0" y="22"/>
                  </a:cxn>
                  <a:cxn ang="0">
                    <a:pos x="4" y="28"/>
                  </a:cxn>
                  <a:cxn ang="0">
                    <a:pos x="8" y="32"/>
                  </a:cxn>
                  <a:cxn ang="0">
                    <a:pos x="16" y="32"/>
                  </a:cxn>
                  <a:cxn ang="0">
                    <a:pos x="132" y="32"/>
                  </a:cxn>
                  <a:cxn ang="0">
                    <a:pos x="132" y="32"/>
                  </a:cxn>
                  <a:cxn ang="0">
                    <a:pos x="138" y="32"/>
                  </a:cxn>
                  <a:cxn ang="0">
                    <a:pos x="142" y="28"/>
                  </a:cxn>
                  <a:cxn ang="0">
                    <a:pos x="146" y="22"/>
                  </a:cxn>
                  <a:cxn ang="0">
                    <a:pos x="148" y="16"/>
                  </a:cxn>
                  <a:cxn ang="0">
                    <a:pos x="148" y="16"/>
                  </a:cxn>
                  <a:cxn ang="0">
                    <a:pos x="146" y="10"/>
                  </a:cxn>
                  <a:cxn ang="0">
                    <a:pos x="142" y="6"/>
                  </a:cxn>
                  <a:cxn ang="0">
                    <a:pos x="138" y="2"/>
                  </a:cxn>
                  <a:cxn ang="0">
                    <a:pos x="132" y="0"/>
                  </a:cxn>
                  <a:cxn ang="0">
                    <a:pos x="132" y="0"/>
                  </a:cxn>
                </a:cxnLst>
                <a:rect l="0" t="0" r="r" b="b"/>
                <a:pathLst>
                  <a:path w="148" h="32">
                    <a:moveTo>
                      <a:pt x="132" y="0"/>
                    </a:moveTo>
                    <a:lnTo>
                      <a:pt x="16" y="0"/>
                    </a:lnTo>
                    <a:lnTo>
                      <a:pt x="16" y="0"/>
                    </a:lnTo>
                    <a:lnTo>
                      <a:pt x="8" y="2"/>
                    </a:lnTo>
                    <a:lnTo>
                      <a:pt x="4" y="6"/>
                    </a:lnTo>
                    <a:lnTo>
                      <a:pt x="0" y="10"/>
                    </a:lnTo>
                    <a:lnTo>
                      <a:pt x="0" y="16"/>
                    </a:lnTo>
                    <a:lnTo>
                      <a:pt x="0" y="16"/>
                    </a:lnTo>
                    <a:lnTo>
                      <a:pt x="0" y="22"/>
                    </a:lnTo>
                    <a:lnTo>
                      <a:pt x="4" y="28"/>
                    </a:lnTo>
                    <a:lnTo>
                      <a:pt x="8" y="32"/>
                    </a:lnTo>
                    <a:lnTo>
                      <a:pt x="16" y="32"/>
                    </a:lnTo>
                    <a:lnTo>
                      <a:pt x="132" y="32"/>
                    </a:lnTo>
                    <a:lnTo>
                      <a:pt x="132" y="32"/>
                    </a:lnTo>
                    <a:lnTo>
                      <a:pt x="138" y="32"/>
                    </a:lnTo>
                    <a:lnTo>
                      <a:pt x="142" y="28"/>
                    </a:lnTo>
                    <a:lnTo>
                      <a:pt x="146" y="22"/>
                    </a:lnTo>
                    <a:lnTo>
                      <a:pt x="148" y="16"/>
                    </a:lnTo>
                    <a:lnTo>
                      <a:pt x="148" y="16"/>
                    </a:lnTo>
                    <a:lnTo>
                      <a:pt x="146" y="10"/>
                    </a:lnTo>
                    <a:lnTo>
                      <a:pt x="142" y="6"/>
                    </a:lnTo>
                    <a:lnTo>
                      <a:pt x="138" y="2"/>
                    </a:lnTo>
                    <a:lnTo>
                      <a:pt x="132" y="0"/>
                    </a:ln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15" name="Freeform 48"/>
              <p:cNvSpPr>
                <a:spLocks/>
              </p:cNvSpPr>
              <p:nvPr/>
            </p:nvSpPr>
            <p:spPr bwMode="auto">
              <a:xfrm>
                <a:off x="1838325" y="1857375"/>
                <a:ext cx="234950" cy="50800"/>
              </a:xfrm>
              <a:custGeom>
                <a:avLst/>
                <a:gdLst/>
                <a:ahLst/>
                <a:cxnLst>
                  <a:cxn ang="0">
                    <a:pos x="132" y="0"/>
                  </a:cxn>
                  <a:cxn ang="0">
                    <a:pos x="16" y="0"/>
                  </a:cxn>
                  <a:cxn ang="0">
                    <a:pos x="16" y="0"/>
                  </a:cxn>
                  <a:cxn ang="0">
                    <a:pos x="8" y="2"/>
                  </a:cxn>
                  <a:cxn ang="0">
                    <a:pos x="4" y="4"/>
                  </a:cxn>
                  <a:cxn ang="0">
                    <a:pos x="0" y="10"/>
                  </a:cxn>
                  <a:cxn ang="0">
                    <a:pos x="0" y="16"/>
                  </a:cxn>
                  <a:cxn ang="0">
                    <a:pos x="0" y="16"/>
                  </a:cxn>
                  <a:cxn ang="0">
                    <a:pos x="0" y="22"/>
                  </a:cxn>
                  <a:cxn ang="0">
                    <a:pos x="4" y="28"/>
                  </a:cxn>
                  <a:cxn ang="0">
                    <a:pos x="8" y="30"/>
                  </a:cxn>
                  <a:cxn ang="0">
                    <a:pos x="16" y="32"/>
                  </a:cxn>
                  <a:cxn ang="0">
                    <a:pos x="132" y="32"/>
                  </a:cxn>
                  <a:cxn ang="0">
                    <a:pos x="132" y="32"/>
                  </a:cxn>
                  <a:cxn ang="0">
                    <a:pos x="138" y="30"/>
                  </a:cxn>
                  <a:cxn ang="0">
                    <a:pos x="142" y="28"/>
                  </a:cxn>
                  <a:cxn ang="0">
                    <a:pos x="146" y="22"/>
                  </a:cxn>
                  <a:cxn ang="0">
                    <a:pos x="148" y="16"/>
                  </a:cxn>
                  <a:cxn ang="0">
                    <a:pos x="148" y="16"/>
                  </a:cxn>
                  <a:cxn ang="0">
                    <a:pos x="146" y="10"/>
                  </a:cxn>
                  <a:cxn ang="0">
                    <a:pos x="142" y="4"/>
                  </a:cxn>
                  <a:cxn ang="0">
                    <a:pos x="138" y="2"/>
                  </a:cxn>
                  <a:cxn ang="0">
                    <a:pos x="132" y="0"/>
                  </a:cxn>
                  <a:cxn ang="0">
                    <a:pos x="132" y="0"/>
                  </a:cxn>
                </a:cxnLst>
                <a:rect l="0" t="0" r="r" b="b"/>
                <a:pathLst>
                  <a:path w="148" h="32">
                    <a:moveTo>
                      <a:pt x="132" y="0"/>
                    </a:moveTo>
                    <a:lnTo>
                      <a:pt x="16" y="0"/>
                    </a:lnTo>
                    <a:lnTo>
                      <a:pt x="16" y="0"/>
                    </a:lnTo>
                    <a:lnTo>
                      <a:pt x="8" y="2"/>
                    </a:lnTo>
                    <a:lnTo>
                      <a:pt x="4" y="4"/>
                    </a:lnTo>
                    <a:lnTo>
                      <a:pt x="0" y="10"/>
                    </a:lnTo>
                    <a:lnTo>
                      <a:pt x="0" y="16"/>
                    </a:lnTo>
                    <a:lnTo>
                      <a:pt x="0" y="16"/>
                    </a:lnTo>
                    <a:lnTo>
                      <a:pt x="0" y="22"/>
                    </a:lnTo>
                    <a:lnTo>
                      <a:pt x="4" y="28"/>
                    </a:lnTo>
                    <a:lnTo>
                      <a:pt x="8" y="30"/>
                    </a:lnTo>
                    <a:lnTo>
                      <a:pt x="16" y="32"/>
                    </a:lnTo>
                    <a:lnTo>
                      <a:pt x="132" y="32"/>
                    </a:lnTo>
                    <a:lnTo>
                      <a:pt x="132" y="32"/>
                    </a:lnTo>
                    <a:lnTo>
                      <a:pt x="138" y="30"/>
                    </a:lnTo>
                    <a:lnTo>
                      <a:pt x="142" y="28"/>
                    </a:lnTo>
                    <a:lnTo>
                      <a:pt x="146" y="22"/>
                    </a:lnTo>
                    <a:lnTo>
                      <a:pt x="148" y="16"/>
                    </a:lnTo>
                    <a:lnTo>
                      <a:pt x="148" y="16"/>
                    </a:lnTo>
                    <a:lnTo>
                      <a:pt x="146" y="10"/>
                    </a:lnTo>
                    <a:lnTo>
                      <a:pt x="142" y="4"/>
                    </a:lnTo>
                    <a:lnTo>
                      <a:pt x="138" y="2"/>
                    </a:lnTo>
                    <a:lnTo>
                      <a:pt x="132" y="0"/>
                    </a:ln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16" name="Freeform 49"/>
              <p:cNvSpPr>
                <a:spLocks noEditPoints="1"/>
              </p:cNvSpPr>
              <p:nvPr/>
            </p:nvSpPr>
            <p:spPr bwMode="auto">
              <a:xfrm>
                <a:off x="1714500" y="1143000"/>
                <a:ext cx="476250" cy="581025"/>
              </a:xfrm>
              <a:custGeom>
                <a:avLst/>
                <a:gdLst/>
                <a:ahLst/>
                <a:cxnLst>
                  <a:cxn ang="0">
                    <a:pos x="150" y="0"/>
                  </a:cxn>
                  <a:cxn ang="0">
                    <a:pos x="142" y="0"/>
                  </a:cxn>
                  <a:cxn ang="0">
                    <a:pos x="100" y="10"/>
                  </a:cxn>
                  <a:cxn ang="0">
                    <a:pos x="62" y="28"/>
                  </a:cxn>
                  <a:cxn ang="0">
                    <a:pos x="32" y="58"/>
                  </a:cxn>
                  <a:cxn ang="0">
                    <a:pos x="12" y="94"/>
                  </a:cxn>
                  <a:cxn ang="0">
                    <a:pos x="2" y="136"/>
                  </a:cxn>
                  <a:cxn ang="0">
                    <a:pos x="2" y="166"/>
                  </a:cxn>
                  <a:cxn ang="0">
                    <a:pos x="16" y="214"/>
                  </a:cxn>
                  <a:cxn ang="0">
                    <a:pos x="56" y="266"/>
                  </a:cxn>
                  <a:cxn ang="0">
                    <a:pos x="72" y="290"/>
                  </a:cxn>
                  <a:cxn ang="0">
                    <a:pos x="78" y="322"/>
                  </a:cxn>
                  <a:cxn ang="0">
                    <a:pos x="78" y="340"/>
                  </a:cxn>
                  <a:cxn ang="0">
                    <a:pos x="96" y="364"/>
                  </a:cxn>
                  <a:cxn ang="0">
                    <a:pos x="150" y="366"/>
                  </a:cxn>
                  <a:cxn ang="0">
                    <a:pos x="192" y="366"/>
                  </a:cxn>
                  <a:cxn ang="0">
                    <a:pos x="214" y="356"/>
                  </a:cxn>
                  <a:cxn ang="0">
                    <a:pos x="224" y="334"/>
                  </a:cxn>
                  <a:cxn ang="0">
                    <a:pos x="224" y="304"/>
                  </a:cxn>
                  <a:cxn ang="0">
                    <a:pos x="236" y="276"/>
                  </a:cxn>
                  <a:cxn ang="0">
                    <a:pos x="266" y="242"/>
                  </a:cxn>
                  <a:cxn ang="0">
                    <a:pos x="290" y="198"/>
                  </a:cxn>
                  <a:cxn ang="0">
                    <a:pos x="300" y="150"/>
                  </a:cxn>
                  <a:cxn ang="0">
                    <a:pos x="298" y="122"/>
                  </a:cxn>
                  <a:cxn ang="0">
                    <a:pos x="284" y="82"/>
                  </a:cxn>
                  <a:cxn ang="0">
                    <a:pos x="260" y="48"/>
                  </a:cxn>
                  <a:cxn ang="0">
                    <a:pos x="226" y="22"/>
                  </a:cxn>
                  <a:cxn ang="0">
                    <a:pos x="188" y="6"/>
                  </a:cxn>
                  <a:cxn ang="0">
                    <a:pos x="158" y="0"/>
                  </a:cxn>
                  <a:cxn ang="0">
                    <a:pos x="244" y="156"/>
                  </a:cxn>
                  <a:cxn ang="0">
                    <a:pos x="234" y="146"/>
                  </a:cxn>
                  <a:cxn ang="0">
                    <a:pos x="232" y="126"/>
                  </a:cxn>
                  <a:cxn ang="0">
                    <a:pos x="214" y="92"/>
                  </a:cxn>
                  <a:cxn ang="0">
                    <a:pos x="182" y="72"/>
                  </a:cxn>
                  <a:cxn ang="0">
                    <a:pos x="160" y="68"/>
                  </a:cxn>
                  <a:cxn ang="0">
                    <a:pos x="150" y="50"/>
                  </a:cxn>
                  <a:cxn ang="0">
                    <a:pos x="156" y="38"/>
                  </a:cxn>
                  <a:cxn ang="0">
                    <a:pos x="170" y="32"/>
                  </a:cxn>
                  <a:cxn ang="0">
                    <a:pos x="226" y="52"/>
                  </a:cxn>
                  <a:cxn ang="0">
                    <a:pos x="262" y="98"/>
                  </a:cxn>
                  <a:cxn ang="0">
                    <a:pos x="270" y="138"/>
                  </a:cxn>
                  <a:cxn ang="0">
                    <a:pos x="266" y="152"/>
                  </a:cxn>
                  <a:cxn ang="0">
                    <a:pos x="252" y="158"/>
                  </a:cxn>
                </a:cxnLst>
                <a:rect l="0" t="0" r="r" b="b"/>
                <a:pathLst>
                  <a:path w="300" h="366">
                    <a:moveTo>
                      <a:pt x="158" y="0"/>
                    </a:moveTo>
                    <a:lnTo>
                      <a:pt x="158" y="0"/>
                    </a:lnTo>
                    <a:lnTo>
                      <a:pt x="150" y="0"/>
                    </a:lnTo>
                    <a:lnTo>
                      <a:pt x="150" y="0"/>
                    </a:lnTo>
                    <a:lnTo>
                      <a:pt x="142" y="0"/>
                    </a:lnTo>
                    <a:lnTo>
                      <a:pt x="142" y="0"/>
                    </a:lnTo>
                    <a:lnTo>
                      <a:pt x="128" y="2"/>
                    </a:lnTo>
                    <a:lnTo>
                      <a:pt x="114" y="6"/>
                    </a:lnTo>
                    <a:lnTo>
                      <a:pt x="100" y="10"/>
                    </a:lnTo>
                    <a:lnTo>
                      <a:pt x="88" y="14"/>
                    </a:lnTo>
                    <a:lnTo>
                      <a:pt x="74" y="22"/>
                    </a:lnTo>
                    <a:lnTo>
                      <a:pt x="62" y="28"/>
                    </a:lnTo>
                    <a:lnTo>
                      <a:pt x="52" y="38"/>
                    </a:lnTo>
                    <a:lnTo>
                      <a:pt x="42" y="48"/>
                    </a:lnTo>
                    <a:lnTo>
                      <a:pt x="32" y="58"/>
                    </a:lnTo>
                    <a:lnTo>
                      <a:pt x="24" y="68"/>
                    </a:lnTo>
                    <a:lnTo>
                      <a:pt x="18" y="82"/>
                    </a:lnTo>
                    <a:lnTo>
                      <a:pt x="12" y="94"/>
                    </a:lnTo>
                    <a:lnTo>
                      <a:pt x="6" y="108"/>
                    </a:lnTo>
                    <a:lnTo>
                      <a:pt x="4" y="122"/>
                    </a:lnTo>
                    <a:lnTo>
                      <a:pt x="2" y="136"/>
                    </a:lnTo>
                    <a:lnTo>
                      <a:pt x="0" y="150"/>
                    </a:lnTo>
                    <a:lnTo>
                      <a:pt x="0" y="150"/>
                    </a:lnTo>
                    <a:lnTo>
                      <a:pt x="2" y="166"/>
                    </a:lnTo>
                    <a:lnTo>
                      <a:pt x="4" y="182"/>
                    </a:lnTo>
                    <a:lnTo>
                      <a:pt x="10" y="198"/>
                    </a:lnTo>
                    <a:lnTo>
                      <a:pt x="16" y="214"/>
                    </a:lnTo>
                    <a:lnTo>
                      <a:pt x="26" y="228"/>
                    </a:lnTo>
                    <a:lnTo>
                      <a:pt x="34" y="242"/>
                    </a:lnTo>
                    <a:lnTo>
                      <a:pt x="56" y="266"/>
                    </a:lnTo>
                    <a:lnTo>
                      <a:pt x="56" y="266"/>
                    </a:lnTo>
                    <a:lnTo>
                      <a:pt x="66" y="276"/>
                    </a:lnTo>
                    <a:lnTo>
                      <a:pt x="72" y="290"/>
                    </a:lnTo>
                    <a:lnTo>
                      <a:pt x="72" y="290"/>
                    </a:lnTo>
                    <a:lnTo>
                      <a:pt x="76" y="304"/>
                    </a:lnTo>
                    <a:lnTo>
                      <a:pt x="78" y="322"/>
                    </a:lnTo>
                    <a:lnTo>
                      <a:pt x="78" y="334"/>
                    </a:lnTo>
                    <a:lnTo>
                      <a:pt x="78" y="334"/>
                    </a:lnTo>
                    <a:lnTo>
                      <a:pt x="78" y="340"/>
                    </a:lnTo>
                    <a:lnTo>
                      <a:pt x="80" y="346"/>
                    </a:lnTo>
                    <a:lnTo>
                      <a:pt x="86" y="356"/>
                    </a:lnTo>
                    <a:lnTo>
                      <a:pt x="96" y="364"/>
                    </a:lnTo>
                    <a:lnTo>
                      <a:pt x="102" y="366"/>
                    </a:lnTo>
                    <a:lnTo>
                      <a:pt x="110" y="366"/>
                    </a:lnTo>
                    <a:lnTo>
                      <a:pt x="150" y="366"/>
                    </a:lnTo>
                    <a:lnTo>
                      <a:pt x="150" y="366"/>
                    </a:lnTo>
                    <a:lnTo>
                      <a:pt x="192" y="366"/>
                    </a:lnTo>
                    <a:lnTo>
                      <a:pt x="192" y="366"/>
                    </a:lnTo>
                    <a:lnTo>
                      <a:pt x="198" y="366"/>
                    </a:lnTo>
                    <a:lnTo>
                      <a:pt x="204" y="364"/>
                    </a:lnTo>
                    <a:lnTo>
                      <a:pt x="214" y="356"/>
                    </a:lnTo>
                    <a:lnTo>
                      <a:pt x="220" y="346"/>
                    </a:lnTo>
                    <a:lnTo>
                      <a:pt x="222" y="340"/>
                    </a:lnTo>
                    <a:lnTo>
                      <a:pt x="224" y="334"/>
                    </a:lnTo>
                    <a:lnTo>
                      <a:pt x="224" y="322"/>
                    </a:lnTo>
                    <a:lnTo>
                      <a:pt x="224" y="322"/>
                    </a:lnTo>
                    <a:lnTo>
                      <a:pt x="224" y="304"/>
                    </a:lnTo>
                    <a:lnTo>
                      <a:pt x="228" y="290"/>
                    </a:lnTo>
                    <a:lnTo>
                      <a:pt x="228" y="290"/>
                    </a:lnTo>
                    <a:lnTo>
                      <a:pt x="236" y="276"/>
                    </a:lnTo>
                    <a:lnTo>
                      <a:pt x="244" y="266"/>
                    </a:lnTo>
                    <a:lnTo>
                      <a:pt x="244" y="266"/>
                    </a:lnTo>
                    <a:lnTo>
                      <a:pt x="266" y="242"/>
                    </a:lnTo>
                    <a:lnTo>
                      <a:pt x="276" y="228"/>
                    </a:lnTo>
                    <a:lnTo>
                      <a:pt x="284" y="214"/>
                    </a:lnTo>
                    <a:lnTo>
                      <a:pt x="290" y="198"/>
                    </a:lnTo>
                    <a:lnTo>
                      <a:pt x="296" y="182"/>
                    </a:lnTo>
                    <a:lnTo>
                      <a:pt x="298" y="166"/>
                    </a:lnTo>
                    <a:lnTo>
                      <a:pt x="300" y="150"/>
                    </a:lnTo>
                    <a:lnTo>
                      <a:pt x="300" y="150"/>
                    </a:lnTo>
                    <a:lnTo>
                      <a:pt x="300" y="136"/>
                    </a:lnTo>
                    <a:lnTo>
                      <a:pt x="298" y="122"/>
                    </a:lnTo>
                    <a:lnTo>
                      <a:pt x="294" y="108"/>
                    </a:lnTo>
                    <a:lnTo>
                      <a:pt x="290" y="94"/>
                    </a:lnTo>
                    <a:lnTo>
                      <a:pt x="284" y="82"/>
                    </a:lnTo>
                    <a:lnTo>
                      <a:pt x="276" y="70"/>
                    </a:lnTo>
                    <a:lnTo>
                      <a:pt x="268" y="58"/>
                    </a:lnTo>
                    <a:lnTo>
                      <a:pt x="260" y="48"/>
                    </a:lnTo>
                    <a:lnTo>
                      <a:pt x="250" y="38"/>
                    </a:lnTo>
                    <a:lnTo>
                      <a:pt x="238" y="30"/>
                    </a:lnTo>
                    <a:lnTo>
                      <a:pt x="226" y="22"/>
                    </a:lnTo>
                    <a:lnTo>
                      <a:pt x="214" y="14"/>
                    </a:lnTo>
                    <a:lnTo>
                      <a:pt x="202" y="10"/>
                    </a:lnTo>
                    <a:lnTo>
                      <a:pt x="188" y="6"/>
                    </a:lnTo>
                    <a:lnTo>
                      <a:pt x="174" y="2"/>
                    </a:lnTo>
                    <a:lnTo>
                      <a:pt x="158" y="0"/>
                    </a:lnTo>
                    <a:lnTo>
                      <a:pt x="158" y="0"/>
                    </a:lnTo>
                    <a:close/>
                    <a:moveTo>
                      <a:pt x="252" y="158"/>
                    </a:moveTo>
                    <a:lnTo>
                      <a:pt x="252" y="158"/>
                    </a:lnTo>
                    <a:lnTo>
                      <a:pt x="244" y="156"/>
                    </a:lnTo>
                    <a:lnTo>
                      <a:pt x="238" y="152"/>
                    </a:lnTo>
                    <a:lnTo>
                      <a:pt x="238" y="152"/>
                    </a:lnTo>
                    <a:lnTo>
                      <a:pt x="234" y="146"/>
                    </a:lnTo>
                    <a:lnTo>
                      <a:pt x="232" y="138"/>
                    </a:lnTo>
                    <a:lnTo>
                      <a:pt x="232" y="138"/>
                    </a:lnTo>
                    <a:lnTo>
                      <a:pt x="232" y="126"/>
                    </a:lnTo>
                    <a:lnTo>
                      <a:pt x="228" y="112"/>
                    </a:lnTo>
                    <a:lnTo>
                      <a:pt x="222" y="102"/>
                    </a:lnTo>
                    <a:lnTo>
                      <a:pt x="214" y="92"/>
                    </a:lnTo>
                    <a:lnTo>
                      <a:pt x="204" y="84"/>
                    </a:lnTo>
                    <a:lnTo>
                      <a:pt x="194" y="76"/>
                    </a:lnTo>
                    <a:lnTo>
                      <a:pt x="182" y="72"/>
                    </a:lnTo>
                    <a:lnTo>
                      <a:pt x="168" y="70"/>
                    </a:lnTo>
                    <a:lnTo>
                      <a:pt x="168" y="70"/>
                    </a:lnTo>
                    <a:lnTo>
                      <a:pt x="160" y="68"/>
                    </a:lnTo>
                    <a:lnTo>
                      <a:pt x="154" y="64"/>
                    </a:lnTo>
                    <a:lnTo>
                      <a:pt x="150" y="58"/>
                    </a:lnTo>
                    <a:lnTo>
                      <a:pt x="150" y="50"/>
                    </a:lnTo>
                    <a:lnTo>
                      <a:pt x="150" y="50"/>
                    </a:lnTo>
                    <a:lnTo>
                      <a:pt x="152" y="42"/>
                    </a:lnTo>
                    <a:lnTo>
                      <a:pt x="156" y="38"/>
                    </a:lnTo>
                    <a:lnTo>
                      <a:pt x="162" y="34"/>
                    </a:lnTo>
                    <a:lnTo>
                      <a:pt x="170" y="32"/>
                    </a:lnTo>
                    <a:lnTo>
                      <a:pt x="170" y="32"/>
                    </a:lnTo>
                    <a:lnTo>
                      <a:pt x="190" y="36"/>
                    </a:lnTo>
                    <a:lnTo>
                      <a:pt x="210" y="42"/>
                    </a:lnTo>
                    <a:lnTo>
                      <a:pt x="226" y="52"/>
                    </a:lnTo>
                    <a:lnTo>
                      <a:pt x="242" y="66"/>
                    </a:lnTo>
                    <a:lnTo>
                      <a:pt x="254" y="80"/>
                    </a:lnTo>
                    <a:lnTo>
                      <a:pt x="262" y="98"/>
                    </a:lnTo>
                    <a:lnTo>
                      <a:pt x="268" y="118"/>
                    </a:lnTo>
                    <a:lnTo>
                      <a:pt x="270" y="138"/>
                    </a:lnTo>
                    <a:lnTo>
                      <a:pt x="270" y="138"/>
                    </a:lnTo>
                    <a:lnTo>
                      <a:pt x="270" y="146"/>
                    </a:lnTo>
                    <a:lnTo>
                      <a:pt x="266" y="152"/>
                    </a:lnTo>
                    <a:lnTo>
                      <a:pt x="266" y="152"/>
                    </a:lnTo>
                    <a:lnTo>
                      <a:pt x="260" y="156"/>
                    </a:lnTo>
                    <a:lnTo>
                      <a:pt x="252" y="158"/>
                    </a:lnTo>
                    <a:lnTo>
                      <a:pt x="252"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17" name="Rectangle 50"/>
              <p:cNvSpPr>
                <a:spLocks noChangeArrowheads="1"/>
              </p:cNvSpPr>
              <p:nvPr/>
            </p:nvSpPr>
            <p:spPr bwMode="auto">
              <a:xfrm>
                <a:off x="1838325" y="1609725"/>
                <a:ext cx="234950" cy="114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18" name="Rectangle 51"/>
              <p:cNvSpPr>
                <a:spLocks noChangeArrowheads="1"/>
              </p:cNvSpPr>
              <p:nvPr/>
            </p:nvSpPr>
            <p:spPr bwMode="auto">
              <a:xfrm>
                <a:off x="1838325" y="1765300"/>
                <a:ext cx="234950" cy="50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19" name="Freeform 52"/>
              <p:cNvSpPr>
                <a:spLocks/>
              </p:cNvSpPr>
              <p:nvPr/>
            </p:nvSpPr>
            <p:spPr bwMode="auto">
              <a:xfrm>
                <a:off x="1927225" y="911225"/>
                <a:ext cx="53975" cy="180975"/>
              </a:xfrm>
              <a:custGeom>
                <a:avLst/>
                <a:gdLst/>
                <a:ahLst/>
                <a:cxnLst>
                  <a:cxn ang="0">
                    <a:pos x="34" y="112"/>
                  </a:cxn>
                  <a:cxn ang="0">
                    <a:pos x="4" y="114"/>
                  </a:cxn>
                  <a:cxn ang="0">
                    <a:pos x="0" y="0"/>
                  </a:cxn>
                  <a:cxn ang="0">
                    <a:pos x="28" y="0"/>
                  </a:cxn>
                  <a:cxn ang="0">
                    <a:pos x="34" y="112"/>
                  </a:cxn>
                </a:cxnLst>
                <a:rect l="0" t="0" r="r" b="b"/>
                <a:pathLst>
                  <a:path w="34" h="114">
                    <a:moveTo>
                      <a:pt x="34" y="112"/>
                    </a:moveTo>
                    <a:lnTo>
                      <a:pt x="4" y="114"/>
                    </a:lnTo>
                    <a:lnTo>
                      <a:pt x="0" y="0"/>
                    </a:lnTo>
                    <a:lnTo>
                      <a:pt x="28" y="0"/>
                    </a:lnTo>
                    <a:lnTo>
                      <a:pt x="3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20" name="Freeform 53"/>
              <p:cNvSpPr>
                <a:spLocks/>
              </p:cNvSpPr>
              <p:nvPr/>
            </p:nvSpPr>
            <p:spPr bwMode="auto">
              <a:xfrm>
                <a:off x="1698625" y="962025"/>
                <a:ext cx="130175" cy="177800"/>
              </a:xfrm>
              <a:custGeom>
                <a:avLst/>
                <a:gdLst/>
                <a:ahLst/>
                <a:cxnLst>
                  <a:cxn ang="0">
                    <a:pos x="58" y="112"/>
                  </a:cxn>
                  <a:cxn ang="0">
                    <a:pos x="0" y="14"/>
                  </a:cxn>
                  <a:cxn ang="0">
                    <a:pos x="26" y="0"/>
                  </a:cxn>
                  <a:cxn ang="0">
                    <a:pos x="82" y="98"/>
                  </a:cxn>
                  <a:cxn ang="0">
                    <a:pos x="58" y="112"/>
                  </a:cxn>
                </a:cxnLst>
                <a:rect l="0" t="0" r="r" b="b"/>
                <a:pathLst>
                  <a:path w="82" h="112">
                    <a:moveTo>
                      <a:pt x="58" y="112"/>
                    </a:moveTo>
                    <a:lnTo>
                      <a:pt x="0" y="14"/>
                    </a:lnTo>
                    <a:lnTo>
                      <a:pt x="26" y="0"/>
                    </a:lnTo>
                    <a:lnTo>
                      <a:pt x="82" y="98"/>
                    </a:lnTo>
                    <a:lnTo>
                      <a:pt x="58"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21" name="Freeform 54"/>
              <p:cNvSpPr>
                <a:spLocks/>
              </p:cNvSpPr>
              <p:nvPr/>
            </p:nvSpPr>
            <p:spPr bwMode="auto">
              <a:xfrm>
                <a:off x="1536700" y="1123950"/>
                <a:ext cx="180975" cy="130175"/>
              </a:xfrm>
              <a:custGeom>
                <a:avLst/>
                <a:gdLst/>
                <a:ahLst/>
                <a:cxnLst>
                  <a:cxn ang="0">
                    <a:pos x="14" y="0"/>
                  </a:cxn>
                  <a:cxn ang="0">
                    <a:pos x="114" y="58"/>
                  </a:cxn>
                  <a:cxn ang="0">
                    <a:pos x="98" y="82"/>
                  </a:cxn>
                  <a:cxn ang="0">
                    <a:pos x="0" y="26"/>
                  </a:cxn>
                  <a:cxn ang="0">
                    <a:pos x="14" y="0"/>
                  </a:cxn>
                </a:cxnLst>
                <a:rect l="0" t="0" r="r" b="b"/>
                <a:pathLst>
                  <a:path w="114" h="82">
                    <a:moveTo>
                      <a:pt x="14" y="0"/>
                    </a:moveTo>
                    <a:lnTo>
                      <a:pt x="114" y="58"/>
                    </a:lnTo>
                    <a:lnTo>
                      <a:pt x="98" y="82"/>
                    </a:lnTo>
                    <a:lnTo>
                      <a:pt x="0" y="26"/>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22" name="Freeform 55"/>
              <p:cNvSpPr>
                <a:spLocks/>
              </p:cNvSpPr>
              <p:nvPr/>
            </p:nvSpPr>
            <p:spPr bwMode="auto">
              <a:xfrm>
                <a:off x="2190750" y="1123950"/>
                <a:ext cx="177800" cy="130175"/>
              </a:xfrm>
              <a:custGeom>
                <a:avLst/>
                <a:gdLst/>
                <a:ahLst/>
                <a:cxnLst>
                  <a:cxn ang="0">
                    <a:pos x="98" y="0"/>
                  </a:cxn>
                  <a:cxn ang="0">
                    <a:pos x="0" y="58"/>
                  </a:cxn>
                  <a:cxn ang="0">
                    <a:pos x="14" y="82"/>
                  </a:cxn>
                  <a:cxn ang="0">
                    <a:pos x="112" y="26"/>
                  </a:cxn>
                  <a:cxn ang="0">
                    <a:pos x="98" y="0"/>
                  </a:cxn>
                </a:cxnLst>
                <a:rect l="0" t="0" r="r" b="b"/>
                <a:pathLst>
                  <a:path w="112" h="82">
                    <a:moveTo>
                      <a:pt x="98" y="0"/>
                    </a:moveTo>
                    <a:lnTo>
                      <a:pt x="0" y="58"/>
                    </a:lnTo>
                    <a:lnTo>
                      <a:pt x="14" y="82"/>
                    </a:lnTo>
                    <a:lnTo>
                      <a:pt x="112" y="26"/>
                    </a:lnTo>
                    <a:lnTo>
                      <a:pt x="9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23" name="Freeform 56"/>
              <p:cNvSpPr>
                <a:spLocks/>
              </p:cNvSpPr>
              <p:nvPr/>
            </p:nvSpPr>
            <p:spPr bwMode="auto">
              <a:xfrm>
                <a:off x="2076450" y="962025"/>
                <a:ext cx="130175" cy="177800"/>
              </a:xfrm>
              <a:custGeom>
                <a:avLst/>
                <a:gdLst/>
                <a:ahLst/>
                <a:cxnLst>
                  <a:cxn ang="0">
                    <a:pos x="26" y="112"/>
                  </a:cxn>
                  <a:cxn ang="0">
                    <a:pos x="0" y="98"/>
                  </a:cxn>
                  <a:cxn ang="0">
                    <a:pos x="58" y="0"/>
                  </a:cxn>
                  <a:cxn ang="0">
                    <a:pos x="82" y="14"/>
                  </a:cxn>
                  <a:cxn ang="0">
                    <a:pos x="26" y="112"/>
                  </a:cxn>
                </a:cxnLst>
                <a:rect l="0" t="0" r="r" b="b"/>
                <a:pathLst>
                  <a:path w="82" h="112">
                    <a:moveTo>
                      <a:pt x="26" y="112"/>
                    </a:moveTo>
                    <a:lnTo>
                      <a:pt x="0" y="98"/>
                    </a:lnTo>
                    <a:lnTo>
                      <a:pt x="58" y="0"/>
                    </a:lnTo>
                    <a:lnTo>
                      <a:pt x="82" y="14"/>
                    </a:lnTo>
                    <a:lnTo>
                      <a:pt x="2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grpSp>
      </p:grpSp>
      <p:sp>
        <p:nvSpPr>
          <p:cNvPr id="27" name="Rectangle 11"/>
          <p:cNvSpPr/>
          <p:nvPr/>
        </p:nvSpPr>
        <p:spPr>
          <a:xfrm>
            <a:off x="1332329" y="1473819"/>
            <a:ext cx="4271302" cy="1477323"/>
          </a:xfrm>
          <a:prstGeom prst="rect">
            <a:avLst/>
          </a:prstGeom>
        </p:spPr>
        <p:txBody>
          <a:bodyPr wrap="square" lIns="91436" tIns="45718" rIns="91436" bIns="45718">
            <a:spAutoFit/>
          </a:bodyPr>
          <a:lstStyle/>
          <a:p>
            <a:pPr>
              <a:lnSpc>
                <a:spcPts val="3600"/>
              </a:lnSpc>
            </a:pPr>
            <a:r>
              <a:rPr lang="zh-CN" altLang="en-US" sz="2800" dirty="0">
                <a:solidFill>
                  <a:srgbClr val="FFFFFF"/>
                </a:solidFill>
              </a:rPr>
              <a:t>从价计</a:t>
            </a:r>
            <a:r>
              <a:rPr lang="zh-CN" altLang="en-US" sz="2800" dirty="0" smtClean="0">
                <a:solidFill>
                  <a:srgbClr val="FFFFFF"/>
                </a:solidFill>
              </a:rPr>
              <a:t>征（自用）：</a:t>
            </a:r>
            <a:endParaRPr lang="en-US" altLang="zh-CN" sz="2800" dirty="0">
              <a:solidFill>
                <a:srgbClr val="FFFFFF"/>
              </a:solidFill>
            </a:endParaRPr>
          </a:p>
          <a:p>
            <a:pPr>
              <a:lnSpc>
                <a:spcPts val="3600"/>
              </a:lnSpc>
            </a:pPr>
            <a:r>
              <a:rPr lang="zh-CN" altLang="en-US" sz="2800" dirty="0">
                <a:solidFill>
                  <a:srgbClr val="FFFFFF"/>
                </a:solidFill>
              </a:rPr>
              <a:t>年纳税额</a:t>
            </a:r>
            <a:r>
              <a:rPr lang="en-US" altLang="zh-CN" sz="2800" dirty="0">
                <a:solidFill>
                  <a:srgbClr val="FFFFFF"/>
                </a:solidFill>
              </a:rPr>
              <a:t>=</a:t>
            </a:r>
            <a:r>
              <a:rPr lang="zh-CN" altLang="en-US" sz="2800" dirty="0">
                <a:solidFill>
                  <a:srgbClr val="FFFFFF"/>
                </a:solidFill>
              </a:rPr>
              <a:t>房产</a:t>
            </a:r>
            <a:r>
              <a:rPr lang="zh-CN" altLang="en-US" sz="2800" dirty="0">
                <a:solidFill>
                  <a:schemeClr val="accent4"/>
                </a:solidFill>
              </a:rPr>
              <a:t>账面原值</a:t>
            </a:r>
            <a:r>
              <a:rPr lang="en-US" altLang="zh-CN" sz="2800" dirty="0">
                <a:solidFill>
                  <a:srgbClr val="FFFFFF"/>
                </a:solidFill>
              </a:rPr>
              <a:t>×</a:t>
            </a:r>
            <a:r>
              <a:rPr lang="zh-CN" altLang="en-US" sz="2800" dirty="0">
                <a:solidFill>
                  <a:srgbClr val="FFFFFF"/>
                </a:solidFill>
              </a:rPr>
              <a:t>（</a:t>
            </a:r>
            <a:r>
              <a:rPr lang="en-US" altLang="zh-CN" sz="2800" dirty="0">
                <a:solidFill>
                  <a:srgbClr val="FFFFFF"/>
                </a:solidFill>
              </a:rPr>
              <a:t>1-30%</a:t>
            </a:r>
            <a:r>
              <a:rPr lang="zh-CN" altLang="en-US" sz="2800" dirty="0" smtClean="0">
                <a:solidFill>
                  <a:srgbClr val="FFFFFF"/>
                </a:solidFill>
              </a:rPr>
              <a:t>）</a:t>
            </a:r>
            <a:r>
              <a:rPr lang="en-US" altLang="zh-CN" sz="2800" dirty="0" smtClean="0">
                <a:solidFill>
                  <a:srgbClr val="FFFFFF"/>
                </a:solidFill>
              </a:rPr>
              <a:t>×</a:t>
            </a:r>
            <a:r>
              <a:rPr lang="en-US" altLang="zh-CN" sz="2800" dirty="0">
                <a:solidFill>
                  <a:srgbClr val="FFFFFF"/>
                </a:solidFill>
              </a:rPr>
              <a:t>1.2%</a:t>
            </a:r>
          </a:p>
        </p:txBody>
      </p:sp>
      <p:sp>
        <p:nvSpPr>
          <p:cNvPr id="29" name="Rectangle 11"/>
          <p:cNvSpPr/>
          <p:nvPr/>
        </p:nvSpPr>
        <p:spPr>
          <a:xfrm>
            <a:off x="1332330" y="3854696"/>
            <a:ext cx="4271302" cy="1440455"/>
          </a:xfrm>
          <a:prstGeom prst="rect">
            <a:avLst/>
          </a:prstGeom>
        </p:spPr>
        <p:txBody>
          <a:bodyPr wrap="square" lIns="91436" tIns="45718" rIns="91436" bIns="45718">
            <a:spAutoFit/>
          </a:bodyPr>
          <a:lstStyle/>
          <a:p>
            <a:pPr>
              <a:lnSpc>
                <a:spcPts val="3600"/>
              </a:lnSpc>
            </a:pPr>
            <a:r>
              <a:rPr lang="zh-CN" altLang="en-US" sz="2800" dirty="0">
                <a:solidFill>
                  <a:srgbClr val="FFFFFF"/>
                </a:solidFill>
                <a:sym typeface="+mn-ea"/>
              </a:rPr>
              <a:t>从租计</a:t>
            </a:r>
            <a:r>
              <a:rPr lang="zh-CN" altLang="en-US" sz="2800" dirty="0" smtClean="0">
                <a:solidFill>
                  <a:srgbClr val="FFFFFF"/>
                </a:solidFill>
                <a:sym typeface="+mn-ea"/>
              </a:rPr>
              <a:t>征（出租）：</a:t>
            </a:r>
            <a:endParaRPr lang="en-US" altLang="zh-CN" sz="2800" dirty="0" smtClean="0">
              <a:solidFill>
                <a:srgbClr val="FFFFFF"/>
              </a:solidFill>
              <a:sym typeface="+mn-ea"/>
            </a:endParaRPr>
          </a:p>
          <a:p>
            <a:pPr>
              <a:lnSpc>
                <a:spcPts val="3600"/>
              </a:lnSpc>
            </a:pPr>
            <a:r>
              <a:rPr lang="zh-CN" altLang="en-US" sz="2800" dirty="0" smtClean="0">
                <a:solidFill>
                  <a:srgbClr val="FFFFFF"/>
                </a:solidFill>
                <a:sym typeface="+mn-ea"/>
              </a:rPr>
              <a:t>年</a:t>
            </a:r>
            <a:r>
              <a:rPr lang="zh-CN" altLang="en-US" sz="2800" dirty="0">
                <a:solidFill>
                  <a:srgbClr val="FFFFFF"/>
                </a:solidFill>
                <a:sym typeface="+mn-ea"/>
              </a:rPr>
              <a:t>应纳税额=年租金收入×12%（或4%）</a:t>
            </a:r>
          </a:p>
        </p:txBody>
      </p:sp>
      <p:sp>
        <p:nvSpPr>
          <p:cNvPr id="28" name="矩形 27"/>
          <p:cNvSpPr/>
          <p:nvPr/>
        </p:nvSpPr>
        <p:spPr>
          <a:xfrm>
            <a:off x="5603631" y="1412244"/>
            <a:ext cx="6407628" cy="42973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F2029"/>
              </a:solidFill>
            </a:endParaRPr>
          </a:p>
        </p:txBody>
      </p:sp>
      <p:sp>
        <p:nvSpPr>
          <p:cNvPr id="30" name="矩形 29"/>
          <p:cNvSpPr/>
          <p:nvPr/>
        </p:nvSpPr>
        <p:spPr>
          <a:xfrm>
            <a:off x="5762730" y="2904186"/>
            <a:ext cx="6131935" cy="1754326"/>
          </a:xfrm>
          <a:prstGeom prst="rect">
            <a:avLst/>
          </a:prstGeom>
        </p:spPr>
        <p:txBody>
          <a:bodyPr wrap="square">
            <a:spAutoFit/>
          </a:bodyPr>
          <a:lstStyle/>
          <a:p>
            <a:endParaRPr lang="en-US" altLang="zh-CN" sz="3600" dirty="0" smtClean="0"/>
          </a:p>
          <a:p>
            <a:r>
              <a:rPr lang="zh-CN" altLang="en-US" sz="3600" dirty="0" smtClean="0"/>
              <a:t>房产的</a:t>
            </a:r>
            <a:r>
              <a:rPr lang="zh-CN" altLang="en-US" sz="3600" dirty="0" smtClean="0">
                <a:solidFill>
                  <a:srgbClr val="FFC000"/>
                </a:solidFill>
              </a:rPr>
              <a:t>坐落地</a:t>
            </a:r>
            <a:r>
              <a:rPr lang="zh-CN" altLang="en-US" sz="3600" dirty="0" smtClean="0"/>
              <a:t>，即由纳税人向房产所在地主管税务机关缴纳</a:t>
            </a:r>
            <a:endParaRPr lang="en-US" altLang="zh-CN" sz="3600" dirty="0"/>
          </a:p>
        </p:txBody>
      </p:sp>
      <p:grpSp>
        <p:nvGrpSpPr>
          <p:cNvPr id="31" name="组 4"/>
          <p:cNvGrpSpPr/>
          <p:nvPr/>
        </p:nvGrpSpPr>
        <p:grpSpPr>
          <a:xfrm>
            <a:off x="5762730" y="1709758"/>
            <a:ext cx="689393" cy="1026833"/>
            <a:chOff x="1536700" y="911225"/>
            <a:chExt cx="831850" cy="996950"/>
          </a:xfrm>
          <a:solidFill>
            <a:schemeClr val="tx1"/>
          </a:solidFill>
        </p:grpSpPr>
        <p:sp>
          <p:nvSpPr>
            <p:cNvPr id="32" name="Freeform 47"/>
            <p:cNvSpPr>
              <a:spLocks/>
            </p:cNvSpPr>
            <p:nvPr/>
          </p:nvSpPr>
          <p:spPr bwMode="auto">
            <a:xfrm>
              <a:off x="1838325" y="1765300"/>
              <a:ext cx="234950" cy="50800"/>
            </a:xfrm>
            <a:custGeom>
              <a:avLst/>
              <a:gdLst/>
              <a:ahLst/>
              <a:cxnLst>
                <a:cxn ang="0">
                  <a:pos x="132" y="0"/>
                </a:cxn>
                <a:cxn ang="0">
                  <a:pos x="16" y="0"/>
                </a:cxn>
                <a:cxn ang="0">
                  <a:pos x="16" y="0"/>
                </a:cxn>
                <a:cxn ang="0">
                  <a:pos x="8" y="2"/>
                </a:cxn>
                <a:cxn ang="0">
                  <a:pos x="4" y="6"/>
                </a:cxn>
                <a:cxn ang="0">
                  <a:pos x="0" y="10"/>
                </a:cxn>
                <a:cxn ang="0">
                  <a:pos x="0" y="16"/>
                </a:cxn>
                <a:cxn ang="0">
                  <a:pos x="0" y="16"/>
                </a:cxn>
                <a:cxn ang="0">
                  <a:pos x="0" y="22"/>
                </a:cxn>
                <a:cxn ang="0">
                  <a:pos x="4" y="28"/>
                </a:cxn>
                <a:cxn ang="0">
                  <a:pos x="8" y="32"/>
                </a:cxn>
                <a:cxn ang="0">
                  <a:pos x="16" y="32"/>
                </a:cxn>
                <a:cxn ang="0">
                  <a:pos x="132" y="32"/>
                </a:cxn>
                <a:cxn ang="0">
                  <a:pos x="132" y="32"/>
                </a:cxn>
                <a:cxn ang="0">
                  <a:pos x="138" y="32"/>
                </a:cxn>
                <a:cxn ang="0">
                  <a:pos x="142" y="28"/>
                </a:cxn>
                <a:cxn ang="0">
                  <a:pos x="146" y="22"/>
                </a:cxn>
                <a:cxn ang="0">
                  <a:pos x="148" y="16"/>
                </a:cxn>
                <a:cxn ang="0">
                  <a:pos x="148" y="16"/>
                </a:cxn>
                <a:cxn ang="0">
                  <a:pos x="146" y="10"/>
                </a:cxn>
                <a:cxn ang="0">
                  <a:pos x="142" y="6"/>
                </a:cxn>
                <a:cxn ang="0">
                  <a:pos x="138" y="2"/>
                </a:cxn>
                <a:cxn ang="0">
                  <a:pos x="132" y="0"/>
                </a:cxn>
                <a:cxn ang="0">
                  <a:pos x="132" y="0"/>
                </a:cxn>
              </a:cxnLst>
              <a:rect l="0" t="0" r="r" b="b"/>
              <a:pathLst>
                <a:path w="148" h="32">
                  <a:moveTo>
                    <a:pt x="132" y="0"/>
                  </a:moveTo>
                  <a:lnTo>
                    <a:pt x="16" y="0"/>
                  </a:lnTo>
                  <a:lnTo>
                    <a:pt x="16" y="0"/>
                  </a:lnTo>
                  <a:lnTo>
                    <a:pt x="8" y="2"/>
                  </a:lnTo>
                  <a:lnTo>
                    <a:pt x="4" y="6"/>
                  </a:lnTo>
                  <a:lnTo>
                    <a:pt x="0" y="10"/>
                  </a:lnTo>
                  <a:lnTo>
                    <a:pt x="0" y="16"/>
                  </a:lnTo>
                  <a:lnTo>
                    <a:pt x="0" y="16"/>
                  </a:lnTo>
                  <a:lnTo>
                    <a:pt x="0" y="22"/>
                  </a:lnTo>
                  <a:lnTo>
                    <a:pt x="4" y="28"/>
                  </a:lnTo>
                  <a:lnTo>
                    <a:pt x="8" y="32"/>
                  </a:lnTo>
                  <a:lnTo>
                    <a:pt x="16" y="32"/>
                  </a:lnTo>
                  <a:lnTo>
                    <a:pt x="132" y="32"/>
                  </a:lnTo>
                  <a:lnTo>
                    <a:pt x="132" y="32"/>
                  </a:lnTo>
                  <a:lnTo>
                    <a:pt x="138" y="32"/>
                  </a:lnTo>
                  <a:lnTo>
                    <a:pt x="142" y="28"/>
                  </a:lnTo>
                  <a:lnTo>
                    <a:pt x="146" y="22"/>
                  </a:lnTo>
                  <a:lnTo>
                    <a:pt x="148" y="16"/>
                  </a:lnTo>
                  <a:lnTo>
                    <a:pt x="148" y="16"/>
                  </a:lnTo>
                  <a:lnTo>
                    <a:pt x="146" y="10"/>
                  </a:lnTo>
                  <a:lnTo>
                    <a:pt x="142" y="6"/>
                  </a:lnTo>
                  <a:lnTo>
                    <a:pt x="138" y="2"/>
                  </a:lnTo>
                  <a:lnTo>
                    <a:pt x="132" y="0"/>
                  </a:ln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33" name="Freeform 48"/>
            <p:cNvSpPr>
              <a:spLocks/>
            </p:cNvSpPr>
            <p:nvPr/>
          </p:nvSpPr>
          <p:spPr bwMode="auto">
            <a:xfrm>
              <a:off x="1838325" y="1857375"/>
              <a:ext cx="234950" cy="50800"/>
            </a:xfrm>
            <a:custGeom>
              <a:avLst/>
              <a:gdLst/>
              <a:ahLst/>
              <a:cxnLst>
                <a:cxn ang="0">
                  <a:pos x="132" y="0"/>
                </a:cxn>
                <a:cxn ang="0">
                  <a:pos x="16" y="0"/>
                </a:cxn>
                <a:cxn ang="0">
                  <a:pos x="16" y="0"/>
                </a:cxn>
                <a:cxn ang="0">
                  <a:pos x="8" y="2"/>
                </a:cxn>
                <a:cxn ang="0">
                  <a:pos x="4" y="4"/>
                </a:cxn>
                <a:cxn ang="0">
                  <a:pos x="0" y="10"/>
                </a:cxn>
                <a:cxn ang="0">
                  <a:pos x="0" y="16"/>
                </a:cxn>
                <a:cxn ang="0">
                  <a:pos x="0" y="16"/>
                </a:cxn>
                <a:cxn ang="0">
                  <a:pos x="0" y="22"/>
                </a:cxn>
                <a:cxn ang="0">
                  <a:pos x="4" y="28"/>
                </a:cxn>
                <a:cxn ang="0">
                  <a:pos x="8" y="30"/>
                </a:cxn>
                <a:cxn ang="0">
                  <a:pos x="16" y="32"/>
                </a:cxn>
                <a:cxn ang="0">
                  <a:pos x="132" y="32"/>
                </a:cxn>
                <a:cxn ang="0">
                  <a:pos x="132" y="32"/>
                </a:cxn>
                <a:cxn ang="0">
                  <a:pos x="138" y="30"/>
                </a:cxn>
                <a:cxn ang="0">
                  <a:pos x="142" y="28"/>
                </a:cxn>
                <a:cxn ang="0">
                  <a:pos x="146" y="22"/>
                </a:cxn>
                <a:cxn ang="0">
                  <a:pos x="148" y="16"/>
                </a:cxn>
                <a:cxn ang="0">
                  <a:pos x="148" y="16"/>
                </a:cxn>
                <a:cxn ang="0">
                  <a:pos x="146" y="10"/>
                </a:cxn>
                <a:cxn ang="0">
                  <a:pos x="142" y="4"/>
                </a:cxn>
                <a:cxn ang="0">
                  <a:pos x="138" y="2"/>
                </a:cxn>
                <a:cxn ang="0">
                  <a:pos x="132" y="0"/>
                </a:cxn>
                <a:cxn ang="0">
                  <a:pos x="132" y="0"/>
                </a:cxn>
              </a:cxnLst>
              <a:rect l="0" t="0" r="r" b="b"/>
              <a:pathLst>
                <a:path w="148" h="32">
                  <a:moveTo>
                    <a:pt x="132" y="0"/>
                  </a:moveTo>
                  <a:lnTo>
                    <a:pt x="16" y="0"/>
                  </a:lnTo>
                  <a:lnTo>
                    <a:pt x="16" y="0"/>
                  </a:lnTo>
                  <a:lnTo>
                    <a:pt x="8" y="2"/>
                  </a:lnTo>
                  <a:lnTo>
                    <a:pt x="4" y="4"/>
                  </a:lnTo>
                  <a:lnTo>
                    <a:pt x="0" y="10"/>
                  </a:lnTo>
                  <a:lnTo>
                    <a:pt x="0" y="16"/>
                  </a:lnTo>
                  <a:lnTo>
                    <a:pt x="0" y="16"/>
                  </a:lnTo>
                  <a:lnTo>
                    <a:pt x="0" y="22"/>
                  </a:lnTo>
                  <a:lnTo>
                    <a:pt x="4" y="28"/>
                  </a:lnTo>
                  <a:lnTo>
                    <a:pt x="8" y="30"/>
                  </a:lnTo>
                  <a:lnTo>
                    <a:pt x="16" y="32"/>
                  </a:lnTo>
                  <a:lnTo>
                    <a:pt x="132" y="32"/>
                  </a:lnTo>
                  <a:lnTo>
                    <a:pt x="132" y="32"/>
                  </a:lnTo>
                  <a:lnTo>
                    <a:pt x="138" y="30"/>
                  </a:lnTo>
                  <a:lnTo>
                    <a:pt x="142" y="28"/>
                  </a:lnTo>
                  <a:lnTo>
                    <a:pt x="146" y="22"/>
                  </a:lnTo>
                  <a:lnTo>
                    <a:pt x="148" y="16"/>
                  </a:lnTo>
                  <a:lnTo>
                    <a:pt x="148" y="16"/>
                  </a:lnTo>
                  <a:lnTo>
                    <a:pt x="146" y="10"/>
                  </a:lnTo>
                  <a:lnTo>
                    <a:pt x="142" y="4"/>
                  </a:lnTo>
                  <a:lnTo>
                    <a:pt x="138" y="2"/>
                  </a:lnTo>
                  <a:lnTo>
                    <a:pt x="132" y="0"/>
                  </a:lnTo>
                  <a:lnTo>
                    <a:pt x="1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34" name="Freeform 49"/>
            <p:cNvSpPr>
              <a:spLocks noEditPoints="1"/>
            </p:cNvSpPr>
            <p:nvPr/>
          </p:nvSpPr>
          <p:spPr bwMode="auto">
            <a:xfrm>
              <a:off x="1714500" y="1143000"/>
              <a:ext cx="476250" cy="581025"/>
            </a:xfrm>
            <a:custGeom>
              <a:avLst/>
              <a:gdLst/>
              <a:ahLst/>
              <a:cxnLst>
                <a:cxn ang="0">
                  <a:pos x="150" y="0"/>
                </a:cxn>
                <a:cxn ang="0">
                  <a:pos x="142" y="0"/>
                </a:cxn>
                <a:cxn ang="0">
                  <a:pos x="100" y="10"/>
                </a:cxn>
                <a:cxn ang="0">
                  <a:pos x="62" y="28"/>
                </a:cxn>
                <a:cxn ang="0">
                  <a:pos x="32" y="58"/>
                </a:cxn>
                <a:cxn ang="0">
                  <a:pos x="12" y="94"/>
                </a:cxn>
                <a:cxn ang="0">
                  <a:pos x="2" y="136"/>
                </a:cxn>
                <a:cxn ang="0">
                  <a:pos x="2" y="166"/>
                </a:cxn>
                <a:cxn ang="0">
                  <a:pos x="16" y="214"/>
                </a:cxn>
                <a:cxn ang="0">
                  <a:pos x="56" y="266"/>
                </a:cxn>
                <a:cxn ang="0">
                  <a:pos x="72" y="290"/>
                </a:cxn>
                <a:cxn ang="0">
                  <a:pos x="78" y="322"/>
                </a:cxn>
                <a:cxn ang="0">
                  <a:pos x="78" y="340"/>
                </a:cxn>
                <a:cxn ang="0">
                  <a:pos x="96" y="364"/>
                </a:cxn>
                <a:cxn ang="0">
                  <a:pos x="150" y="366"/>
                </a:cxn>
                <a:cxn ang="0">
                  <a:pos x="192" y="366"/>
                </a:cxn>
                <a:cxn ang="0">
                  <a:pos x="214" y="356"/>
                </a:cxn>
                <a:cxn ang="0">
                  <a:pos x="224" y="334"/>
                </a:cxn>
                <a:cxn ang="0">
                  <a:pos x="224" y="304"/>
                </a:cxn>
                <a:cxn ang="0">
                  <a:pos x="236" y="276"/>
                </a:cxn>
                <a:cxn ang="0">
                  <a:pos x="266" y="242"/>
                </a:cxn>
                <a:cxn ang="0">
                  <a:pos x="290" y="198"/>
                </a:cxn>
                <a:cxn ang="0">
                  <a:pos x="300" y="150"/>
                </a:cxn>
                <a:cxn ang="0">
                  <a:pos x="298" y="122"/>
                </a:cxn>
                <a:cxn ang="0">
                  <a:pos x="284" y="82"/>
                </a:cxn>
                <a:cxn ang="0">
                  <a:pos x="260" y="48"/>
                </a:cxn>
                <a:cxn ang="0">
                  <a:pos x="226" y="22"/>
                </a:cxn>
                <a:cxn ang="0">
                  <a:pos x="188" y="6"/>
                </a:cxn>
                <a:cxn ang="0">
                  <a:pos x="158" y="0"/>
                </a:cxn>
                <a:cxn ang="0">
                  <a:pos x="244" y="156"/>
                </a:cxn>
                <a:cxn ang="0">
                  <a:pos x="234" y="146"/>
                </a:cxn>
                <a:cxn ang="0">
                  <a:pos x="232" y="126"/>
                </a:cxn>
                <a:cxn ang="0">
                  <a:pos x="214" y="92"/>
                </a:cxn>
                <a:cxn ang="0">
                  <a:pos x="182" y="72"/>
                </a:cxn>
                <a:cxn ang="0">
                  <a:pos x="160" y="68"/>
                </a:cxn>
                <a:cxn ang="0">
                  <a:pos x="150" y="50"/>
                </a:cxn>
                <a:cxn ang="0">
                  <a:pos x="156" y="38"/>
                </a:cxn>
                <a:cxn ang="0">
                  <a:pos x="170" y="32"/>
                </a:cxn>
                <a:cxn ang="0">
                  <a:pos x="226" y="52"/>
                </a:cxn>
                <a:cxn ang="0">
                  <a:pos x="262" y="98"/>
                </a:cxn>
                <a:cxn ang="0">
                  <a:pos x="270" y="138"/>
                </a:cxn>
                <a:cxn ang="0">
                  <a:pos x="266" y="152"/>
                </a:cxn>
                <a:cxn ang="0">
                  <a:pos x="252" y="158"/>
                </a:cxn>
              </a:cxnLst>
              <a:rect l="0" t="0" r="r" b="b"/>
              <a:pathLst>
                <a:path w="300" h="366">
                  <a:moveTo>
                    <a:pt x="158" y="0"/>
                  </a:moveTo>
                  <a:lnTo>
                    <a:pt x="158" y="0"/>
                  </a:lnTo>
                  <a:lnTo>
                    <a:pt x="150" y="0"/>
                  </a:lnTo>
                  <a:lnTo>
                    <a:pt x="150" y="0"/>
                  </a:lnTo>
                  <a:lnTo>
                    <a:pt x="142" y="0"/>
                  </a:lnTo>
                  <a:lnTo>
                    <a:pt x="142" y="0"/>
                  </a:lnTo>
                  <a:lnTo>
                    <a:pt x="128" y="2"/>
                  </a:lnTo>
                  <a:lnTo>
                    <a:pt x="114" y="6"/>
                  </a:lnTo>
                  <a:lnTo>
                    <a:pt x="100" y="10"/>
                  </a:lnTo>
                  <a:lnTo>
                    <a:pt x="88" y="14"/>
                  </a:lnTo>
                  <a:lnTo>
                    <a:pt x="74" y="22"/>
                  </a:lnTo>
                  <a:lnTo>
                    <a:pt x="62" y="28"/>
                  </a:lnTo>
                  <a:lnTo>
                    <a:pt x="52" y="38"/>
                  </a:lnTo>
                  <a:lnTo>
                    <a:pt x="42" y="48"/>
                  </a:lnTo>
                  <a:lnTo>
                    <a:pt x="32" y="58"/>
                  </a:lnTo>
                  <a:lnTo>
                    <a:pt x="24" y="68"/>
                  </a:lnTo>
                  <a:lnTo>
                    <a:pt x="18" y="82"/>
                  </a:lnTo>
                  <a:lnTo>
                    <a:pt x="12" y="94"/>
                  </a:lnTo>
                  <a:lnTo>
                    <a:pt x="6" y="108"/>
                  </a:lnTo>
                  <a:lnTo>
                    <a:pt x="4" y="122"/>
                  </a:lnTo>
                  <a:lnTo>
                    <a:pt x="2" y="136"/>
                  </a:lnTo>
                  <a:lnTo>
                    <a:pt x="0" y="150"/>
                  </a:lnTo>
                  <a:lnTo>
                    <a:pt x="0" y="150"/>
                  </a:lnTo>
                  <a:lnTo>
                    <a:pt x="2" y="166"/>
                  </a:lnTo>
                  <a:lnTo>
                    <a:pt x="4" y="182"/>
                  </a:lnTo>
                  <a:lnTo>
                    <a:pt x="10" y="198"/>
                  </a:lnTo>
                  <a:lnTo>
                    <a:pt x="16" y="214"/>
                  </a:lnTo>
                  <a:lnTo>
                    <a:pt x="26" y="228"/>
                  </a:lnTo>
                  <a:lnTo>
                    <a:pt x="34" y="242"/>
                  </a:lnTo>
                  <a:lnTo>
                    <a:pt x="56" y="266"/>
                  </a:lnTo>
                  <a:lnTo>
                    <a:pt x="56" y="266"/>
                  </a:lnTo>
                  <a:lnTo>
                    <a:pt x="66" y="276"/>
                  </a:lnTo>
                  <a:lnTo>
                    <a:pt x="72" y="290"/>
                  </a:lnTo>
                  <a:lnTo>
                    <a:pt x="72" y="290"/>
                  </a:lnTo>
                  <a:lnTo>
                    <a:pt x="76" y="304"/>
                  </a:lnTo>
                  <a:lnTo>
                    <a:pt x="78" y="322"/>
                  </a:lnTo>
                  <a:lnTo>
                    <a:pt x="78" y="334"/>
                  </a:lnTo>
                  <a:lnTo>
                    <a:pt x="78" y="334"/>
                  </a:lnTo>
                  <a:lnTo>
                    <a:pt x="78" y="340"/>
                  </a:lnTo>
                  <a:lnTo>
                    <a:pt x="80" y="346"/>
                  </a:lnTo>
                  <a:lnTo>
                    <a:pt x="86" y="356"/>
                  </a:lnTo>
                  <a:lnTo>
                    <a:pt x="96" y="364"/>
                  </a:lnTo>
                  <a:lnTo>
                    <a:pt x="102" y="366"/>
                  </a:lnTo>
                  <a:lnTo>
                    <a:pt x="110" y="366"/>
                  </a:lnTo>
                  <a:lnTo>
                    <a:pt x="150" y="366"/>
                  </a:lnTo>
                  <a:lnTo>
                    <a:pt x="150" y="366"/>
                  </a:lnTo>
                  <a:lnTo>
                    <a:pt x="192" y="366"/>
                  </a:lnTo>
                  <a:lnTo>
                    <a:pt x="192" y="366"/>
                  </a:lnTo>
                  <a:lnTo>
                    <a:pt x="198" y="366"/>
                  </a:lnTo>
                  <a:lnTo>
                    <a:pt x="204" y="364"/>
                  </a:lnTo>
                  <a:lnTo>
                    <a:pt x="214" y="356"/>
                  </a:lnTo>
                  <a:lnTo>
                    <a:pt x="220" y="346"/>
                  </a:lnTo>
                  <a:lnTo>
                    <a:pt x="222" y="340"/>
                  </a:lnTo>
                  <a:lnTo>
                    <a:pt x="224" y="334"/>
                  </a:lnTo>
                  <a:lnTo>
                    <a:pt x="224" y="322"/>
                  </a:lnTo>
                  <a:lnTo>
                    <a:pt x="224" y="322"/>
                  </a:lnTo>
                  <a:lnTo>
                    <a:pt x="224" y="304"/>
                  </a:lnTo>
                  <a:lnTo>
                    <a:pt x="228" y="290"/>
                  </a:lnTo>
                  <a:lnTo>
                    <a:pt x="228" y="290"/>
                  </a:lnTo>
                  <a:lnTo>
                    <a:pt x="236" y="276"/>
                  </a:lnTo>
                  <a:lnTo>
                    <a:pt x="244" y="266"/>
                  </a:lnTo>
                  <a:lnTo>
                    <a:pt x="244" y="266"/>
                  </a:lnTo>
                  <a:lnTo>
                    <a:pt x="266" y="242"/>
                  </a:lnTo>
                  <a:lnTo>
                    <a:pt x="276" y="228"/>
                  </a:lnTo>
                  <a:lnTo>
                    <a:pt x="284" y="214"/>
                  </a:lnTo>
                  <a:lnTo>
                    <a:pt x="290" y="198"/>
                  </a:lnTo>
                  <a:lnTo>
                    <a:pt x="296" y="182"/>
                  </a:lnTo>
                  <a:lnTo>
                    <a:pt x="298" y="166"/>
                  </a:lnTo>
                  <a:lnTo>
                    <a:pt x="300" y="150"/>
                  </a:lnTo>
                  <a:lnTo>
                    <a:pt x="300" y="150"/>
                  </a:lnTo>
                  <a:lnTo>
                    <a:pt x="300" y="136"/>
                  </a:lnTo>
                  <a:lnTo>
                    <a:pt x="298" y="122"/>
                  </a:lnTo>
                  <a:lnTo>
                    <a:pt x="294" y="108"/>
                  </a:lnTo>
                  <a:lnTo>
                    <a:pt x="290" y="94"/>
                  </a:lnTo>
                  <a:lnTo>
                    <a:pt x="284" y="82"/>
                  </a:lnTo>
                  <a:lnTo>
                    <a:pt x="276" y="70"/>
                  </a:lnTo>
                  <a:lnTo>
                    <a:pt x="268" y="58"/>
                  </a:lnTo>
                  <a:lnTo>
                    <a:pt x="260" y="48"/>
                  </a:lnTo>
                  <a:lnTo>
                    <a:pt x="250" y="38"/>
                  </a:lnTo>
                  <a:lnTo>
                    <a:pt x="238" y="30"/>
                  </a:lnTo>
                  <a:lnTo>
                    <a:pt x="226" y="22"/>
                  </a:lnTo>
                  <a:lnTo>
                    <a:pt x="214" y="14"/>
                  </a:lnTo>
                  <a:lnTo>
                    <a:pt x="202" y="10"/>
                  </a:lnTo>
                  <a:lnTo>
                    <a:pt x="188" y="6"/>
                  </a:lnTo>
                  <a:lnTo>
                    <a:pt x="174" y="2"/>
                  </a:lnTo>
                  <a:lnTo>
                    <a:pt x="158" y="0"/>
                  </a:lnTo>
                  <a:lnTo>
                    <a:pt x="158" y="0"/>
                  </a:lnTo>
                  <a:close/>
                  <a:moveTo>
                    <a:pt x="252" y="158"/>
                  </a:moveTo>
                  <a:lnTo>
                    <a:pt x="252" y="158"/>
                  </a:lnTo>
                  <a:lnTo>
                    <a:pt x="244" y="156"/>
                  </a:lnTo>
                  <a:lnTo>
                    <a:pt x="238" y="152"/>
                  </a:lnTo>
                  <a:lnTo>
                    <a:pt x="238" y="152"/>
                  </a:lnTo>
                  <a:lnTo>
                    <a:pt x="234" y="146"/>
                  </a:lnTo>
                  <a:lnTo>
                    <a:pt x="232" y="138"/>
                  </a:lnTo>
                  <a:lnTo>
                    <a:pt x="232" y="138"/>
                  </a:lnTo>
                  <a:lnTo>
                    <a:pt x="232" y="126"/>
                  </a:lnTo>
                  <a:lnTo>
                    <a:pt x="228" y="112"/>
                  </a:lnTo>
                  <a:lnTo>
                    <a:pt x="222" y="102"/>
                  </a:lnTo>
                  <a:lnTo>
                    <a:pt x="214" y="92"/>
                  </a:lnTo>
                  <a:lnTo>
                    <a:pt x="204" y="84"/>
                  </a:lnTo>
                  <a:lnTo>
                    <a:pt x="194" y="76"/>
                  </a:lnTo>
                  <a:lnTo>
                    <a:pt x="182" y="72"/>
                  </a:lnTo>
                  <a:lnTo>
                    <a:pt x="168" y="70"/>
                  </a:lnTo>
                  <a:lnTo>
                    <a:pt x="168" y="70"/>
                  </a:lnTo>
                  <a:lnTo>
                    <a:pt x="160" y="68"/>
                  </a:lnTo>
                  <a:lnTo>
                    <a:pt x="154" y="64"/>
                  </a:lnTo>
                  <a:lnTo>
                    <a:pt x="150" y="58"/>
                  </a:lnTo>
                  <a:lnTo>
                    <a:pt x="150" y="50"/>
                  </a:lnTo>
                  <a:lnTo>
                    <a:pt x="150" y="50"/>
                  </a:lnTo>
                  <a:lnTo>
                    <a:pt x="152" y="42"/>
                  </a:lnTo>
                  <a:lnTo>
                    <a:pt x="156" y="38"/>
                  </a:lnTo>
                  <a:lnTo>
                    <a:pt x="162" y="34"/>
                  </a:lnTo>
                  <a:lnTo>
                    <a:pt x="170" y="32"/>
                  </a:lnTo>
                  <a:lnTo>
                    <a:pt x="170" y="32"/>
                  </a:lnTo>
                  <a:lnTo>
                    <a:pt x="190" y="36"/>
                  </a:lnTo>
                  <a:lnTo>
                    <a:pt x="210" y="42"/>
                  </a:lnTo>
                  <a:lnTo>
                    <a:pt x="226" y="52"/>
                  </a:lnTo>
                  <a:lnTo>
                    <a:pt x="242" y="66"/>
                  </a:lnTo>
                  <a:lnTo>
                    <a:pt x="254" y="80"/>
                  </a:lnTo>
                  <a:lnTo>
                    <a:pt x="262" y="98"/>
                  </a:lnTo>
                  <a:lnTo>
                    <a:pt x="268" y="118"/>
                  </a:lnTo>
                  <a:lnTo>
                    <a:pt x="270" y="138"/>
                  </a:lnTo>
                  <a:lnTo>
                    <a:pt x="270" y="138"/>
                  </a:lnTo>
                  <a:lnTo>
                    <a:pt x="270" y="146"/>
                  </a:lnTo>
                  <a:lnTo>
                    <a:pt x="266" y="152"/>
                  </a:lnTo>
                  <a:lnTo>
                    <a:pt x="266" y="152"/>
                  </a:lnTo>
                  <a:lnTo>
                    <a:pt x="260" y="156"/>
                  </a:lnTo>
                  <a:lnTo>
                    <a:pt x="252" y="158"/>
                  </a:lnTo>
                  <a:lnTo>
                    <a:pt x="252" y="1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35" name="Rectangle 50"/>
            <p:cNvSpPr>
              <a:spLocks noChangeArrowheads="1"/>
            </p:cNvSpPr>
            <p:nvPr/>
          </p:nvSpPr>
          <p:spPr bwMode="auto">
            <a:xfrm>
              <a:off x="1838325" y="1609725"/>
              <a:ext cx="234950" cy="114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36" name="Rectangle 51"/>
            <p:cNvSpPr>
              <a:spLocks noChangeArrowheads="1"/>
            </p:cNvSpPr>
            <p:nvPr/>
          </p:nvSpPr>
          <p:spPr bwMode="auto">
            <a:xfrm>
              <a:off x="1838325" y="1765300"/>
              <a:ext cx="234950" cy="50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37" name="Freeform 52"/>
            <p:cNvSpPr>
              <a:spLocks/>
            </p:cNvSpPr>
            <p:nvPr/>
          </p:nvSpPr>
          <p:spPr bwMode="auto">
            <a:xfrm>
              <a:off x="1927225" y="911225"/>
              <a:ext cx="53975" cy="180975"/>
            </a:xfrm>
            <a:custGeom>
              <a:avLst/>
              <a:gdLst/>
              <a:ahLst/>
              <a:cxnLst>
                <a:cxn ang="0">
                  <a:pos x="34" y="112"/>
                </a:cxn>
                <a:cxn ang="0">
                  <a:pos x="4" y="114"/>
                </a:cxn>
                <a:cxn ang="0">
                  <a:pos x="0" y="0"/>
                </a:cxn>
                <a:cxn ang="0">
                  <a:pos x="28" y="0"/>
                </a:cxn>
                <a:cxn ang="0">
                  <a:pos x="34" y="112"/>
                </a:cxn>
              </a:cxnLst>
              <a:rect l="0" t="0" r="r" b="b"/>
              <a:pathLst>
                <a:path w="34" h="114">
                  <a:moveTo>
                    <a:pt x="34" y="112"/>
                  </a:moveTo>
                  <a:lnTo>
                    <a:pt x="4" y="114"/>
                  </a:lnTo>
                  <a:lnTo>
                    <a:pt x="0" y="0"/>
                  </a:lnTo>
                  <a:lnTo>
                    <a:pt x="28" y="0"/>
                  </a:lnTo>
                  <a:lnTo>
                    <a:pt x="3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38" name="Freeform 53"/>
            <p:cNvSpPr>
              <a:spLocks/>
            </p:cNvSpPr>
            <p:nvPr/>
          </p:nvSpPr>
          <p:spPr bwMode="auto">
            <a:xfrm>
              <a:off x="1698625" y="962025"/>
              <a:ext cx="130175" cy="177800"/>
            </a:xfrm>
            <a:custGeom>
              <a:avLst/>
              <a:gdLst/>
              <a:ahLst/>
              <a:cxnLst>
                <a:cxn ang="0">
                  <a:pos x="58" y="112"/>
                </a:cxn>
                <a:cxn ang="0">
                  <a:pos x="0" y="14"/>
                </a:cxn>
                <a:cxn ang="0">
                  <a:pos x="26" y="0"/>
                </a:cxn>
                <a:cxn ang="0">
                  <a:pos x="82" y="98"/>
                </a:cxn>
                <a:cxn ang="0">
                  <a:pos x="58" y="112"/>
                </a:cxn>
              </a:cxnLst>
              <a:rect l="0" t="0" r="r" b="b"/>
              <a:pathLst>
                <a:path w="82" h="112">
                  <a:moveTo>
                    <a:pt x="58" y="112"/>
                  </a:moveTo>
                  <a:lnTo>
                    <a:pt x="0" y="14"/>
                  </a:lnTo>
                  <a:lnTo>
                    <a:pt x="26" y="0"/>
                  </a:lnTo>
                  <a:lnTo>
                    <a:pt x="82" y="98"/>
                  </a:lnTo>
                  <a:lnTo>
                    <a:pt x="58"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39" name="Freeform 54"/>
            <p:cNvSpPr>
              <a:spLocks/>
            </p:cNvSpPr>
            <p:nvPr/>
          </p:nvSpPr>
          <p:spPr bwMode="auto">
            <a:xfrm>
              <a:off x="1536700" y="1123950"/>
              <a:ext cx="180975" cy="130175"/>
            </a:xfrm>
            <a:custGeom>
              <a:avLst/>
              <a:gdLst/>
              <a:ahLst/>
              <a:cxnLst>
                <a:cxn ang="0">
                  <a:pos x="14" y="0"/>
                </a:cxn>
                <a:cxn ang="0">
                  <a:pos x="114" y="58"/>
                </a:cxn>
                <a:cxn ang="0">
                  <a:pos x="98" y="82"/>
                </a:cxn>
                <a:cxn ang="0">
                  <a:pos x="0" y="26"/>
                </a:cxn>
                <a:cxn ang="0">
                  <a:pos x="14" y="0"/>
                </a:cxn>
              </a:cxnLst>
              <a:rect l="0" t="0" r="r" b="b"/>
              <a:pathLst>
                <a:path w="114" h="82">
                  <a:moveTo>
                    <a:pt x="14" y="0"/>
                  </a:moveTo>
                  <a:lnTo>
                    <a:pt x="114" y="58"/>
                  </a:lnTo>
                  <a:lnTo>
                    <a:pt x="98" y="82"/>
                  </a:lnTo>
                  <a:lnTo>
                    <a:pt x="0" y="26"/>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40" name="Freeform 55"/>
            <p:cNvSpPr>
              <a:spLocks/>
            </p:cNvSpPr>
            <p:nvPr/>
          </p:nvSpPr>
          <p:spPr bwMode="auto">
            <a:xfrm>
              <a:off x="2190750" y="1123950"/>
              <a:ext cx="177800" cy="130175"/>
            </a:xfrm>
            <a:custGeom>
              <a:avLst/>
              <a:gdLst/>
              <a:ahLst/>
              <a:cxnLst>
                <a:cxn ang="0">
                  <a:pos x="98" y="0"/>
                </a:cxn>
                <a:cxn ang="0">
                  <a:pos x="0" y="58"/>
                </a:cxn>
                <a:cxn ang="0">
                  <a:pos x="14" y="82"/>
                </a:cxn>
                <a:cxn ang="0">
                  <a:pos x="112" y="26"/>
                </a:cxn>
                <a:cxn ang="0">
                  <a:pos x="98" y="0"/>
                </a:cxn>
              </a:cxnLst>
              <a:rect l="0" t="0" r="r" b="b"/>
              <a:pathLst>
                <a:path w="112" h="82">
                  <a:moveTo>
                    <a:pt x="98" y="0"/>
                  </a:moveTo>
                  <a:lnTo>
                    <a:pt x="0" y="58"/>
                  </a:lnTo>
                  <a:lnTo>
                    <a:pt x="14" y="82"/>
                  </a:lnTo>
                  <a:lnTo>
                    <a:pt x="112" y="26"/>
                  </a:lnTo>
                  <a:lnTo>
                    <a:pt x="9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sp>
          <p:nvSpPr>
            <p:cNvPr id="41" name="Freeform 56"/>
            <p:cNvSpPr>
              <a:spLocks/>
            </p:cNvSpPr>
            <p:nvPr/>
          </p:nvSpPr>
          <p:spPr bwMode="auto">
            <a:xfrm>
              <a:off x="2076450" y="962025"/>
              <a:ext cx="130175" cy="177800"/>
            </a:xfrm>
            <a:custGeom>
              <a:avLst/>
              <a:gdLst/>
              <a:ahLst/>
              <a:cxnLst>
                <a:cxn ang="0">
                  <a:pos x="26" y="112"/>
                </a:cxn>
                <a:cxn ang="0">
                  <a:pos x="0" y="98"/>
                </a:cxn>
                <a:cxn ang="0">
                  <a:pos x="58" y="0"/>
                </a:cxn>
                <a:cxn ang="0">
                  <a:pos x="82" y="14"/>
                </a:cxn>
                <a:cxn ang="0">
                  <a:pos x="26" y="112"/>
                </a:cxn>
              </a:cxnLst>
              <a:rect l="0" t="0" r="r" b="b"/>
              <a:pathLst>
                <a:path w="82" h="112">
                  <a:moveTo>
                    <a:pt x="26" y="112"/>
                  </a:moveTo>
                  <a:lnTo>
                    <a:pt x="0" y="98"/>
                  </a:lnTo>
                  <a:lnTo>
                    <a:pt x="58" y="0"/>
                  </a:lnTo>
                  <a:lnTo>
                    <a:pt x="82" y="14"/>
                  </a:lnTo>
                  <a:lnTo>
                    <a:pt x="2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p>
          </p:txBody>
        </p:sp>
      </p:grpSp>
      <p:sp>
        <p:nvSpPr>
          <p:cNvPr id="42" name="矩形 41"/>
          <p:cNvSpPr/>
          <p:nvPr/>
        </p:nvSpPr>
        <p:spPr>
          <a:xfrm>
            <a:off x="6599475" y="1505307"/>
            <a:ext cx="3151857" cy="1205008"/>
          </a:xfrm>
          <a:prstGeom prst="rect">
            <a:avLst/>
          </a:prstGeom>
        </p:spPr>
        <p:txBody>
          <a:bodyPr wrap="square">
            <a:spAutoFit/>
          </a:bodyPr>
          <a:lstStyle/>
          <a:p>
            <a:endParaRPr lang="en-US" altLang="zh-CN" sz="3600" dirty="0" smtClean="0"/>
          </a:p>
          <a:p>
            <a:r>
              <a:rPr lang="zh-CN" altLang="en-US" sz="3600" dirty="0" smtClean="0"/>
              <a:t>纳税地点</a:t>
            </a:r>
            <a:endParaRPr lang="en-US" altLang="zh-CN" sz="3600" dirty="0"/>
          </a:p>
        </p:txBody>
      </p:sp>
    </p:spTree>
    <p:extLst>
      <p:ext uri="{BB962C8B-B14F-4D97-AF65-F5344CB8AC3E}">
        <p14:creationId xmlns:p14="http://schemas.microsoft.com/office/powerpoint/2010/main" val="3567939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165230" y="3464364"/>
            <a:ext cx="7927676" cy="1107996"/>
          </a:xfrm>
          <a:prstGeom prst="rect">
            <a:avLst/>
          </a:prstGeom>
          <a:noFill/>
        </p:spPr>
        <p:txBody>
          <a:bodyPr wrap="square" rtlCol="0">
            <a:spAutoFit/>
          </a:bodyPr>
          <a:lstStyle/>
          <a:p>
            <a:r>
              <a:rPr lang="zh-CN" altLang="en-US" sz="6600" dirty="0" smtClean="0">
                <a:solidFill>
                  <a:srgbClr val="FFFFFF"/>
                </a:solidFill>
              </a:rPr>
              <a:t>四、城镇土地使用税</a:t>
            </a:r>
            <a:endParaRPr lang="zh-CN" altLang="en-US" sz="6600" dirty="0">
              <a:solidFill>
                <a:srgbClr val="FFFFFF"/>
              </a:solidFill>
            </a:endParaRPr>
          </a:p>
        </p:txBody>
      </p:sp>
      <p:cxnSp>
        <p:nvCxnSpPr>
          <p:cNvPr id="7" name="直接连接符 6"/>
          <p:cNvCxnSpPr/>
          <p:nvPr/>
        </p:nvCxnSpPr>
        <p:spPr>
          <a:xfrm>
            <a:off x="3953774" y="4765735"/>
            <a:ext cx="4171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2"/>
          <p:cNvSpPr>
            <a:spLocks/>
          </p:cNvSpPr>
          <p:nvPr/>
        </p:nvSpPr>
        <p:spPr bwMode="auto">
          <a:xfrm>
            <a:off x="5583964" y="1322103"/>
            <a:ext cx="876300" cy="1160631"/>
          </a:xfrm>
          <a:custGeom>
            <a:avLst/>
            <a:gdLst/>
            <a:ahLst/>
            <a:cxnLst>
              <a:cxn ang="0">
                <a:pos x="112" y="0"/>
              </a:cxn>
              <a:cxn ang="0">
                <a:pos x="76" y="0"/>
              </a:cxn>
              <a:cxn ang="0">
                <a:pos x="50" y="0"/>
              </a:cxn>
              <a:cxn ang="0">
                <a:pos x="32" y="4"/>
              </a:cxn>
              <a:cxn ang="0">
                <a:pos x="18" y="12"/>
              </a:cxn>
              <a:cxn ang="0">
                <a:pos x="14" y="16"/>
              </a:cxn>
              <a:cxn ang="0">
                <a:pos x="4" y="28"/>
              </a:cxn>
              <a:cxn ang="0">
                <a:pos x="0" y="44"/>
              </a:cxn>
              <a:cxn ang="0">
                <a:pos x="0" y="62"/>
              </a:cxn>
              <a:cxn ang="0">
                <a:pos x="0" y="480"/>
              </a:cxn>
              <a:cxn ang="0">
                <a:pos x="6" y="492"/>
              </a:cxn>
              <a:cxn ang="0">
                <a:pos x="18" y="498"/>
              </a:cxn>
              <a:cxn ang="0">
                <a:pos x="328" y="498"/>
              </a:cxn>
              <a:cxn ang="0">
                <a:pos x="340" y="492"/>
              </a:cxn>
              <a:cxn ang="0">
                <a:pos x="346" y="480"/>
              </a:cxn>
              <a:cxn ang="0">
                <a:pos x="346" y="58"/>
              </a:cxn>
              <a:cxn ang="0">
                <a:pos x="340" y="46"/>
              </a:cxn>
              <a:cxn ang="0">
                <a:pos x="328" y="40"/>
              </a:cxn>
              <a:cxn ang="0">
                <a:pos x="122" y="40"/>
              </a:cxn>
              <a:cxn ang="0">
                <a:pos x="118" y="32"/>
              </a:cxn>
              <a:cxn ang="0">
                <a:pos x="110" y="28"/>
              </a:cxn>
              <a:cxn ang="0">
                <a:pos x="104" y="30"/>
              </a:cxn>
              <a:cxn ang="0">
                <a:pos x="98" y="36"/>
              </a:cxn>
              <a:cxn ang="0">
                <a:pos x="98" y="46"/>
              </a:cxn>
              <a:cxn ang="0">
                <a:pos x="68" y="134"/>
              </a:cxn>
              <a:cxn ang="0">
                <a:pos x="42" y="40"/>
              </a:cxn>
              <a:cxn ang="0">
                <a:pos x="18" y="40"/>
              </a:cxn>
              <a:cxn ang="0">
                <a:pos x="38" y="18"/>
              </a:cxn>
              <a:cxn ang="0">
                <a:pos x="358" y="18"/>
              </a:cxn>
              <a:cxn ang="0">
                <a:pos x="358" y="464"/>
              </a:cxn>
              <a:cxn ang="0">
                <a:pos x="366" y="462"/>
              </a:cxn>
              <a:cxn ang="0">
                <a:pos x="376" y="452"/>
              </a:cxn>
              <a:cxn ang="0">
                <a:pos x="376" y="18"/>
              </a:cxn>
              <a:cxn ang="0">
                <a:pos x="376" y="10"/>
              </a:cxn>
              <a:cxn ang="0">
                <a:pos x="366" y="2"/>
              </a:cxn>
              <a:cxn ang="0">
                <a:pos x="358" y="0"/>
              </a:cxn>
            </a:cxnLst>
            <a:rect l="0" t="0" r="r" b="b"/>
            <a:pathLst>
              <a:path w="376" h="498">
                <a:moveTo>
                  <a:pt x="358" y="0"/>
                </a:moveTo>
                <a:lnTo>
                  <a:pt x="112" y="0"/>
                </a:lnTo>
                <a:lnTo>
                  <a:pt x="112" y="0"/>
                </a:lnTo>
                <a:lnTo>
                  <a:pt x="76" y="0"/>
                </a:lnTo>
                <a:lnTo>
                  <a:pt x="50" y="0"/>
                </a:lnTo>
                <a:lnTo>
                  <a:pt x="50" y="0"/>
                </a:lnTo>
                <a:lnTo>
                  <a:pt x="42" y="0"/>
                </a:lnTo>
                <a:lnTo>
                  <a:pt x="32" y="4"/>
                </a:lnTo>
                <a:lnTo>
                  <a:pt x="24" y="8"/>
                </a:lnTo>
                <a:lnTo>
                  <a:pt x="18" y="12"/>
                </a:lnTo>
                <a:lnTo>
                  <a:pt x="14" y="16"/>
                </a:lnTo>
                <a:lnTo>
                  <a:pt x="14" y="16"/>
                </a:lnTo>
                <a:lnTo>
                  <a:pt x="8" y="22"/>
                </a:lnTo>
                <a:lnTo>
                  <a:pt x="4" y="28"/>
                </a:lnTo>
                <a:lnTo>
                  <a:pt x="2" y="38"/>
                </a:lnTo>
                <a:lnTo>
                  <a:pt x="0" y="44"/>
                </a:lnTo>
                <a:lnTo>
                  <a:pt x="0" y="58"/>
                </a:lnTo>
                <a:lnTo>
                  <a:pt x="0" y="62"/>
                </a:lnTo>
                <a:lnTo>
                  <a:pt x="0" y="480"/>
                </a:lnTo>
                <a:lnTo>
                  <a:pt x="0" y="480"/>
                </a:lnTo>
                <a:lnTo>
                  <a:pt x="2" y="488"/>
                </a:lnTo>
                <a:lnTo>
                  <a:pt x="6" y="492"/>
                </a:lnTo>
                <a:lnTo>
                  <a:pt x="12" y="496"/>
                </a:lnTo>
                <a:lnTo>
                  <a:pt x="18" y="498"/>
                </a:lnTo>
                <a:lnTo>
                  <a:pt x="328" y="498"/>
                </a:lnTo>
                <a:lnTo>
                  <a:pt x="328" y="498"/>
                </a:lnTo>
                <a:lnTo>
                  <a:pt x="334" y="496"/>
                </a:lnTo>
                <a:lnTo>
                  <a:pt x="340" y="492"/>
                </a:lnTo>
                <a:lnTo>
                  <a:pt x="344" y="488"/>
                </a:lnTo>
                <a:lnTo>
                  <a:pt x="346" y="480"/>
                </a:lnTo>
                <a:lnTo>
                  <a:pt x="346" y="58"/>
                </a:lnTo>
                <a:lnTo>
                  <a:pt x="346" y="58"/>
                </a:lnTo>
                <a:lnTo>
                  <a:pt x="344" y="52"/>
                </a:lnTo>
                <a:lnTo>
                  <a:pt x="340" y="46"/>
                </a:lnTo>
                <a:lnTo>
                  <a:pt x="334" y="42"/>
                </a:lnTo>
                <a:lnTo>
                  <a:pt x="328" y="40"/>
                </a:lnTo>
                <a:lnTo>
                  <a:pt x="122" y="40"/>
                </a:lnTo>
                <a:lnTo>
                  <a:pt x="122" y="40"/>
                </a:lnTo>
                <a:lnTo>
                  <a:pt x="120" y="36"/>
                </a:lnTo>
                <a:lnTo>
                  <a:pt x="118" y="32"/>
                </a:lnTo>
                <a:lnTo>
                  <a:pt x="114" y="30"/>
                </a:lnTo>
                <a:lnTo>
                  <a:pt x="110" y="28"/>
                </a:lnTo>
                <a:lnTo>
                  <a:pt x="110" y="28"/>
                </a:lnTo>
                <a:lnTo>
                  <a:pt x="104" y="30"/>
                </a:lnTo>
                <a:lnTo>
                  <a:pt x="102" y="32"/>
                </a:lnTo>
                <a:lnTo>
                  <a:pt x="98" y="36"/>
                </a:lnTo>
                <a:lnTo>
                  <a:pt x="98" y="40"/>
                </a:lnTo>
                <a:lnTo>
                  <a:pt x="98" y="46"/>
                </a:lnTo>
                <a:lnTo>
                  <a:pt x="98" y="162"/>
                </a:lnTo>
                <a:lnTo>
                  <a:pt x="68" y="134"/>
                </a:lnTo>
                <a:lnTo>
                  <a:pt x="42" y="162"/>
                </a:lnTo>
                <a:lnTo>
                  <a:pt x="42" y="40"/>
                </a:lnTo>
                <a:lnTo>
                  <a:pt x="18" y="40"/>
                </a:lnTo>
                <a:lnTo>
                  <a:pt x="18" y="40"/>
                </a:lnTo>
                <a:lnTo>
                  <a:pt x="18" y="40"/>
                </a:lnTo>
                <a:lnTo>
                  <a:pt x="38" y="18"/>
                </a:lnTo>
                <a:lnTo>
                  <a:pt x="94" y="18"/>
                </a:lnTo>
                <a:lnTo>
                  <a:pt x="358" y="18"/>
                </a:lnTo>
                <a:lnTo>
                  <a:pt x="358" y="464"/>
                </a:lnTo>
                <a:lnTo>
                  <a:pt x="358" y="464"/>
                </a:lnTo>
                <a:lnTo>
                  <a:pt x="358" y="464"/>
                </a:lnTo>
                <a:lnTo>
                  <a:pt x="366" y="462"/>
                </a:lnTo>
                <a:lnTo>
                  <a:pt x="372" y="458"/>
                </a:lnTo>
                <a:lnTo>
                  <a:pt x="376" y="452"/>
                </a:lnTo>
                <a:lnTo>
                  <a:pt x="376" y="446"/>
                </a:lnTo>
                <a:lnTo>
                  <a:pt x="376" y="18"/>
                </a:lnTo>
                <a:lnTo>
                  <a:pt x="376" y="18"/>
                </a:lnTo>
                <a:lnTo>
                  <a:pt x="376" y="10"/>
                </a:lnTo>
                <a:lnTo>
                  <a:pt x="372" y="6"/>
                </a:lnTo>
                <a:lnTo>
                  <a:pt x="366" y="2"/>
                </a:lnTo>
                <a:lnTo>
                  <a:pt x="358" y="0"/>
                </a:lnTo>
                <a:lnTo>
                  <a:pt x="358"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Tree>
    <p:extLst>
      <p:ext uri="{BB962C8B-B14F-4D97-AF65-F5344CB8AC3E}">
        <p14:creationId xmlns:p14="http://schemas.microsoft.com/office/powerpoint/2010/main" val="659491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714342" y="3379621"/>
            <a:ext cx="1362878" cy="681900"/>
          </a:xfrm>
        </p:spPr>
        <p:txBody>
          <a:bodyPr/>
          <a:lstStyle/>
          <a:p>
            <a:pPr algn="ctr"/>
            <a:r>
              <a:rPr lang="zh-CN" altLang="en-US" sz="4000" dirty="0" smtClean="0">
                <a:solidFill>
                  <a:schemeClr val="accent4"/>
                </a:solidFill>
              </a:rPr>
              <a:t>定额</a:t>
            </a:r>
            <a:endParaRPr lang="zh-CN" altLang="en-US" sz="4000" dirty="0">
              <a:solidFill>
                <a:schemeClr val="accent4"/>
              </a:solidFill>
            </a:endParaRPr>
          </a:p>
        </p:txBody>
      </p:sp>
      <p:sp>
        <p:nvSpPr>
          <p:cNvPr id="3" name="文本占位符 2"/>
          <p:cNvSpPr>
            <a:spLocks noGrp="1"/>
          </p:cNvSpPr>
          <p:nvPr>
            <p:ph type="body" sz="quarter" idx="11"/>
          </p:nvPr>
        </p:nvSpPr>
        <p:spPr>
          <a:xfrm>
            <a:off x="1240434" y="320884"/>
            <a:ext cx="699368" cy="419100"/>
          </a:xfrm>
        </p:spPr>
        <p:txBody>
          <a:bodyPr/>
          <a:lstStyle/>
          <a:p>
            <a:r>
              <a:rPr lang="en-US" altLang="zh-CN" sz="4000" dirty="0" smtClean="0"/>
              <a:t>4</a:t>
            </a:r>
            <a:endParaRPr lang="zh-CN" altLang="en-US" sz="4000" dirty="0"/>
          </a:p>
        </p:txBody>
      </p:sp>
      <p:sp>
        <p:nvSpPr>
          <p:cNvPr id="27" name="Rectangle 11"/>
          <p:cNvSpPr/>
          <p:nvPr/>
        </p:nvSpPr>
        <p:spPr>
          <a:xfrm>
            <a:off x="1740510" y="2030807"/>
            <a:ext cx="9132278" cy="892548"/>
          </a:xfrm>
          <a:prstGeom prst="rect">
            <a:avLst/>
          </a:prstGeom>
        </p:spPr>
        <p:txBody>
          <a:bodyPr wrap="square" lIns="91436" tIns="45718" rIns="91436" bIns="45718">
            <a:spAutoFit/>
          </a:bodyPr>
          <a:lstStyle/>
          <a:p>
            <a:pPr>
              <a:lnSpc>
                <a:spcPct val="130000"/>
              </a:lnSpc>
            </a:pPr>
            <a:r>
              <a:rPr lang="zh-CN" altLang="en-US" sz="4000" dirty="0">
                <a:solidFill>
                  <a:srgbClr val="FFFFFF"/>
                </a:solidFill>
              </a:rPr>
              <a:t>年应纳税额</a:t>
            </a:r>
            <a:r>
              <a:rPr lang="en-US" altLang="zh-CN" sz="4000" dirty="0">
                <a:solidFill>
                  <a:srgbClr val="FFFFFF"/>
                </a:solidFill>
              </a:rPr>
              <a:t>=</a:t>
            </a:r>
            <a:r>
              <a:rPr lang="zh-CN" altLang="en-US" sz="4000" dirty="0">
                <a:solidFill>
                  <a:srgbClr val="FFFFFF"/>
                </a:solidFill>
              </a:rPr>
              <a:t>计税土地面积</a:t>
            </a:r>
            <a:r>
              <a:rPr lang="en-US" altLang="zh-CN" sz="4000" dirty="0">
                <a:solidFill>
                  <a:srgbClr val="FFFFFF"/>
                </a:solidFill>
              </a:rPr>
              <a:t>×</a:t>
            </a:r>
            <a:r>
              <a:rPr lang="zh-CN" altLang="en-US" sz="4000" dirty="0">
                <a:solidFill>
                  <a:schemeClr val="accent4"/>
                </a:solidFill>
              </a:rPr>
              <a:t>适用税额</a:t>
            </a:r>
          </a:p>
        </p:txBody>
      </p:sp>
      <p:pic>
        <p:nvPicPr>
          <p:cNvPr id="26" name="图片 25"/>
          <p:cNvPicPr>
            <a:picLocks noChangeAspect="1"/>
          </p:cNvPicPr>
          <p:nvPr/>
        </p:nvPicPr>
        <p:blipFill>
          <a:blip r:embed="rId2"/>
          <a:stretch>
            <a:fillRect/>
          </a:stretch>
        </p:blipFill>
        <p:spPr>
          <a:xfrm>
            <a:off x="446321" y="4601806"/>
            <a:ext cx="1085182" cy="1085182"/>
          </a:xfrm>
          <a:prstGeom prst="rect">
            <a:avLst/>
          </a:prstGeom>
        </p:spPr>
      </p:pic>
      <p:sp>
        <p:nvSpPr>
          <p:cNvPr id="29" name="文本框 28"/>
          <p:cNvSpPr txBox="1"/>
          <p:nvPr/>
        </p:nvSpPr>
        <p:spPr>
          <a:xfrm>
            <a:off x="1740510" y="4601806"/>
            <a:ext cx="8942989" cy="1200329"/>
          </a:xfrm>
          <a:prstGeom prst="rect">
            <a:avLst/>
          </a:prstGeom>
          <a:noFill/>
        </p:spPr>
        <p:txBody>
          <a:bodyPr wrap="square" rtlCol="0">
            <a:spAutoFit/>
          </a:bodyPr>
          <a:lstStyle/>
          <a:p>
            <a:r>
              <a:rPr lang="zh-CN" altLang="en-US" sz="3600" dirty="0">
                <a:solidFill>
                  <a:srgbClr val="FFFFFF"/>
                </a:solidFill>
              </a:rPr>
              <a:t>纳税人应当向</a:t>
            </a:r>
            <a:r>
              <a:rPr lang="zh-CN" altLang="en-US" sz="3600" dirty="0">
                <a:solidFill>
                  <a:srgbClr val="FFC000"/>
                </a:solidFill>
              </a:rPr>
              <a:t>土地所在地</a:t>
            </a:r>
            <a:r>
              <a:rPr lang="zh-CN" altLang="en-US" sz="3600" dirty="0">
                <a:solidFill>
                  <a:srgbClr val="FFFFFF"/>
                </a:solidFill>
              </a:rPr>
              <a:t>主管税务机关申报</a:t>
            </a:r>
            <a:r>
              <a:rPr lang="zh-CN" altLang="en-US" sz="3600" dirty="0" smtClean="0">
                <a:solidFill>
                  <a:srgbClr val="FFFFFF"/>
                </a:solidFill>
              </a:rPr>
              <a:t>缴纳</a:t>
            </a:r>
            <a:endParaRPr lang="zh-CN" altLang="en-US" sz="3600" dirty="0">
              <a:solidFill>
                <a:srgbClr val="FFFFFF"/>
              </a:solidFill>
            </a:endParaRPr>
          </a:p>
        </p:txBody>
      </p:sp>
      <p:pic>
        <p:nvPicPr>
          <p:cNvPr id="30" name="图片 29"/>
          <p:cNvPicPr>
            <a:picLocks noChangeAspect="1"/>
          </p:cNvPicPr>
          <p:nvPr/>
        </p:nvPicPr>
        <p:blipFill>
          <a:blip r:embed="rId3"/>
          <a:stretch>
            <a:fillRect/>
          </a:stretch>
        </p:blipFill>
        <p:spPr>
          <a:xfrm>
            <a:off x="446321" y="1838173"/>
            <a:ext cx="1085182" cy="1085182"/>
          </a:xfrm>
          <a:prstGeom prst="rect">
            <a:avLst/>
          </a:prstGeom>
        </p:spPr>
      </p:pic>
      <p:sp>
        <p:nvSpPr>
          <p:cNvPr id="4" name="下箭头 3"/>
          <p:cNvSpPr/>
          <p:nvPr/>
        </p:nvSpPr>
        <p:spPr>
          <a:xfrm>
            <a:off x="9110949" y="2776251"/>
            <a:ext cx="473725" cy="53982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占位符 1"/>
          <p:cNvSpPr txBox="1">
            <a:spLocks/>
          </p:cNvSpPr>
          <p:nvPr/>
        </p:nvSpPr>
        <p:spPr>
          <a:xfrm>
            <a:off x="1939802" y="161856"/>
            <a:ext cx="3810000" cy="381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3200" dirty="0" smtClean="0"/>
              <a:t>城镇土地使用税</a:t>
            </a:r>
            <a:endParaRPr lang="zh-CN" altLang="en-US" sz="3200" dirty="0"/>
          </a:p>
        </p:txBody>
      </p:sp>
    </p:spTree>
    <p:extLst>
      <p:ext uri="{BB962C8B-B14F-4D97-AF65-F5344CB8AC3E}">
        <p14:creationId xmlns:p14="http://schemas.microsoft.com/office/powerpoint/2010/main" val="3487163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477107"/>
            <a:ext cx="5640717" cy="3523654"/>
          </a:xfrm>
          <a:prstGeom prst="rect">
            <a:avLst/>
          </a:prstGeom>
        </p:spPr>
      </p:pic>
      <p:pic>
        <p:nvPicPr>
          <p:cNvPr id="5" name="图片 4"/>
          <p:cNvPicPr>
            <a:picLocks noChangeAspect="1"/>
          </p:cNvPicPr>
          <p:nvPr/>
        </p:nvPicPr>
        <p:blipFill>
          <a:blip r:embed="rId3"/>
          <a:stretch>
            <a:fillRect/>
          </a:stretch>
        </p:blipFill>
        <p:spPr>
          <a:xfrm>
            <a:off x="5383321" y="1044590"/>
            <a:ext cx="6586789" cy="5637565"/>
          </a:xfrm>
          <a:prstGeom prst="rect">
            <a:avLst/>
          </a:prstGeom>
        </p:spPr>
      </p:pic>
      <p:sp>
        <p:nvSpPr>
          <p:cNvPr id="6" name="矩形 5"/>
          <p:cNvSpPr/>
          <p:nvPr/>
        </p:nvSpPr>
        <p:spPr>
          <a:xfrm>
            <a:off x="2175869" y="143590"/>
            <a:ext cx="3057247" cy="584775"/>
          </a:xfrm>
          <a:prstGeom prst="rect">
            <a:avLst/>
          </a:prstGeom>
        </p:spPr>
        <p:txBody>
          <a:bodyPr wrap="none">
            <a:spAutoFit/>
          </a:bodyPr>
          <a:lstStyle/>
          <a:p>
            <a:pPr algn="ctr"/>
            <a:r>
              <a:rPr lang="zh-CN" altLang="en-US" sz="3200" dirty="0"/>
              <a:t>城镇土地使用税</a:t>
            </a:r>
          </a:p>
        </p:txBody>
      </p:sp>
      <p:sp>
        <p:nvSpPr>
          <p:cNvPr id="7" name="矩形 6"/>
          <p:cNvSpPr/>
          <p:nvPr/>
        </p:nvSpPr>
        <p:spPr>
          <a:xfrm>
            <a:off x="5936341" y="3244334"/>
            <a:ext cx="319318" cy="369332"/>
          </a:xfrm>
          <a:prstGeom prst="rect">
            <a:avLst/>
          </a:prstGeom>
        </p:spPr>
        <p:txBody>
          <a:bodyPr wrap="none">
            <a:spAutoFit/>
          </a:bodyPr>
          <a:lstStyle/>
          <a:p>
            <a:r>
              <a:rPr lang="en-US" altLang="zh-CN" dirty="0"/>
              <a:t>4</a:t>
            </a:r>
          </a:p>
        </p:txBody>
      </p:sp>
      <p:sp>
        <p:nvSpPr>
          <p:cNvPr id="8" name="文本占位符 2"/>
          <p:cNvSpPr>
            <a:spLocks noGrp="1"/>
          </p:cNvSpPr>
          <p:nvPr>
            <p:ph type="body" sz="quarter" idx="11"/>
          </p:nvPr>
        </p:nvSpPr>
        <p:spPr>
          <a:xfrm>
            <a:off x="1240434" y="320884"/>
            <a:ext cx="699368" cy="419100"/>
          </a:xfrm>
        </p:spPr>
        <p:txBody>
          <a:bodyPr/>
          <a:lstStyle/>
          <a:p>
            <a:r>
              <a:rPr lang="en-US" altLang="zh-CN" sz="4000" dirty="0" smtClean="0"/>
              <a:t>4</a:t>
            </a:r>
            <a:endParaRPr lang="zh-CN" altLang="en-US" sz="4000" dirty="0"/>
          </a:p>
        </p:txBody>
      </p:sp>
    </p:spTree>
    <p:extLst>
      <p:ext uri="{BB962C8B-B14F-4D97-AF65-F5344CB8AC3E}">
        <p14:creationId xmlns:p14="http://schemas.microsoft.com/office/powerpoint/2010/main" val="2764113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30847" y="3052092"/>
            <a:ext cx="4724400" cy="1107996"/>
          </a:xfrm>
          <a:prstGeom prst="rect">
            <a:avLst/>
          </a:prstGeom>
          <a:noFill/>
        </p:spPr>
        <p:txBody>
          <a:bodyPr wrap="square" rtlCol="0">
            <a:spAutoFit/>
          </a:bodyPr>
          <a:lstStyle/>
          <a:p>
            <a:r>
              <a:rPr lang="zh-CN" altLang="en-US" sz="6600" dirty="0" smtClean="0"/>
              <a:t>五、印花税</a:t>
            </a:r>
            <a:endParaRPr lang="zh-CN" altLang="en-US" sz="6600" dirty="0"/>
          </a:p>
        </p:txBody>
      </p:sp>
      <p:cxnSp>
        <p:nvCxnSpPr>
          <p:cNvPr id="8" name="直接连接符 7"/>
          <p:cNvCxnSpPr/>
          <p:nvPr/>
        </p:nvCxnSpPr>
        <p:spPr>
          <a:xfrm>
            <a:off x="4022785" y="4567327"/>
            <a:ext cx="4171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215664" y="1516868"/>
            <a:ext cx="1127986" cy="1127986"/>
            <a:chOff x="5438775" y="2660650"/>
            <a:chExt cx="596900" cy="596900"/>
          </a:xfrm>
          <a:solidFill>
            <a:schemeClr val="tx1"/>
          </a:solidFill>
        </p:grpSpPr>
        <p:sp>
          <p:nvSpPr>
            <p:cNvPr id="10" name="Freeform 185"/>
            <p:cNvSpPr>
              <a:spLocks/>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4187265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13613" y="4874227"/>
            <a:ext cx="5975161" cy="879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F2029"/>
              </a:solidFill>
            </a:endParaRPr>
          </a:p>
        </p:txBody>
      </p:sp>
      <p:sp>
        <p:nvSpPr>
          <p:cNvPr id="2" name="文本占位符 1"/>
          <p:cNvSpPr>
            <a:spLocks noGrp="1"/>
          </p:cNvSpPr>
          <p:nvPr>
            <p:ph type="body" sz="quarter" idx="10"/>
          </p:nvPr>
        </p:nvSpPr>
        <p:spPr>
          <a:xfrm>
            <a:off x="2132484" y="137815"/>
            <a:ext cx="1513835" cy="381000"/>
          </a:xfrm>
        </p:spPr>
        <p:txBody>
          <a:bodyPr/>
          <a:lstStyle/>
          <a:p>
            <a:r>
              <a:rPr lang="zh-CN" altLang="en-US" sz="3200" dirty="0" smtClean="0"/>
              <a:t>印花税</a:t>
            </a:r>
            <a:endParaRPr lang="zh-CN" altLang="en-US" sz="3200" dirty="0"/>
          </a:p>
        </p:txBody>
      </p:sp>
      <p:sp>
        <p:nvSpPr>
          <p:cNvPr id="3" name="文本占位符 2"/>
          <p:cNvSpPr>
            <a:spLocks noGrp="1"/>
          </p:cNvSpPr>
          <p:nvPr>
            <p:ph type="body" sz="quarter" idx="11"/>
          </p:nvPr>
        </p:nvSpPr>
        <p:spPr>
          <a:xfrm>
            <a:off x="1173192" y="309265"/>
            <a:ext cx="646981" cy="419100"/>
          </a:xfrm>
        </p:spPr>
        <p:txBody>
          <a:bodyPr/>
          <a:lstStyle/>
          <a:p>
            <a:r>
              <a:rPr lang="en-US" altLang="zh-CN" dirty="0" smtClean="0"/>
              <a:t>5-1</a:t>
            </a:r>
            <a:endParaRPr lang="zh-CN" altLang="en-US" dirty="0"/>
          </a:p>
        </p:txBody>
      </p:sp>
      <p:sp>
        <p:nvSpPr>
          <p:cNvPr id="4" name="矩形 3"/>
          <p:cNvSpPr/>
          <p:nvPr/>
        </p:nvSpPr>
        <p:spPr>
          <a:xfrm>
            <a:off x="1173191" y="1552695"/>
            <a:ext cx="5570509" cy="3046988"/>
          </a:xfrm>
          <a:prstGeom prst="rect">
            <a:avLst/>
          </a:prstGeom>
        </p:spPr>
        <p:txBody>
          <a:bodyPr wrap="square">
            <a:spAutoFit/>
          </a:bodyPr>
          <a:lstStyle/>
          <a:p>
            <a:pPr lvl="0" indent="359991" defTabSz="1219170">
              <a:lnSpc>
                <a:spcPct val="150000"/>
              </a:lnSpc>
            </a:pPr>
            <a:r>
              <a:rPr lang="zh-CN" altLang="en-US" sz="3200" dirty="0" smtClean="0">
                <a:solidFill>
                  <a:prstClr val="white"/>
                </a:solidFill>
                <a:latin typeface="微软雅黑" panose="020B0503020204020204" pitchFamily="34" charset="-122"/>
                <a:ea typeface="微软雅黑" panose="020B0503020204020204" pitchFamily="34" charset="-122"/>
              </a:rPr>
              <a:t>印花税</a:t>
            </a:r>
            <a:r>
              <a:rPr lang="zh-CN" altLang="en-US" sz="3200" dirty="0">
                <a:solidFill>
                  <a:prstClr val="white"/>
                </a:solidFill>
                <a:latin typeface="微软雅黑" panose="020B0503020204020204" pitchFamily="34" charset="-122"/>
                <a:ea typeface="微软雅黑" panose="020B0503020204020204" pitchFamily="34" charset="-122"/>
              </a:rPr>
              <a:t>，是对经济活动和经济交往中</a:t>
            </a:r>
            <a:r>
              <a:rPr lang="zh-CN" altLang="en-US" sz="3200" dirty="0">
                <a:solidFill>
                  <a:schemeClr val="accent4"/>
                </a:solidFill>
                <a:latin typeface="微软雅黑" panose="020B0503020204020204" pitchFamily="34" charset="-122"/>
                <a:ea typeface="微软雅黑" panose="020B0503020204020204" pitchFamily="34" charset="-122"/>
              </a:rPr>
              <a:t>书立、使用、领受具有法律效力的凭证</a:t>
            </a:r>
            <a:r>
              <a:rPr lang="zh-CN" altLang="en-US" sz="3200" dirty="0">
                <a:solidFill>
                  <a:prstClr val="white"/>
                </a:solidFill>
                <a:latin typeface="微软雅黑" panose="020B0503020204020204" pitchFamily="34" charset="-122"/>
                <a:ea typeface="微软雅黑" panose="020B0503020204020204" pitchFamily="34" charset="-122"/>
              </a:rPr>
              <a:t>的单位和个人征收的一种税</a:t>
            </a:r>
            <a:r>
              <a:rPr lang="zh-CN" altLang="en-US" sz="3200" dirty="0" smtClean="0">
                <a:solidFill>
                  <a:prstClr val="white"/>
                </a:solidFill>
                <a:latin typeface="微软雅黑" panose="020B0503020204020204" pitchFamily="34" charset="-122"/>
                <a:ea typeface="微软雅黑" panose="020B0503020204020204" pitchFamily="34" charset="-122"/>
              </a:rPr>
              <a:t>。</a:t>
            </a:r>
            <a:endParaRPr lang="en-US" altLang="zh-CN" sz="3200" dirty="0">
              <a:solidFill>
                <a:prstClr val="whit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7294996" y="2136642"/>
            <a:ext cx="3929206" cy="2878539"/>
          </a:xfrm>
          <a:prstGeom prst="rect">
            <a:avLst/>
          </a:prstGeom>
        </p:spPr>
      </p:pic>
      <p:sp>
        <p:nvSpPr>
          <p:cNvPr id="8" name="矩形 7"/>
          <p:cNvSpPr/>
          <p:nvPr/>
        </p:nvSpPr>
        <p:spPr>
          <a:xfrm>
            <a:off x="771526" y="4830249"/>
            <a:ext cx="6117248" cy="923330"/>
          </a:xfrm>
          <a:prstGeom prst="rect">
            <a:avLst/>
          </a:prstGeom>
        </p:spPr>
        <p:txBody>
          <a:bodyPr wrap="square">
            <a:spAutoFit/>
          </a:bodyPr>
          <a:lstStyle/>
          <a:p>
            <a:pPr lvl="0" indent="359991" defTabSz="1219170">
              <a:lnSpc>
                <a:spcPct val="150000"/>
              </a:lnSpc>
            </a:pPr>
            <a:r>
              <a:rPr lang="zh-CN" altLang="en-US" sz="3600" dirty="0" smtClean="0">
                <a:latin typeface="微软雅黑" panose="020B0503020204020204" pitchFamily="34" charset="-122"/>
                <a:ea typeface="微软雅黑" panose="020B0503020204020204" pitchFamily="34" charset="-122"/>
              </a:rPr>
              <a:t>具有</a:t>
            </a:r>
            <a:r>
              <a:rPr lang="zh-CN" altLang="en-US" sz="3600" dirty="0">
                <a:latin typeface="微软雅黑" panose="020B0503020204020204" pitchFamily="34" charset="-122"/>
                <a:ea typeface="微软雅黑" panose="020B0503020204020204" pitchFamily="34" charset="-122"/>
              </a:rPr>
              <a:t>法律效力的</a:t>
            </a:r>
            <a:r>
              <a:rPr lang="zh-CN" altLang="en-US" sz="3600" dirty="0" smtClean="0">
                <a:latin typeface="微软雅黑" panose="020B0503020204020204" pitchFamily="34" charset="-122"/>
                <a:ea typeface="微软雅黑" panose="020B0503020204020204" pitchFamily="34" charset="-122"/>
              </a:rPr>
              <a:t>凭证</a:t>
            </a:r>
            <a:r>
              <a:rPr lang="zh-CN" altLang="en-US" sz="3600" dirty="0" smtClean="0">
                <a:solidFill>
                  <a:prstClr val="white"/>
                </a:solidFill>
                <a:latin typeface="微软雅黑" panose="020B0503020204020204" pitchFamily="34" charset="-122"/>
                <a:ea typeface="微软雅黑" panose="020B0503020204020204" pitchFamily="34" charset="-122"/>
              </a:rPr>
              <a:t>≥合同</a:t>
            </a:r>
            <a:endParaRPr lang="en-US" altLang="zh-CN" sz="360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4168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62784"/>
          <p:cNvGraphicFramePr>
            <a:graphicFrameLocks/>
          </p:cNvGraphicFramePr>
          <p:nvPr>
            <p:extLst>
              <p:ext uri="{D42A27DB-BD31-4B8C-83A1-F6EECF244321}">
                <p14:modId xmlns:p14="http://schemas.microsoft.com/office/powerpoint/2010/main" val="1864168634"/>
              </p:ext>
            </p:extLst>
          </p:nvPr>
        </p:nvGraphicFramePr>
        <p:xfrm>
          <a:off x="0" y="1"/>
          <a:ext cx="12191999" cy="6788989"/>
        </p:xfrm>
        <a:graphic>
          <a:graphicData uri="http://schemas.openxmlformats.org/drawingml/2006/table">
            <a:tbl>
              <a:tblPr/>
              <a:tblGrid>
                <a:gridCol w="2376309"/>
                <a:gridCol w="3822791"/>
                <a:gridCol w="4291155"/>
                <a:gridCol w="1701744"/>
              </a:tblGrid>
              <a:tr h="388730">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lgn="ctr">
                        <a:spcBef>
                          <a:spcPct val="0"/>
                        </a:spcBef>
                        <a:buClr>
                          <a:srgbClr val="000000"/>
                        </a:buClr>
                        <a:buNone/>
                      </a:pPr>
                      <a:r>
                        <a:rPr lang="zh-CN" altLang="en-US" sz="2000" b="1" dirty="0">
                          <a:solidFill>
                            <a:schemeClr val="bg1"/>
                          </a:solidFill>
                          <a:latin typeface="Times New Roman" pitchFamily="18" charset="0"/>
                        </a:rPr>
                        <a:t>应税凭证类别</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lgn="ctr">
                        <a:spcBef>
                          <a:spcPct val="0"/>
                        </a:spcBef>
                        <a:buClr>
                          <a:srgbClr val="000000"/>
                        </a:buClr>
                        <a:buNone/>
                      </a:pPr>
                      <a:r>
                        <a:rPr lang="zh-CN" altLang="en-US" sz="2000" b="1" dirty="0">
                          <a:solidFill>
                            <a:schemeClr val="bg1"/>
                          </a:solidFill>
                          <a:latin typeface="Times New Roman" pitchFamily="18" charset="0"/>
                        </a:rPr>
                        <a:t>税 目</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lgn="ctr">
                        <a:spcBef>
                          <a:spcPct val="0"/>
                        </a:spcBef>
                        <a:buClr>
                          <a:srgbClr val="000000"/>
                        </a:buClr>
                        <a:buNone/>
                      </a:pPr>
                      <a:r>
                        <a:rPr lang="zh-CN" altLang="en-US" sz="2000" b="1" dirty="0">
                          <a:solidFill>
                            <a:schemeClr val="bg1"/>
                          </a:solidFill>
                          <a:latin typeface="Times New Roman" pitchFamily="18" charset="0"/>
                        </a:rPr>
                        <a:t>税率形式</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lgn="ctr">
                        <a:spcBef>
                          <a:spcPct val="0"/>
                        </a:spcBef>
                        <a:buClr>
                          <a:srgbClr val="000000"/>
                        </a:buClr>
                        <a:buNone/>
                      </a:pPr>
                      <a:r>
                        <a:rPr lang="zh-CN" altLang="en-US" sz="2000" b="1" dirty="0">
                          <a:solidFill>
                            <a:schemeClr val="bg1"/>
                          </a:solidFill>
                          <a:latin typeface="Times New Roman" pitchFamily="18" charset="0"/>
                        </a:rPr>
                        <a:t>纳税人</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r>
              <a:tr h="388730">
                <a:tc rowSpan="10">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一、合同或具</a:t>
                      </a:r>
                    </a:p>
                    <a:p>
                      <a:pPr lvl="0">
                        <a:spcBef>
                          <a:spcPct val="0"/>
                        </a:spcBef>
                        <a:buClr>
                          <a:srgbClr val="000000"/>
                        </a:buClr>
                        <a:buNone/>
                      </a:pPr>
                      <a:r>
                        <a:rPr lang="zh-CN" altLang="en-US" sz="2000" b="1" dirty="0">
                          <a:solidFill>
                            <a:schemeClr val="bg1"/>
                          </a:solidFill>
                          <a:latin typeface="Times New Roman" pitchFamily="18" charset="0"/>
                        </a:rPr>
                        <a:t>有合同性质的</a:t>
                      </a:r>
                    </a:p>
                    <a:p>
                      <a:pPr lvl="0">
                        <a:spcBef>
                          <a:spcPct val="0"/>
                        </a:spcBef>
                        <a:buClr>
                          <a:srgbClr val="000000"/>
                        </a:buClr>
                        <a:buNone/>
                      </a:pPr>
                      <a:r>
                        <a:rPr lang="zh-CN" altLang="en-US" sz="2000" b="1" dirty="0">
                          <a:solidFill>
                            <a:schemeClr val="bg1"/>
                          </a:solidFill>
                          <a:latin typeface="Times New Roman" pitchFamily="18" charset="0"/>
                        </a:rPr>
                        <a:t>凭证</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dirty="0">
                          <a:solidFill>
                            <a:schemeClr val="bg1"/>
                          </a:solidFill>
                          <a:latin typeface="Times New Roman" pitchFamily="18" charset="0"/>
                        </a:rPr>
                        <a:t>1.</a:t>
                      </a:r>
                      <a:r>
                        <a:rPr lang="zh-CN" altLang="en-US" sz="2000" b="1" dirty="0">
                          <a:solidFill>
                            <a:schemeClr val="bg1"/>
                          </a:solidFill>
                          <a:latin typeface="Times New Roman" pitchFamily="18" charset="0"/>
                        </a:rPr>
                        <a:t>购销合同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按购销金额</a:t>
                      </a:r>
                      <a:r>
                        <a:rPr lang="en-US" altLang="zh-CN" sz="2000" b="1">
                          <a:solidFill>
                            <a:schemeClr val="bg1"/>
                          </a:solidFill>
                          <a:latin typeface="Times New Roman" pitchFamily="18" charset="0"/>
                        </a:rPr>
                        <a:t>0.3‰</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rowSpan="10">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lgn="ctr">
                        <a:spcBef>
                          <a:spcPct val="0"/>
                        </a:spcBef>
                        <a:buClr>
                          <a:srgbClr val="000000"/>
                        </a:buClr>
                        <a:buNone/>
                      </a:pPr>
                      <a:r>
                        <a:rPr lang="zh-CN" altLang="en-US" sz="2000" b="1" dirty="0">
                          <a:solidFill>
                            <a:schemeClr val="bg1"/>
                          </a:solidFill>
                          <a:latin typeface="Times New Roman" pitchFamily="18" charset="0"/>
                        </a:rPr>
                        <a:t>订合同人</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r>
              <a:tr h="388730">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dirty="0">
                          <a:solidFill>
                            <a:schemeClr val="bg1"/>
                          </a:solidFill>
                          <a:latin typeface="Times New Roman" pitchFamily="18" charset="0"/>
                        </a:rPr>
                        <a:t>2.</a:t>
                      </a:r>
                      <a:r>
                        <a:rPr lang="zh-CN" altLang="en-US" sz="2000" b="1" dirty="0">
                          <a:solidFill>
                            <a:schemeClr val="bg1"/>
                          </a:solidFill>
                          <a:latin typeface="Times New Roman" pitchFamily="18" charset="0"/>
                        </a:rPr>
                        <a:t>加工承揽合同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按加工或承揽收入</a:t>
                      </a:r>
                      <a:r>
                        <a:rPr lang="en-US" altLang="zh-CN" sz="2000" b="1" dirty="0">
                          <a:solidFill>
                            <a:schemeClr val="bg1"/>
                          </a:solidFill>
                          <a:latin typeface="Times New Roman" pitchFamily="18" charset="0"/>
                        </a:rPr>
                        <a:t>0.5‰</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567993">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dirty="0">
                          <a:solidFill>
                            <a:schemeClr val="bg1"/>
                          </a:solidFill>
                          <a:latin typeface="Times New Roman" pitchFamily="18" charset="0"/>
                        </a:rPr>
                        <a:t>3.</a:t>
                      </a:r>
                      <a:r>
                        <a:rPr lang="zh-CN" altLang="en-US" sz="2000" b="1" dirty="0">
                          <a:solidFill>
                            <a:schemeClr val="bg1"/>
                          </a:solidFill>
                          <a:latin typeface="Times New Roman" pitchFamily="18" charset="0"/>
                        </a:rPr>
                        <a:t>建设工程勘察设计合同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按收取费用</a:t>
                      </a:r>
                      <a:r>
                        <a:rPr lang="en-US" altLang="zh-CN" sz="2000" b="1" dirty="0">
                          <a:solidFill>
                            <a:schemeClr val="bg1"/>
                          </a:solidFill>
                          <a:latin typeface="Times New Roman" pitchFamily="18" charset="0"/>
                        </a:rPr>
                        <a:t>0.5‰</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567336">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dirty="0">
                          <a:solidFill>
                            <a:schemeClr val="bg1"/>
                          </a:solidFill>
                          <a:latin typeface="Times New Roman" pitchFamily="18" charset="0"/>
                        </a:rPr>
                        <a:t>4.</a:t>
                      </a:r>
                      <a:r>
                        <a:rPr lang="zh-CN" altLang="en-US" sz="2000" b="1" dirty="0">
                          <a:solidFill>
                            <a:schemeClr val="bg1"/>
                          </a:solidFill>
                          <a:latin typeface="Times New Roman" pitchFamily="18" charset="0"/>
                        </a:rPr>
                        <a:t>建筑安装工程承包合同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按承包金额</a:t>
                      </a:r>
                      <a:r>
                        <a:rPr lang="en-US" altLang="zh-CN" sz="2000" b="1" dirty="0">
                          <a:solidFill>
                            <a:schemeClr val="bg1"/>
                          </a:solidFill>
                          <a:latin typeface="Times New Roman" pitchFamily="18" charset="0"/>
                        </a:rPr>
                        <a:t>0.3‰</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388730">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dirty="0">
                          <a:solidFill>
                            <a:schemeClr val="bg1"/>
                          </a:solidFill>
                          <a:latin typeface="Times New Roman" pitchFamily="18" charset="0"/>
                        </a:rPr>
                        <a:t>5.</a:t>
                      </a:r>
                      <a:r>
                        <a:rPr lang="zh-CN" altLang="en-US" sz="2000" b="1" dirty="0">
                          <a:solidFill>
                            <a:schemeClr val="bg1"/>
                          </a:solidFill>
                          <a:latin typeface="Times New Roman" pitchFamily="18" charset="0"/>
                        </a:rPr>
                        <a:t>财产租赁合同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按租赁金额</a:t>
                      </a:r>
                      <a:r>
                        <a:rPr lang="en-US" altLang="zh-CN" sz="2000" b="1" dirty="0">
                          <a:solidFill>
                            <a:schemeClr val="bg1"/>
                          </a:solidFill>
                          <a:latin typeface="Times New Roman" pitchFamily="18" charset="0"/>
                        </a:rPr>
                        <a:t>1‰</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388730">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dirty="0">
                          <a:solidFill>
                            <a:schemeClr val="bg1"/>
                          </a:solidFill>
                          <a:latin typeface="Times New Roman" pitchFamily="18" charset="0"/>
                        </a:rPr>
                        <a:t>6.</a:t>
                      </a:r>
                      <a:r>
                        <a:rPr lang="zh-CN" altLang="en-US" sz="2000" b="1" dirty="0">
                          <a:solidFill>
                            <a:schemeClr val="bg1"/>
                          </a:solidFill>
                          <a:latin typeface="Times New Roman" pitchFamily="18" charset="0"/>
                        </a:rPr>
                        <a:t>货物运输合同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按收取的运输费用</a:t>
                      </a:r>
                      <a:r>
                        <a:rPr lang="en-US" altLang="zh-CN" sz="2000" b="1" dirty="0">
                          <a:solidFill>
                            <a:schemeClr val="bg1"/>
                          </a:solidFill>
                          <a:latin typeface="Times New Roman" pitchFamily="18" charset="0"/>
                        </a:rPr>
                        <a:t>0.5‰</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388730">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a:solidFill>
                            <a:schemeClr val="bg1"/>
                          </a:solidFill>
                          <a:latin typeface="Times New Roman" pitchFamily="18" charset="0"/>
                        </a:rPr>
                        <a:t>7.</a:t>
                      </a:r>
                      <a:r>
                        <a:rPr lang="zh-CN" altLang="en-US" sz="2000" b="1" dirty="0">
                          <a:solidFill>
                            <a:schemeClr val="bg1"/>
                          </a:solidFill>
                          <a:latin typeface="Times New Roman" pitchFamily="18" charset="0"/>
                        </a:rPr>
                        <a:t>仓储保管合同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按仓储收取的保管费用</a:t>
                      </a:r>
                      <a:r>
                        <a:rPr lang="en-US" altLang="zh-CN" sz="2000" b="1" dirty="0">
                          <a:solidFill>
                            <a:schemeClr val="bg1"/>
                          </a:solidFill>
                          <a:latin typeface="Times New Roman" pitchFamily="18" charset="0"/>
                        </a:rPr>
                        <a:t>1‰</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682905">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a:solidFill>
                            <a:schemeClr val="bg1"/>
                          </a:solidFill>
                          <a:latin typeface="Times New Roman" pitchFamily="18" charset="0"/>
                        </a:rPr>
                        <a:t>8.</a:t>
                      </a:r>
                      <a:r>
                        <a:rPr lang="zh-CN" altLang="en-US" sz="2000" b="1" dirty="0">
                          <a:solidFill>
                            <a:schemeClr val="bg1"/>
                          </a:solidFill>
                          <a:latin typeface="Times New Roman" pitchFamily="18" charset="0"/>
                        </a:rPr>
                        <a:t>借款合同（包括融资租赁合同）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按借款金额</a:t>
                      </a:r>
                      <a:r>
                        <a:rPr lang="en-US" altLang="zh-CN" sz="2000" b="1" dirty="0">
                          <a:solidFill>
                            <a:schemeClr val="bg1"/>
                          </a:solidFill>
                          <a:latin typeface="Times New Roman" pitchFamily="18" charset="0"/>
                        </a:rPr>
                        <a:t>0.05‰</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388730">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a:solidFill>
                            <a:schemeClr val="bg1"/>
                          </a:solidFill>
                          <a:latin typeface="Times New Roman" pitchFamily="18" charset="0"/>
                        </a:rPr>
                        <a:t>9.</a:t>
                      </a:r>
                      <a:r>
                        <a:rPr lang="zh-CN" altLang="en-US" sz="2000" b="1" dirty="0">
                          <a:solidFill>
                            <a:schemeClr val="bg1"/>
                          </a:solidFill>
                          <a:latin typeface="Times New Roman" pitchFamily="18" charset="0"/>
                        </a:rPr>
                        <a:t>财产保险合同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按收取的保险费收入</a:t>
                      </a:r>
                      <a:r>
                        <a:rPr lang="en-US" altLang="zh-CN" sz="2000" b="1" dirty="0">
                          <a:solidFill>
                            <a:schemeClr val="bg1"/>
                          </a:solidFill>
                          <a:latin typeface="Times New Roman" pitchFamily="18" charset="0"/>
                        </a:rPr>
                        <a:t>1‰</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tcPr>
                </a:tc>
              </a:tr>
              <a:tr h="388730">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dirty="0">
                          <a:solidFill>
                            <a:schemeClr val="bg1"/>
                          </a:solidFill>
                          <a:latin typeface="Times New Roman" pitchFamily="18" charset="0"/>
                        </a:rPr>
                        <a:t>10.</a:t>
                      </a:r>
                      <a:r>
                        <a:rPr lang="zh-CN" altLang="en-US" sz="2000" b="1" dirty="0">
                          <a:solidFill>
                            <a:schemeClr val="bg1"/>
                          </a:solidFill>
                          <a:latin typeface="Times New Roman" pitchFamily="18" charset="0"/>
                        </a:rPr>
                        <a:t>技术合同</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按所载金额</a:t>
                      </a:r>
                      <a:r>
                        <a:rPr lang="en-US" altLang="zh-CN" sz="2000" b="1" dirty="0">
                          <a:solidFill>
                            <a:schemeClr val="bg1"/>
                          </a:solidFill>
                          <a:latin typeface="Times New Roman" pitchFamily="18" charset="0"/>
                        </a:rPr>
                        <a:t>0.3‰</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vMerge="1">
                  <a:txBody>
                    <a:bodyPr/>
                    <a:lstStyle/>
                    <a:p>
                      <a:endParaRPr lang="zh-CN"/>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r>
              <a:tr h="388730">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二、书据</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a:solidFill>
                            <a:schemeClr val="bg1"/>
                          </a:solidFill>
                          <a:latin typeface="Times New Roman" pitchFamily="18" charset="0"/>
                        </a:rPr>
                        <a:t>11.</a:t>
                      </a:r>
                      <a:r>
                        <a:rPr lang="zh-CN" altLang="en-US" sz="2000" b="1" dirty="0">
                          <a:solidFill>
                            <a:schemeClr val="bg1"/>
                          </a:solidFill>
                          <a:latin typeface="Times New Roman" pitchFamily="18" charset="0"/>
                        </a:rPr>
                        <a:t>产权转移书据</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按所载金额</a:t>
                      </a:r>
                      <a:r>
                        <a:rPr lang="en-US" altLang="zh-CN" sz="2000" b="1" dirty="0">
                          <a:solidFill>
                            <a:schemeClr val="bg1"/>
                          </a:solidFill>
                          <a:latin typeface="Times New Roman" pitchFamily="18" charset="0"/>
                        </a:rPr>
                        <a:t>0.5‰</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lgn="ctr">
                        <a:spcBef>
                          <a:spcPct val="0"/>
                        </a:spcBef>
                        <a:buClr>
                          <a:srgbClr val="000000"/>
                        </a:buClr>
                        <a:buNone/>
                      </a:pPr>
                      <a:r>
                        <a:rPr lang="zh-CN" altLang="en-US" sz="2000" b="1" dirty="0">
                          <a:solidFill>
                            <a:schemeClr val="bg1"/>
                          </a:solidFill>
                          <a:latin typeface="Times New Roman" pitchFamily="18" charset="0"/>
                        </a:rPr>
                        <a:t>立据人</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r>
              <a:tr h="1083455">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三、账簿</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a:solidFill>
                            <a:schemeClr val="bg1"/>
                          </a:solidFill>
                          <a:latin typeface="Times New Roman" pitchFamily="18" charset="0"/>
                        </a:rPr>
                        <a:t>12.</a:t>
                      </a:r>
                      <a:r>
                        <a:rPr lang="zh-CN" altLang="en-US" sz="2000" b="1" dirty="0">
                          <a:solidFill>
                            <a:schemeClr val="bg1"/>
                          </a:solidFill>
                          <a:latin typeface="Times New Roman" pitchFamily="18" charset="0"/>
                        </a:rPr>
                        <a:t>营业账簿</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记载资金的账簿，按实收资本</a:t>
                      </a:r>
                    </a:p>
                    <a:p>
                      <a:pPr lvl="0">
                        <a:spcBef>
                          <a:spcPct val="0"/>
                        </a:spcBef>
                        <a:buClr>
                          <a:srgbClr val="000000"/>
                        </a:buClr>
                        <a:buNone/>
                      </a:pPr>
                      <a:r>
                        <a:rPr lang="zh-CN" altLang="en-US" sz="2000" b="1" dirty="0">
                          <a:solidFill>
                            <a:schemeClr val="bg1"/>
                          </a:solidFill>
                          <a:latin typeface="Times New Roman" pitchFamily="18" charset="0"/>
                        </a:rPr>
                        <a:t>和资本公积的合计</a:t>
                      </a:r>
                      <a:r>
                        <a:rPr lang="en-US" altLang="zh-CN" sz="2000" b="1" dirty="0">
                          <a:solidFill>
                            <a:schemeClr val="bg1"/>
                          </a:solidFill>
                          <a:latin typeface="Times New Roman" pitchFamily="18" charset="0"/>
                        </a:rPr>
                        <a:t>0.5‰</a:t>
                      </a:r>
                      <a:r>
                        <a:rPr lang="zh-CN" altLang="en-US" sz="2000" b="1" dirty="0">
                          <a:solidFill>
                            <a:schemeClr val="bg1"/>
                          </a:solidFill>
                          <a:latin typeface="Times New Roman" pitchFamily="18" charset="0"/>
                        </a:rPr>
                        <a:t>；其</a:t>
                      </a:r>
                    </a:p>
                    <a:p>
                      <a:pPr lvl="0">
                        <a:spcBef>
                          <a:spcPct val="0"/>
                        </a:spcBef>
                        <a:buClr>
                          <a:srgbClr val="000000"/>
                        </a:buClr>
                        <a:buNone/>
                      </a:pPr>
                      <a:r>
                        <a:rPr lang="zh-CN" altLang="en-US" sz="2000" b="1" dirty="0">
                          <a:solidFill>
                            <a:schemeClr val="bg1"/>
                          </a:solidFill>
                          <a:latin typeface="Times New Roman" pitchFamily="18" charset="0"/>
                        </a:rPr>
                        <a:t>他账簿按件贴花</a:t>
                      </a:r>
                      <a:r>
                        <a:rPr lang="en-US" altLang="zh-CN" sz="2000" b="1" dirty="0">
                          <a:solidFill>
                            <a:schemeClr val="bg1"/>
                          </a:solidFill>
                          <a:latin typeface="Times New Roman" pitchFamily="18" charset="0"/>
                        </a:rPr>
                        <a:t>5</a:t>
                      </a:r>
                      <a:r>
                        <a:rPr lang="zh-CN" altLang="en-US" sz="2000" b="1" dirty="0">
                          <a:solidFill>
                            <a:schemeClr val="bg1"/>
                          </a:solidFill>
                          <a:latin typeface="Times New Roman" pitchFamily="18" charset="0"/>
                        </a:rPr>
                        <a:t>元</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lgn="ctr">
                        <a:spcBef>
                          <a:spcPct val="0"/>
                        </a:spcBef>
                        <a:buClr>
                          <a:srgbClr val="000000"/>
                        </a:buClr>
                        <a:buNone/>
                      </a:pPr>
                      <a:r>
                        <a:rPr lang="zh-CN" altLang="en-US" sz="2000" b="1" dirty="0">
                          <a:solidFill>
                            <a:schemeClr val="bg1"/>
                          </a:solidFill>
                          <a:latin typeface="Times New Roman" pitchFamily="18" charset="0"/>
                        </a:rPr>
                        <a:t>立账簿人</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r>
              <a:tr h="388730">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四、证照</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en-US" altLang="zh-CN" sz="2000" b="1">
                          <a:solidFill>
                            <a:schemeClr val="bg1"/>
                          </a:solidFill>
                          <a:latin typeface="Times New Roman" pitchFamily="18" charset="0"/>
                        </a:rPr>
                        <a:t>13.</a:t>
                      </a:r>
                      <a:r>
                        <a:rPr lang="zh-CN" altLang="en-US" sz="2000" b="1" dirty="0">
                          <a:solidFill>
                            <a:schemeClr val="bg1"/>
                          </a:solidFill>
                          <a:latin typeface="Times New Roman" pitchFamily="18" charset="0"/>
                        </a:rPr>
                        <a:t>权利、许可证照</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spcBef>
                          <a:spcPct val="0"/>
                        </a:spcBef>
                        <a:buClr>
                          <a:srgbClr val="000000"/>
                        </a:buClr>
                        <a:buNone/>
                      </a:pPr>
                      <a:r>
                        <a:rPr lang="zh-CN" altLang="en-US" sz="2000" b="1" dirty="0">
                          <a:solidFill>
                            <a:schemeClr val="bg1"/>
                          </a:solidFill>
                          <a:latin typeface="Times New Roman" pitchFamily="18" charset="0"/>
                        </a:rPr>
                        <a:t>按件贴花</a:t>
                      </a:r>
                      <a:r>
                        <a:rPr lang="en-US" altLang="zh-CN" sz="2000" b="1" dirty="0">
                          <a:solidFill>
                            <a:schemeClr val="bg1"/>
                          </a:solidFill>
                          <a:latin typeface="Times New Roman" pitchFamily="18" charset="0"/>
                        </a:rPr>
                        <a:t>5</a:t>
                      </a:r>
                      <a:r>
                        <a:rPr lang="zh-CN" altLang="en-US" sz="2000" b="1" dirty="0">
                          <a:solidFill>
                            <a:schemeClr val="bg1"/>
                          </a:solidFill>
                          <a:latin typeface="Times New Roman" pitchFamily="18" charset="0"/>
                        </a:rPr>
                        <a:t>元</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42900" lvl="0" indent="-342900" algn="l" defTabSz="914400" eaLnBrk="1" fontAlgn="base" latinLnBrk="0" hangingPunct="1">
                        <a:spcBef>
                          <a:spcPct val="20000"/>
                        </a:spcBef>
                        <a:spcAft>
                          <a:spcPct val="0"/>
                        </a:spcAft>
                        <a:buClr>
                          <a:schemeClr val="bg2"/>
                        </a:buClr>
                        <a:buSzPct val="65000"/>
                        <a:buFont typeface="Wingdings" pitchFamily="2" charset="2"/>
                        <a:buChar char="­"/>
                        <a:defRPr sz="2800" b="0" i="0" u="none" kern="1200" baseline="0">
                          <a:solidFill>
                            <a:schemeClr val="tx1"/>
                          </a:solidFill>
                          <a:latin typeface="Arial" pitchFamily="34" charset="0"/>
                          <a:ea typeface="宋体" pitchFamily="2" charset="-122"/>
                        </a:defRPr>
                      </a:lvl1pPr>
                      <a:lvl2pPr marL="742950" lvl="1" indent="-285750">
                        <a:defRPr sz="2400" kern="1200"/>
                      </a:lvl2pPr>
                      <a:lvl3pPr marL="1143000" lvl="2" indent="-228600">
                        <a:buSzPct val="65000"/>
                        <a:buFont typeface="Wingdings" pitchFamily="2" charset="2"/>
                        <a:defRPr sz="2000" kern="1200"/>
                      </a:lvl3pPr>
                      <a:lvl4pPr marL="1600200" lvl="3" indent="-228600">
                        <a:defRPr sz="1800" kern="1200"/>
                      </a:lvl4pPr>
                      <a:lvl5pPr marL="2057400" lvl="4" indent="-228600">
                        <a:defRPr sz="1800" kern="1200"/>
                      </a:lvl5pPr>
                    </a:lstStyle>
                    <a:p>
                      <a:pPr lvl="0" algn="ctr">
                        <a:spcBef>
                          <a:spcPct val="0"/>
                        </a:spcBef>
                        <a:buClr>
                          <a:srgbClr val="000000"/>
                        </a:buClr>
                        <a:buNone/>
                      </a:pPr>
                      <a:r>
                        <a:rPr lang="zh-CN" altLang="en-US" sz="2000" b="1" dirty="0">
                          <a:solidFill>
                            <a:schemeClr val="bg1"/>
                          </a:solidFill>
                          <a:latin typeface="Times New Roman" pitchFamily="18" charset="0"/>
                        </a:rPr>
                        <a:t>领受人</a:t>
                      </a:r>
                    </a:p>
                  </a:txBody>
                  <a:tcPr marL="68580" marR="68580" marT="34290" marB="34290"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1"/>
                    </a:solidFill>
                  </a:tcPr>
                </a:tc>
              </a:tr>
            </a:tbl>
          </a:graphicData>
        </a:graphic>
      </p:graphicFrame>
    </p:spTree>
    <p:extLst>
      <p:ext uri="{BB962C8B-B14F-4D97-AF65-F5344CB8AC3E}">
        <p14:creationId xmlns:p14="http://schemas.microsoft.com/office/powerpoint/2010/main" val="41372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8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2183065" y="249882"/>
            <a:ext cx="3993447" cy="381000"/>
          </a:xfrm>
        </p:spPr>
        <p:txBody>
          <a:bodyPr/>
          <a:lstStyle/>
          <a:p>
            <a:r>
              <a:rPr lang="zh-CN" altLang="en-US" sz="3200" dirty="0"/>
              <a:t>征税范围和计税依据</a:t>
            </a:r>
          </a:p>
          <a:p>
            <a:endParaRPr lang="zh-CN" altLang="en-US" sz="4400" dirty="0"/>
          </a:p>
        </p:txBody>
      </p:sp>
      <p:sp>
        <p:nvSpPr>
          <p:cNvPr id="5" name="文本占位符 4"/>
          <p:cNvSpPr>
            <a:spLocks noGrp="1"/>
          </p:cNvSpPr>
          <p:nvPr>
            <p:ph type="body" sz="quarter" idx="11"/>
          </p:nvPr>
        </p:nvSpPr>
        <p:spPr>
          <a:xfrm>
            <a:off x="1196493" y="309265"/>
            <a:ext cx="733019" cy="419100"/>
          </a:xfrm>
        </p:spPr>
        <p:txBody>
          <a:bodyPr/>
          <a:lstStyle/>
          <a:p>
            <a:r>
              <a:rPr lang="en-US" altLang="zh-CN" dirty="0" smtClean="0"/>
              <a:t>5-2</a:t>
            </a:r>
            <a:endParaRPr lang="zh-CN" altLang="en-US" dirty="0"/>
          </a:p>
        </p:txBody>
      </p:sp>
      <p:sp>
        <p:nvSpPr>
          <p:cNvPr id="6" name="对角圆角矩形 5"/>
          <p:cNvSpPr/>
          <p:nvPr/>
        </p:nvSpPr>
        <p:spPr>
          <a:xfrm>
            <a:off x="131842" y="1395881"/>
            <a:ext cx="1709944" cy="969193"/>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r>
              <a:rPr lang="zh-CN" altLang="en-US" sz="2000" dirty="0">
                <a:solidFill>
                  <a:schemeClr val="tx1"/>
                </a:solidFill>
                <a:latin typeface="微软雅黑" pitchFamily="34" charset="-122"/>
                <a:ea typeface="微软雅黑" pitchFamily="34" charset="-122"/>
              </a:rPr>
              <a:t>购销合同</a:t>
            </a:r>
          </a:p>
        </p:txBody>
      </p:sp>
      <p:sp>
        <p:nvSpPr>
          <p:cNvPr id="7" name="直角上箭头 6"/>
          <p:cNvSpPr/>
          <p:nvPr/>
        </p:nvSpPr>
        <p:spPr>
          <a:xfrm rot="5400000">
            <a:off x="588934" y="2453385"/>
            <a:ext cx="650263" cy="564856"/>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2000">
              <a:solidFill>
                <a:schemeClr val="tx1"/>
              </a:solidFill>
            </a:endParaRPr>
          </a:p>
        </p:txBody>
      </p:sp>
      <p:sp>
        <p:nvSpPr>
          <p:cNvPr id="8" name="对角圆角矩形 7"/>
          <p:cNvSpPr/>
          <p:nvPr/>
        </p:nvSpPr>
        <p:spPr>
          <a:xfrm>
            <a:off x="1296160" y="2559353"/>
            <a:ext cx="1773810" cy="849319"/>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r>
              <a:rPr lang="zh-CN" altLang="en-US" sz="2000" dirty="0">
                <a:solidFill>
                  <a:schemeClr val="tx1"/>
                </a:solidFill>
                <a:latin typeface="微软雅黑" pitchFamily="34" charset="-122"/>
                <a:ea typeface="微软雅黑" pitchFamily="34" charset="-122"/>
              </a:rPr>
              <a:t>加工承揽</a:t>
            </a:r>
            <a:endParaRPr lang="en-US" altLang="zh-CN" sz="2000" dirty="0">
              <a:solidFill>
                <a:schemeClr val="tx1"/>
              </a:solidFill>
              <a:latin typeface="微软雅黑" pitchFamily="34" charset="-122"/>
              <a:ea typeface="微软雅黑" pitchFamily="34" charset="-122"/>
            </a:endParaRPr>
          </a:p>
          <a:p>
            <a:pPr algn="ctr"/>
            <a:r>
              <a:rPr lang="zh-CN" altLang="en-US" sz="2000" dirty="0">
                <a:solidFill>
                  <a:schemeClr val="tx1"/>
                </a:solidFill>
                <a:latin typeface="微软雅黑" pitchFamily="34" charset="-122"/>
                <a:ea typeface="微软雅黑" pitchFamily="34" charset="-122"/>
              </a:rPr>
              <a:t>合同</a:t>
            </a:r>
          </a:p>
        </p:txBody>
      </p:sp>
      <p:sp>
        <p:nvSpPr>
          <p:cNvPr id="9" name="直角上箭头 8"/>
          <p:cNvSpPr/>
          <p:nvPr/>
        </p:nvSpPr>
        <p:spPr>
          <a:xfrm rot="5400000">
            <a:off x="1801886" y="3556586"/>
            <a:ext cx="666094" cy="586295"/>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2000">
              <a:solidFill>
                <a:schemeClr val="tx1"/>
              </a:solidFill>
            </a:endParaRPr>
          </a:p>
        </p:txBody>
      </p:sp>
      <p:sp>
        <p:nvSpPr>
          <p:cNvPr id="10" name="对角圆角矩形 9"/>
          <p:cNvSpPr/>
          <p:nvPr/>
        </p:nvSpPr>
        <p:spPr>
          <a:xfrm>
            <a:off x="2495965" y="3578800"/>
            <a:ext cx="1726034" cy="890057"/>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2000" dirty="0" smtClean="0">
                <a:solidFill>
                  <a:schemeClr val="tx1"/>
                </a:solidFill>
                <a:latin typeface="微软雅黑" pitchFamily="34" charset="-122"/>
                <a:ea typeface="微软雅黑" pitchFamily="34" charset="-122"/>
              </a:rPr>
              <a:t>建设工程勘察设计合同</a:t>
            </a:r>
            <a:endParaRPr lang="zh-CN" altLang="en-US" sz="2000" dirty="0">
              <a:solidFill>
                <a:schemeClr val="tx1"/>
              </a:solidFill>
              <a:latin typeface="微软雅黑" pitchFamily="34" charset="-122"/>
              <a:ea typeface="微软雅黑" pitchFamily="34" charset="-122"/>
            </a:endParaRPr>
          </a:p>
        </p:txBody>
      </p:sp>
      <p:sp>
        <p:nvSpPr>
          <p:cNvPr id="11" name="直角上箭头 10"/>
          <p:cNvSpPr/>
          <p:nvPr/>
        </p:nvSpPr>
        <p:spPr>
          <a:xfrm rot="5400000">
            <a:off x="2876261" y="4609860"/>
            <a:ext cx="714444" cy="560717"/>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2000">
              <a:solidFill>
                <a:schemeClr val="tx1"/>
              </a:solidFill>
            </a:endParaRPr>
          </a:p>
        </p:txBody>
      </p:sp>
      <p:sp>
        <p:nvSpPr>
          <p:cNvPr id="12" name="对角圆角矩形 11"/>
          <p:cNvSpPr/>
          <p:nvPr/>
        </p:nvSpPr>
        <p:spPr>
          <a:xfrm>
            <a:off x="3577532" y="4664688"/>
            <a:ext cx="1766414" cy="868003"/>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2000" dirty="0">
                <a:solidFill>
                  <a:schemeClr val="tx1"/>
                </a:solidFill>
                <a:latin typeface="微软雅黑" pitchFamily="34" charset="-122"/>
                <a:ea typeface="微软雅黑" pitchFamily="34" charset="-122"/>
              </a:rPr>
              <a:t>建筑</a:t>
            </a:r>
            <a:r>
              <a:rPr lang="zh-CN" altLang="en-US" sz="2000" dirty="0" smtClean="0">
                <a:solidFill>
                  <a:schemeClr val="tx1"/>
                </a:solidFill>
                <a:latin typeface="微软雅黑" pitchFamily="34" charset="-122"/>
                <a:ea typeface="微软雅黑" pitchFamily="34" charset="-122"/>
              </a:rPr>
              <a:t>安装工程承包合同</a:t>
            </a:r>
            <a:endParaRPr lang="zh-CN" altLang="en-US" sz="2000" dirty="0">
              <a:solidFill>
                <a:schemeClr val="tx1"/>
              </a:solidFill>
              <a:latin typeface="微软雅黑" pitchFamily="34" charset="-122"/>
              <a:ea typeface="微软雅黑" pitchFamily="34" charset="-122"/>
            </a:endParaRPr>
          </a:p>
        </p:txBody>
      </p:sp>
      <p:sp>
        <p:nvSpPr>
          <p:cNvPr id="13" name="直角上箭头 12"/>
          <p:cNvSpPr/>
          <p:nvPr/>
        </p:nvSpPr>
        <p:spPr>
          <a:xfrm rot="5400000">
            <a:off x="4140689" y="5620201"/>
            <a:ext cx="679691" cy="629728"/>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2000">
              <a:solidFill>
                <a:schemeClr val="tx1"/>
              </a:solidFill>
            </a:endParaRPr>
          </a:p>
        </p:txBody>
      </p:sp>
      <p:sp>
        <p:nvSpPr>
          <p:cNvPr id="14" name="对角圆角矩形 13"/>
          <p:cNvSpPr/>
          <p:nvPr/>
        </p:nvSpPr>
        <p:spPr>
          <a:xfrm>
            <a:off x="4896209" y="5627288"/>
            <a:ext cx="1902702" cy="892073"/>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2000" dirty="0" smtClean="0">
                <a:solidFill>
                  <a:schemeClr val="tx1"/>
                </a:solidFill>
                <a:latin typeface="微软雅黑" pitchFamily="34" charset="-122"/>
                <a:ea typeface="微软雅黑" pitchFamily="34" charset="-122"/>
              </a:rPr>
              <a:t>财产租赁</a:t>
            </a:r>
            <a:endParaRPr lang="en-US" altLang="zh-CN" sz="2000" dirty="0" smtClean="0">
              <a:solidFill>
                <a:schemeClr val="tx1"/>
              </a:solidFill>
              <a:latin typeface="微软雅黑" pitchFamily="34" charset="-122"/>
              <a:ea typeface="微软雅黑" pitchFamily="34" charset="-122"/>
            </a:endParaRPr>
          </a:p>
          <a:p>
            <a:pPr algn="ctr">
              <a:defRPr/>
            </a:pPr>
            <a:r>
              <a:rPr lang="zh-CN" altLang="en-US" sz="2000" dirty="0" smtClean="0">
                <a:solidFill>
                  <a:schemeClr val="tx1"/>
                </a:solidFill>
                <a:latin typeface="微软雅黑" pitchFamily="34" charset="-122"/>
                <a:ea typeface="微软雅黑" pitchFamily="34" charset="-122"/>
              </a:rPr>
              <a:t>合同</a:t>
            </a:r>
            <a:endParaRPr lang="zh-CN" altLang="en-US" sz="2000" dirty="0">
              <a:solidFill>
                <a:schemeClr val="tx1"/>
              </a:solidFill>
              <a:latin typeface="微软雅黑" pitchFamily="34" charset="-122"/>
              <a:ea typeface="微软雅黑" pitchFamily="34" charset="-122"/>
            </a:endParaRPr>
          </a:p>
        </p:txBody>
      </p:sp>
      <p:sp>
        <p:nvSpPr>
          <p:cNvPr id="15" name="椭圆 14"/>
          <p:cNvSpPr/>
          <p:nvPr/>
        </p:nvSpPr>
        <p:spPr>
          <a:xfrm>
            <a:off x="137115" y="4706354"/>
            <a:ext cx="1940841" cy="19407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r>
              <a:rPr lang="zh-CN" altLang="en-US" sz="4000" dirty="0" smtClean="0">
                <a:solidFill>
                  <a:schemeClr val="tx1"/>
                </a:solidFill>
              </a:rPr>
              <a:t>经济合同</a:t>
            </a:r>
            <a:endParaRPr lang="zh-CN" altLang="en-US" sz="4000" dirty="0">
              <a:solidFill>
                <a:schemeClr val="tx1"/>
              </a:solidFill>
            </a:endParaRPr>
          </a:p>
        </p:txBody>
      </p:sp>
      <p:cxnSp>
        <p:nvCxnSpPr>
          <p:cNvPr id="17" name="直接箭头连接符 16"/>
          <p:cNvCxnSpPr/>
          <p:nvPr/>
        </p:nvCxnSpPr>
        <p:spPr>
          <a:xfrm flipV="1">
            <a:off x="1929513" y="1875689"/>
            <a:ext cx="1023611" cy="4788"/>
          </a:xfrm>
          <a:prstGeom prst="straightConnector1">
            <a:avLst/>
          </a:prstGeom>
          <a:noFill/>
          <a:ln w="28575" cap="rnd" cmpd="sng" algn="ctr">
            <a:solidFill>
              <a:schemeClr val="accent4"/>
            </a:solidFill>
            <a:prstDash val="solid"/>
            <a:tailEnd type="stealth"/>
          </a:ln>
          <a:effectLst/>
        </p:spPr>
      </p:cxnSp>
      <p:cxnSp>
        <p:nvCxnSpPr>
          <p:cNvPr id="24" name="直接箭头连接符 23"/>
          <p:cNvCxnSpPr/>
          <p:nvPr/>
        </p:nvCxnSpPr>
        <p:spPr>
          <a:xfrm flipV="1">
            <a:off x="3187331" y="2979224"/>
            <a:ext cx="1023611" cy="4788"/>
          </a:xfrm>
          <a:prstGeom prst="straightConnector1">
            <a:avLst/>
          </a:prstGeom>
          <a:noFill/>
          <a:ln w="28575" cap="rnd" cmpd="sng" algn="ctr">
            <a:solidFill>
              <a:schemeClr val="accent4"/>
            </a:solidFill>
            <a:prstDash val="solid"/>
            <a:tailEnd type="stealth"/>
          </a:ln>
          <a:effectLst/>
        </p:spPr>
      </p:cxnSp>
      <p:cxnSp>
        <p:nvCxnSpPr>
          <p:cNvPr id="25" name="直接箭头连接符 24"/>
          <p:cNvCxnSpPr/>
          <p:nvPr/>
        </p:nvCxnSpPr>
        <p:spPr>
          <a:xfrm flipV="1">
            <a:off x="4320335" y="3957212"/>
            <a:ext cx="1023611" cy="4788"/>
          </a:xfrm>
          <a:prstGeom prst="straightConnector1">
            <a:avLst/>
          </a:prstGeom>
          <a:noFill/>
          <a:ln w="28575" cap="rnd" cmpd="sng" algn="ctr">
            <a:solidFill>
              <a:schemeClr val="accent4"/>
            </a:solidFill>
            <a:prstDash val="solid"/>
            <a:tailEnd type="stealth"/>
          </a:ln>
          <a:effectLst/>
        </p:spPr>
      </p:cxnSp>
      <p:cxnSp>
        <p:nvCxnSpPr>
          <p:cNvPr id="26" name="直接箭头连接符 25"/>
          <p:cNvCxnSpPr/>
          <p:nvPr/>
        </p:nvCxnSpPr>
        <p:spPr>
          <a:xfrm flipV="1">
            <a:off x="5407636" y="5088408"/>
            <a:ext cx="1023611" cy="4788"/>
          </a:xfrm>
          <a:prstGeom prst="straightConnector1">
            <a:avLst/>
          </a:prstGeom>
          <a:noFill/>
          <a:ln w="28575" cap="rnd" cmpd="sng" algn="ctr">
            <a:solidFill>
              <a:schemeClr val="accent4"/>
            </a:solidFill>
            <a:prstDash val="solid"/>
            <a:tailEnd type="stealth"/>
          </a:ln>
          <a:effectLst/>
        </p:spPr>
      </p:cxnSp>
      <p:cxnSp>
        <p:nvCxnSpPr>
          <p:cNvPr id="27" name="直接箭头连接符 26"/>
          <p:cNvCxnSpPr/>
          <p:nvPr/>
        </p:nvCxnSpPr>
        <p:spPr>
          <a:xfrm flipV="1">
            <a:off x="6883113" y="6073324"/>
            <a:ext cx="1023611" cy="4788"/>
          </a:xfrm>
          <a:prstGeom prst="straightConnector1">
            <a:avLst/>
          </a:prstGeom>
          <a:noFill/>
          <a:ln w="28575" cap="rnd" cmpd="sng" algn="ctr">
            <a:solidFill>
              <a:schemeClr val="accent4"/>
            </a:solidFill>
            <a:prstDash val="solid"/>
            <a:tailEnd type="stealth"/>
          </a:ln>
          <a:effectLst/>
        </p:spPr>
      </p:cxnSp>
      <p:sp>
        <p:nvSpPr>
          <p:cNvPr id="28" name="矩形 27"/>
          <p:cNvSpPr/>
          <p:nvPr/>
        </p:nvSpPr>
        <p:spPr>
          <a:xfrm>
            <a:off x="2953124" y="1622477"/>
            <a:ext cx="7007046" cy="523220"/>
          </a:xfrm>
          <a:prstGeom prst="rect">
            <a:avLst/>
          </a:prstGeom>
        </p:spPr>
        <p:txBody>
          <a:bodyPr wrap="none">
            <a:spAutoFit/>
          </a:bodyPr>
          <a:lstStyle/>
          <a:p>
            <a:r>
              <a:rPr lang="zh-CN" altLang="en-US" sz="2800" dirty="0"/>
              <a:t>计税依据为购销金额总和，不得作任何扣除</a:t>
            </a:r>
          </a:p>
        </p:txBody>
      </p:sp>
      <p:sp>
        <p:nvSpPr>
          <p:cNvPr id="29" name="矩形 28"/>
          <p:cNvSpPr/>
          <p:nvPr/>
        </p:nvSpPr>
        <p:spPr>
          <a:xfrm>
            <a:off x="4179788" y="2724160"/>
            <a:ext cx="5570756" cy="523220"/>
          </a:xfrm>
          <a:prstGeom prst="rect">
            <a:avLst/>
          </a:prstGeom>
        </p:spPr>
        <p:txBody>
          <a:bodyPr wrap="none">
            <a:spAutoFit/>
          </a:bodyPr>
          <a:lstStyle/>
          <a:p>
            <a:r>
              <a:rPr lang="zh-CN" altLang="en-US" sz="2800" dirty="0"/>
              <a:t>计税依据是加工或承揽收入的金额</a:t>
            </a:r>
          </a:p>
        </p:txBody>
      </p:sp>
      <p:sp>
        <p:nvSpPr>
          <p:cNvPr id="30" name="矩形 29"/>
          <p:cNvSpPr/>
          <p:nvPr/>
        </p:nvSpPr>
        <p:spPr>
          <a:xfrm>
            <a:off x="5343946" y="3708094"/>
            <a:ext cx="5570756" cy="523220"/>
          </a:xfrm>
          <a:prstGeom prst="rect">
            <a:avLst/>
          </a:prstGeom>
        </p:spPr>
        <p:txBody>
          <a:bodyPr wrap="none">
            <a:spAutoFit/>
          </a:bodyPr>
          <a:lstStyle/>
          <a:p>
            <a:r>
              <a:rPr lang="zh-CN" altLang="en-US" sz="2800" dirty="0"/>
              <a:t>计税依据为勘察、设计收取的费用</a:t>
            </a:r>
          </a:p>
        </p:txBody>
      </p:sp>
      <p:sp>
        <p:nvSpPr>
          <p:cNvPr id="32" name="矩形 31"/>
          <p:cNvSpPr/>
          <p:nvPr/>
        </p:nvSpPr>
        <p:spPr>
          <a:xfrm>
            <a:off x="6431247" y="4666253"/>
            <a:ext cx="5343810" cy="830997"/>
          </a:xfrm>
          <a:prstGeom prst="rect">
            <a:avLst/>
          </a:prstGeom>
          <a:solidFill>
            <a:schemeClr val="bg2">
              <a:lumMod val="50000"/>
            </a:schemeClr>
          </a:solidFill>
        </p:spPr>
        <p:txBody>
          <a:bodyPr wrap="square">
            <a:spAutoFit/>
          </a:bodyPr>
          <a:lstStyle/>
          <a:p>
            <a:r>
              <a:rPr lang="zh-CN" altLang="en-US" sz="2400" dirty="0"/>
              <a:t>计税依据为承包金额，不得剔除任何费用，再分包或转包的合同另行贴花</a:t>
            </a:r>
          </a:p>
        </p:txBody>
      </p:sp>
      <p:sp>
        <p:nvSpPr>
          <p:cNvPr id="33" name="矩形 32"/>
          <p:cNvSpPr/>
          <p:nvPr/>
        </p:nvSpPr>
        <p:spPr>
          <a:xfrm>
            <a:off x="7906724" y="5888658"/>
            <a:ext cx="3416320" cy="523220"/>
          </a:xfrm>
          <a:prstGeom prst="rect">
            <a:avLst/>
          </a:prstGeom>
        </p:spPr>
        <p:txBody>
          <a:bodyPr wrap="none">
            <a:spAutoFit/>
          </a:bodyPr>
          <a:lstStyle/>
          <a:p>
            <a:r>
              <a:rPr lang="zh-CN" altLang="en-US" sz="2800" dirty="0"/>
              <a:t>计税依据为租金收入</a:t>
            </a:r>
          </a:p>
        </p:txBody>
      </p:sp>
    </p:spTree>
    <p:extLst>
      <p:ext uri="{BB962C8B-B14F-4D97-AF65-F5344CB8AC3E}">
        <p14:creationId xmlns:p14="http://schemas.microsoft.com/office/powerpoint/2010/main" val="176917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27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16333" y="340782"/>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grpSp>
        <p:nvGrpSpPr>
          <p:cNvPr id="6" name="组合 5"/>
          <p:cNvGrpSpPr/>
          <p:nvPr/>
        </p:nvGrpSpPr>
        <p:grpSpPr>
          <a:xfrm>
            <a:off x="4914900" y="2038350"/>
            <a:ext cx="2647950" cy="2647950"/>
            <a:chOff x="4914900" y="2038350"/>
            <a:chExt cx="2647950" cy="2647950"/>
          </a:xfrm>
        </p:grpSpPr>
        <p:sp>
          <p:nvSpPr>
            <p:cNvPr id="7" name="椭圆 6"/>
            <p:cNvSpPr/>
            <p:nvPr/>
          </p:nvSpPr>
          <p:spPr>
            <a:xfrm>
              <a:off x="4914900" y="2038350"/>
              <a:ext cx="2647950" cy="2647950"/>
            </a:xfrm>
            <a:prstGeom prst="ellipse">
              <a:avLst/>
            </a:prstGeom>
            <a:ln w="1905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8" name="文本框 7"/>
            <p:cNvSpPr txBox="1"/>
            <p:nvPr/>
          </p:nvSpPr>
          <p:spPr>
            <a:xfrm>
              <a:off x="4981575" y="2841718"/>
              <a:ext cx="2514600" cy="1200329"/>
            </a:xfrm>
            <a:prstGeom prst="rect">
              <a:avLst/>
            </a:prstGeom>
            <a:noFill/>
          </p:spPr>
          <p:txBody>
            <a:bodyPr wrap="square" rtlCol="0">
              <a:spAutoFit/>
            </a:bodyPr>
            <a:lstStyle/>
            <a:p>
              <a:pPr algn="ctr"/>
              <a:r>
                <a:rPr lang="zh-CN" altLang="en-US" sz="3600" b="1" dirty="0" smtClean="0">
                  <a:solidFill>
                    <a:schemeClr val="accent4"/>
                  </a:solidFill>
                </a:rPr>
                <a:t>财产和行为税税种</a:t>
              </a:r>
              <a:endParaRPr lang="zh-CN" altLang="en-US" sz="3600" b="1" dirty="0">
                <a:solidFill>
                  <a:schemeClr val="accent4"/>
                </a:solidFill>
              </a:endParaRPr>
            </a:p>
          </p:txBody>
        </p:sp>
      </p:grpSp>
      <p:sp>
        <p:nvSpPr>
          <p:cNvPr id="11" name="矩形 10"/>
          <p:cNvSpPr/>
          <p:nvPr/>
        </p:nvSpPr>
        <p:spPr>
          <a:xfrm>
            <a:off x="7978258" y="251577"/>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13" name="文本框 12"/>
          <p:cNvSpPr txBox="1"/>
          <p:nvPr/>
        </p:nvSpPr>
        <p:spPr>
          <a:xfrm>
            <a:off x="8066997" y="206836"/>
            <a:ext cx="733072" cy="523220"/>
          </a:xfrm>
          <a:prstGeom prst="rect">
            <a:avLst/>
          </a:prstGeom>
          <a:noFill/>
        </p:spPr>
        <p:txBody>
          <a:bodyPr wrap="square" rtlCol="0">
            <a:spAutoFit/>
          </a:bodyPr>
          <a:lstStyle/>
          <a:p>
            <a:r>
              <a:rPr lang="en-US" altLang="zh-CN" sz="2800" b="1" dirty="0" smtClean="0">
                <a:solidFill>
                  <a:srgbClr val="FFFFFF"/>
                </a:solidFill>
              </a:rPr>
              <a:t>6</a:t>
            </a:r>
            <a:endParaRPr lang="zh-CN" altLang="en-US" sz="2800" b="1" dirty="0">
              <a:solidFill>
                <a:srgbClr val="FFFFFF"/>
              </a:solidFill>
            </a:endParaRPr>
          </a:p>
        </p:txBody>
      </p:sp>
      <p:sp>
        <p:nvSpPr>
          <p:cNvPr id="14" name="文本框 13"/>
          <p:cNvSpPr txBox="1"/>
          <p:nvPr/>
        </p:nvSpPr>
        <p:spPr>
          <a:xfrm>
            <a:off x="8426101" y="210484"/>
            <a:ext cx="2841923" cy="523220"/>
          </a:xfrm>
          <a:prstGeom prst="rect">
            <a:avLst/>
          </a:prstGeom>
          <a:noFill/>
        </p:spPr>
        <p:txBody>
          <a:bodyPr wrap="square" rtlCol="0">
            <a:spAutoFit/>
          </a:bodyPr>
          <a:lstStyle/>
          <a:p>
            <a:r>
              <a:rPr lang="zh-CN" altLang="en-US" sz="2800" dirty="0" smtClean="0">
                <a:solidFill>
                  <a:srgbClr val="FFFFFF"/>
                </a:solidFill>
              </a:rPr>
              <a:t>城市维护建设税</a:t>
            </a:r>
            <a:endParaRPr lang="zh-CN" altLang="en-US" sz="2800" dirty="0">
              <a:solidFill>
                <a:srgbClr val="FFFFFF"/>
              </a:solidFill>
            </a:endParaRPr>
          </a:p>
        </p:txBody>
      </p:sp>
      <p:sp>
        <p:nvSpPr>
          <p:cNvPr id="43" name="矩形 42"/>
          <p:cNvSpPr/>
          <p:nvPr/>
        </p:nvSpPr>
        <p:spPr>
          <a:xfrm>
            <a:off x="882202" y="791275"/>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44" name="矩形 43"/>
          <p:cNvSpPr/>
          <p:nvPr/>
        </p:nvSpPr>
        <p:spPr>
          <a:xfrm>
            <a:off x="1044127" y="702070"/>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45" name="文本框 44"/>
          <p:cNvSpPr txBox="1"/>
          <p:nvPr/>
        </p:nvSpPr>
        <p:spPr>
          <a:xfrm>
            <a:off x="1132866" y="657329"/>
            <a:ext cx="733072" cy="523220"/>
          </a:xfrm>
          <a:prstGeom prst="rect">
            <a:avLst/>
          </a:prstGeom>
          <a:noFill/>
        </p:spPr>
        <p:txBody>
          <a:bodyPr wrap="square" rtlCol="0">
            <a:spAutoFit/>
          </a:bodyPr>
          <a:lstStyle/>
          <a:p>
            <a:r>
              <a:rPr lang="en-US" altLang="zh-CN" sz="2800" b="1" dirty="0" smtClean="0">
                <a:solidFill>
                  <a:srgbClr val="FFFFFF"/>
                </a:solidFill>
              </a:rPr>
              <a:t>1</a:t>
            </a:r>
            <a:endParaRPr lang="zh-CN" altLang="en-US" sz="2800" b="1" dirty="0">
              <a:solidFill>
                <a:srgbClr val="FFFFFF"/>
              </a:solidFill>
            </a:endParaRPr>
          </a:p>
        </p:txBody>
      </p:sp>
      <p:sp>
        <p:nvSpPr>
          <p:cNvPr id="46" name="文本框 45"/>
          <p:cNvSpPr txBox="1"/>
          <p:nvPr/>
        </p:nvSpPr>
        <p:spPr>
          <a:xfrm>
            <a:off x="1491970" y="660977"/>
            <a:ext cx="2841923" cy="523220"/>
          </a:xfrm>
          <a:prstGeom prst="rect">
            <a:avLst/>
          </a:prstGeom>
          <a:noFill/>
        </p:spPr>
        <p:txBody>
          <a:bodyPr wrap="square" rtlCol="0">
            <a:spAutoFit/>
          </a:bodyPr>
          <a:lstStyle/>
          <a:p>
            <a:r>
              <a:rPr lang="zh-CN" altLang="en-US" sz="2800" dirty="0" smtClean="0">
                <a:solidFill>
                  <a:srgbClr val="FFFFFF"/>
                </a:solidFill>
              </a:rPr>
              <a:t>契税</a:t>
            </a:r>
            <a:endParaRPr lang="zh-CN" altLang="en-US" sz="2800" dirty="0">
              <a:solidFill>
                <a:srgbClr val="FFFFFF"/>
              </a:solidFill>
            </a:endParaRPr>
          </a:p>
        </p:txBody>
      </p:sp>
      <p:sp>
        <p:nvSpPr>
          <p:cNvPr id="47" name="矩形 46"/>
          <p:cNvSpPr/>
          <p:nvPr/>
        </p:nvSpPr>
        <p:spPr>
          <a:xfrm>
            <a:off x="882202" y="1948619"/>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48" name="矩形 47"/>
          <p:cNvSpPr/>
          <p:nvPr/>
        </p:nvSpPr>
        <p:spPr>
          <a:xfrm>
            <a:off x="1044127" y="1859414"/>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49" name="文本框 48"/>
          <p:cNvSpPr txBox="1"/>
          <p:nvPr/>
        </p:nvSpPr>
        <p:spPr>
          <a:xfrm>
            <a:off x="1132866" y="1814673"/>
            <a:ext cx="733072" cy="523220"/>
          </a:xfrm>
          <a:prstGeom prst="rect">
            <a:avLst/>
          </a:prstGeom>
          <a:noFill/>
        </p:spPr>
        <p:txBody>
          <a:bodyPr wrap="square" rtlCol="0">
            <a:spAutoFit/>
          </a:bodyPr>
          <a:lstStyle/>
          <a:p>
            <a:r>
              <a:rPr lang="en-US" altLang="zh-CN" sz="2800" b="1" dirty="0" smtClean="0">
                <a:solidFill>
                  <a:srgbClr val="FFFFFF"/>
                </a:solidFill>
              </a:rPr>
              <a:t>2</a:t>
            </a:r>
            <a:endParaRPr lang="zh-CN" altLang="en-US" sz="2800" b="1" dirty="0">
              <a:solidFill>
                <a:srgbClr val="FFFFFF"/>
              </a:solidFill>
            </a:endParaRPr>
          </a:p>
        </p:txBody>
      </p:sp>
      <p:sp>
        <p:nvSpPr>
          <p:cNvPr id="50" name="文本框 49"/>
          <p:cNvSpPr txBox="1"/>
          <p:nvPr/>
        </p:nvSpPr>
        <p:spPr>
          <a:xfrm>
            <a:off x="1491970" y="1818321"/>
            <a:ext cx="2841923" cy="523220"/>
          </a:xfrm>
          <a:prstGeom prst="rect">
            <a:avLst/>
          </a:prstGeom>
          <a:noFill/>
        </p:spPr>
        <p:txBody>
          <a:bodyPr wrap="square" rtlCol="0">
            <a:spAutoFit/>
          </a:bodyPr>
          <a:lstStyle/>
          <a:p>
            <a:r>
              <a:rPr lang="zh-CN" altLang="en-US" sz="2800" dirty="0" smtClean="0">
                <a:solidFill>
                  <a:srgbClr val="FFFFFF"/>
                </a:solidFill>
              </a:rPr>
              <a:t>耕地占用税</a:t>
            </a:r>
            <a:endParaRPr lang="zh-CN" altLang="en-US" sz="2800" dirty="0">
              <a:solidFill>
                <a:srgbClr val="FFFFFF"/>
              </a:solidFill>
            </a:endParaRPr>
          </a:p>
        </p:txBody>
      </p:sp>
      <p:sp>
        <p:nvSpPr>
          <p:cNvPr id="51" name="矩形 50"/>
          <p:cNvSpPr/>
          <p:nvPr/>
        </p:nvSpPr>
        <p:spPr>
          <a:xfrm>
            <a:off x="892077" y="3019389"/>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52" name="矩形 51"/>
          <p:cNvSpPr/>
          <p:nvPr/>
        </p:nvSpPr>
        <p:spPr>
          <a:xfrm>
            <a:off x="1054002" y="2930184"/>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53" name="文本框 52"/>
          <p:cNvSpPr txBox="1"/>
          <p:nvPr/>
        </p:nvSpPr>
        <p:spPr>
          <a:xfrm>
            <a:off x="1142741" y="2885443"/>
            <a:ext cx="733072" cy="523220"/>
          </a:xfrm>
          <a:prstGeom prst="rect">
            <a:avLst/>
          </a:prstGeom>
          <a:noFill/>
        </p:spPr>
        <p:txBody>
          <a:bodyPr wrap="square" rtlCol="0">
            <a:spAutoFit/>
          </a:bodyPr>
          <a:lstStyle/>
          <a:p>
            <a:r>
              <a:rPr lang="en-US" altLang="zh-CN" sz="2800" b="1" dirty="0" smtClean="0">
                <a:solidFill>
                  <a:srgbClr val="FFFFFF"/>
                </a:solidFill>
              </a:rPr>
              <a:t>3</a:t>
            </a:r>
            <a:endParaRPr lang="zh-CN" altLang="en-US" sz="2800" b="1" dirty="0">
              <a:solidFill>
                <a:srgbClr val="FFFFFF"/>
              </a:solidFill>
            </a:endParaRPr>
          </a:p>
        </p:txBody>
      </p:sp>
      <p:sp>
        <p:nvSpPr>
          <p:cNvPr id="54" name="文本框 53"/>
          <p:cNvSpPr txBox="1"/>
          <p:nvPr/>
        </p:nvSpPr>
        <p:spPr>
          <a:xfrm>
            <a:off x="1501845" y="2889091"/>
            <a:ext cx="2841923" cy="523220"/>
          </a:xfrm>
          <a:prstGeom prst="rect">
            <a:avLst/>
          </a:prstGeom>
          <a:noFill/>
        </p:spPr>
        <p:txBody>
          <a:bodyPr wrap="square" rtlCol="0">
            <a:spAutoFit/>
          </a:bodyPr>
          <a:lstStyle/>
          <a:p>
            <a:r>
              <a:rPr lang="zh-CN" altLang="en-US" sz="2800" dirty="0" smtClean="0">
                <a:solidFill>
                  <a:srgbClr val="FFFFFF"/>
                </a:solidFill>
              </a:rPr>
              <a:t>资源税</a:t>
            </a:r>
            <a:endParaRPr lang="zh-CN" altLang="en-US" sz="2800" dirty="0">
              <a:solidFill>
                <a:srgbClr val="FFFFFF"/>
              </a:solidFill>
            </a:endParaRPr>
          </a:p>
        </p:txBody>
      </p:sp>
      <p:sp>
        <p:nvSpPr>
          <p:cNvPr id="55" name="矩形 54"/>
          <p:cNvSpPr/>
          <p:nvPr/>
        </p:nvSpPr>
        <p:spPr>
          <a:xfrm>
            <a:off x="882202" y="4131252"/>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56" name="矩形 55"/>
          <p:cNvSpPr/>
          <p:nvPr/>
        </p:nvSpPr>
        <p:spPr>
          <a:xfrm>
            <a:off x="1044127" y="4042047"/>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57" name="文本框 56"/>
          <p:cNvSpPr txBox="1"/>
          <p:nvPr/>
        </p:nvSpPr>
        <p:spPr>
          <a:xfrm>
            <a:off x="1132866" y="3997306"/>
            <a:ext cx="733072" cy="523220"/>
          </a:xfrm>
          <a:prstGeom prst="rect">
            <a:avLst/>
          </a:prstGeom>
          <a:noFill/>
        </p:spPr>
        <p:txBody>
          <a:bodyPr wrap="square" rtlCol="0">
            <a:spAutoFit/>
          </a:bodyPr>
          <a:lstStyle/>
          <a:p>
            <a:r>
              <a:rPr lang="en-US" altLang="zh-CN" sz="2800" b="1" dirty="0" smtClean="0">
                <a:solidFill>
                  <a:srgbClr val="FFFFFF"/>
                </a:solidFill>
              </a:rPr>
              <a:t>4</a:t>
            </a:r>
            <a:endParaRPr lang="zh-CN" altLang="en-US" sz="2800" b="1" dirty="0">
              <a:solidFill>
                <a:srgbClr val="FFFFFF"/>
              </a:solidFill>
            </a:endParaRPr>
          </a:p>
        </p:txBody>
      </p:sp>
      <p:sp>
        <p:nvSpPr>
          <p:cNvPr id="58" name="文本框 57"/>
          <p:cNvSpPr txBox="1"/>
          <p:nvPr/>
        </p:nvSpPr>
        <p:spPr>
          <a:xfrm>
            <a:off x="1491970" y="4000954"/>
            <a:ext cx="2841923" cy="523220"/>
          </a:xfrm>
          <a:prstGeom prst="rect">
            <a:avLst/>
          </a:prstGeom>
          <a:noFill/>
        </p:spPr>
        <p:txBody>
          <a:bodyPr wrap="square" rtlCol="0">
            <a:spAutoFit/>
          </a:bodyPr>
          <a:lstStyle/>
          <a:p>
            <a:r>
              <a:rPr lang="zh-CN" altLang="en-US" sz="2800" dirty="0" smtClean="0">
                <a:solidFill>
                  <a:srgbClr val="FFFFFF"/>
                </a:solidFill>
              </a:rPr>
              <a:t>房产税</a:t>
            </a:r>
            <a:endParaRPr lang="zh-CN" altLang="en-US" sz="2800" dirty="0">
              <a:solidFill>
                <a:srgbClr val="FFFFFF"/>
              </a:solidFill>
            </a:endParaRPr>
          </a:p>
        </p:txBody>
      </p:sp>
      <p:sp>
        <p:nvSpPr>
          <p:cNvPr id="59" name="矩形 58"/>
          <p:cNvSpPr/>
          <p:nvPr/>
        </p:nvSpPr>
        <p:spPr>
          <a:xfrm>
            <a:off x="882202" y="5127087"/>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60" name="矩形 59"/>
          <p:cNvSpPr/>
          <p:nvPr/>
        </p:nvSpPr>
        <p:spPr>
          <a:xfrm>
            <a:off x="1044127" y="5037882"/>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61" name="文本框 60"/>
          <p:cNvSpPr txBox="1"/>
          <p:nvPr/>
        </p:nvSpPr>
        <p:spPr>
          <a:xfrm>
            <a:off x="1132866" y="4993141"/>
            <a:ext cx="733072" cy="523220"/>
          </a:xfrm>
          <a:prstGeom prst="rect">
            <a:avLst/>
          </a:prstGeom>
          <a:noFill/>
        </p:spPr>
        <p:txBody>
          <a:bodyPr wrap="square" rtlCol="0">
            <a:spAutoFit/>
          </a:bodyPr>
          <a:lstStyle/>
          <a:p>
            <a:r>
              <a:rPr lang="en-US" altLang="zh-CN" sz="2800" b="1" dirty="0" smtClean="0">
                <a:solidFill>
                  <a:srgbClr val="FFFFFF"/>
                </a:solidFill>
              </a:rPr>
              <a:t>5</a:t>
            </a:r>
            <a:endParaRPr lang="zh-CN" altLang="en-US" sz="2800" b="1" dirty="0">
              <a:solidFill>
                <a:srgbClr val="FFFFFF"/>
              </a:solidFill>
            </a:endParaRPr>
          </a:p>
        </p:txBody>
      </p:sp>
      <p:sp>
        <p:nvSpPr>
          <p:cNvPr id="62" name="文本框 61"/>
          <p:cNvSpPr txBox="1"/>
          <p:nvPr/>
        </p:nvSpPr>
        <p:spPr>
          <a:xfrm>
            <a:off x="1491970" y="4996789"/>
            <a:ext cx="2841923" cy="523220"/>
          </a:xfrm>
          <a:prstGeom prst="rect">
            <a:avLst/>
          </a:prstGeom>
          <a:noFill/>
        </p:spPr>
        <p:txBody>
          <a:bodyPr wrap="square" rtlCol="0">
            <a:spAutoFit/>
          </a:bodyPr>
          <a:lstStyle/>
          <a:p>
            <a:r>
              <a:rPr lang="zh-CN" altLang="en-US" sz="2800" dirty="0" smtClean="0">
                <a:solidFill>
                  <a:srgbClr val="FFFFFF"/>
                </a:solidFill>
              </a:rPr>
              <a:t>城镇土地使用税</a:t>
            </a:r>
            <a:endParaRPr lang="zh-CN" altLang="en-US" sz="2800" dirty="0">
              <a:solidFill>
                <a:srgbClr val="FFFFFF"/>
              </a:solidFill>
            </a:endParaRPr>
          </a:p>
        </p:txBody>
      </p:sp>
      <p:sp>
        <p:nvSpPr>
          <p:cNvPr id="63" name="矩形 62"/>
          <p:cNvSpPr/>
          <p:nvPr/>
        </p:nvSpPr>
        <p:spPr>
          <a:xfrm>
            <a:off x="7816333" y="1251685"/>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64" name="矩形 63"/>
          <p:cNvSpPr/>
          <p:nvPr/>
        </p:nvSpPr>
        <p:spPr>
          <a:xfrm>
            <a:off x="7978258" y="1162480"/>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65" name="文本框 64"/>
          <p:cNvSpPr txBox="1"/>
          <p:nvPr/>
        </p:nvSpPr>
        <p:spPr>
          <a:xfrm>
            <a:off x="8066997" y="1117739"/>
            <a:ext cx="733072" cy="523220"/>
          </a:xfrm>
          <a:prstGeom prst="rect">
            <a:avLst/>
          </a:prstGeom>
          <a:noFill/>
        </p:spPr>
        <p:txBody>
          <a:bodyPr wrap="square" rtlCol="0">
            <a:spAutoFit/>
          </a:bodyPr>
          <a:lstStyle/>
          <a:p>
            <a:r>
              <a:rPr lang="en-US" altLang="zh-CN" sz="2800" b="1" dirty="0" smtClean="0">
                <a:solidFill>
                  <a:srgbClr val="FFFFFF"/>
                </a:solidFill>
              </a:rPr>
              <a:t>7</a:t>
            </a:r>
            <a:endParaRPr lang="zh-CN" altLang="en-US" sz="2800" b="1" dirty="0">
              <a:solidFill>
                <a:srgbClr val="FFFFFF"/>
              </a:solidFill>
            </a:endParaRPr>
          </a:p>
        </p:txBody>
      </p:sp>
      <p:sp>
        <p:nvSpPr>
          <p:cNvPr id="66" name="文本框 65"/>
          <p:cNvSpPr txBox="1"/>
          <p:nvPr/>
        </p:nvSpPr>
        <p:spPr>
          <a:xfrm>
            <a:off x="8426101" y="1121387"/>
            <a:ext cx="2841923" cy="523220"/>
          </a:xfrm>
          <a:prstGeom prst="rect">
            <a:avLst/>
          </a:prstGeom>
          <a:noFill/>
        </p:spPr>
        <p:txBody>
          <a:bodyPr wrap="square" rtlCol="0">
            <a:spAutoFit/>
          </a:bodyPr>
          <a:lstStyle/>
          <a:p>
            <a:r>
              <a:rPr lang="zh-CN" altLang="en-US" sz="2800" dirty="0" smtClean="0">
                <a:solidFill>
                  <a:srgbClr val="FFFFFF"/>
                </a:solidFill>
              </a:rPr>
              <a:t>印花税</a:t>
            </a:r>
            <a:endParaRPr lang="zh-CN" altLang="en-US" sz="2800" dirty="0">
              <a:solidFill>
                <a:srgbClr val="FFFFFF"/>
              </a:solidFill>
            </a:endParaRPr>
          </a:p>
        </p:txBody>
      </p:sp>
      <p:sp>
        <p:nvSpPr>
          <p:cNvPr id="67" name="矩形 66"/>
          <p:cNvSpPr/>
          <p:nvPr/>
        </p:nvSpPr>
        <p:spPr>
          <a:xfrm>
            <a:off x="7816333" y="2279710"/>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68" name="矩形 67"/>
          <p:cNvSpPr/>
          <p:nvPr/>
        </p:nvSpPr>
        <p:spPr>
          <a:xfrm>
            <a:off x="7978258" y="2190505"/>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69" name="文本框 68"/>
          <p:cNvSpPr txBox="1"/>
          <p:nvPr/>
        </p:nvSpPr>
        <p:spPr>
          <a:xfrm>
            <a:off x="8066997" y="2145764"/>
            <a:ext cx="733072" cy="523220"/>
          </a:xfrm>
          <a:prstGeom prst="rect">
            <a:avLst/>
          </a:prstGeom>
          <a:noFill/>
        </p:spPr>
        <p:txBody>
          <a:bodyPr wrap="square" rtlCol="0">
            <a:spAutoFit/>
          </a:bodyPr>
          <a:lstStyle/>
          <a:p>
            <a:r>
              <a:rPr lang="en-US" altLang="zh-CN" sz="2800" b="1" dirty="0" smtClean="0">
                <a:solidFill>
                  <a:srgbClr val="FFFFFF"/>
                </a:solidFill>
              </a:rPr>
              <a:t>8</a:t>
            </a:r>
            <a:endParaRPr lang="zh-CN" altLang="en-US" sz="2800" b="1" dirty="0">
              <a:solidFill>
                <a:srgbClr val="FFFFFF"/>
              </a:solidFill>
            </a:endParaRPr>
          </a:p>
        </p:txBody>
      </p:sp>
      <p:sp>
        <p:nvSpPr>
          <p:cNvPr id="70" name="文本框 69"/>
          <p:cNvSpPr txBox="1"/>
          <p:nvPr/>
        </p:nvSpPr>
        <p:spPr>
          <a:xfrm>
            <a:off x="8426101" y="2149412"/>
            <a:ext cx="2841923" cy="523220"/>
          </a:xfrm>
          <a:prstGeom prst="rect">
            <a:avLst/>
          </a:prstGeom>
          <a:noFill/>
        </p:spPr>
        <p:txBody>
          <a:bodyPr wrap="square" rtlCol="0">
            <a:spAutoFit/>
          </a:bodyPr>
          <a:lstStyle/>
          <a:p>
            <a:r>
              <a:rPr lang="zh-CN" altLang="en-US" sz="2800" dirty="0" smtClean="0">
                <a:solidFill>
                  <a:srgbClr val="FFFFFF"/>
                </a:solidFill>
              </a:rPr>
              <a:t>土地增值税</a:t>
            </a:r>
            <a:endParaRPr lang="zh-CN" altLang="en-US" sz="2800" dirty="0">
              <a:solidFill>
                <a:srgbClr val="FFFFFF"/>
              </a:solidFill>
            </a:endParaRPr>
          </a:p>
        </p:txBody>
      </p:sp>
      <p:sp>
        <p:nvSpPr>
          <p:cNvPr id="71" name="矩形 70"/>
          <p:cNvSpPr/>
          <p:nvPr/>
        </p:nvSpPr>
        <p:spPr>
          <a:xfrm>
            <a:off x="7816333" y="3437054"/>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72" name="矩形 71"/>
          <p:cNvSpPr/>
          <p:nvPr/>
        </p:nvSpPr>
        <p:spPr>
          <a:xfrm>
            <a:off x="7978258" y="3347849"/>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73" name="文本框 72"/>
          <p:cNvSpPr txBox="1"/>
          <p:nvPr/>
        </p:nvSpPr>
        <p:spPr>
          <a:xfrm>
            <a:off x="8066997" y="3303108"/>
            <a:ext cx="733072" cy="523220"/>
          </a:xfrm>
          <a:prstGeom prst="rect">
            <a:avLst/>
          </a:prstGeom>
          <a:noFill/>
        </p:spPr>
        <p:txBody>
          <a:bodyPr wrap="square" rtlCol="0">
            <a:spAutoFit/>
          </a:bodyPr>
          <a:lstStyle/>
          <a:p>
            <a:r>
              <a:rPr lang="en-US" altLang="zh-CN" sz="2800" b="1" dirty="0" smtClean="0">
                <a:solidFill>
                  <a:srgbClr val="FFFFFF"/>
                </a:solidFill>
              </a:rPr>
              <a:t>9</a:t>
            </a:r>
            <a:endParaRPr lang="zh-CN" altLang="en-US" sz="2800" b="1" dirty="0">
              <a:solidFill>
                <a:srgbClr val="FFFFFF"/>
              </a:solidFill>
            </a:endParaRPr>
          </a:p>
        </p:txBody>
      </p:sp>
      <p:sp>
        <p:nvSpPr>
          <p:cNvPr id="74" name="文本框 73"/>
          <p:cNvSpPr txBox="1"/>
          <p:nvPr/>
        </p:nvSpPr>
        <p:spPr>
          <a:xfrm>
            <a:off x="8426101" y="3306756"/>
            <a:ext cx="2841923" cy="523220"/>
          </a:xfrm>
          <a:prstGeom prst="rect">
            <a:avLst/>
          </a:prstGeom>
          <a:noFill/>
        </p:spPr>
        <p:txBody>
          <a:bodyPr wrap="square" rtlCol="0">
            <a:spAutoFit/>
          </a:bodyPr>
          <a:lstStyle/>
          <a:p>
            <a:r>
              <a:rPr lang="zh-CN" altLang="en-US" sz="2800" dirty="0" smtClean="0">
                <a:solidFill>
                  <a:srgbClr val="FFFFFF"/>
                </a:solidFill>
              </a:rPr>
              <a:t>烟叶税</a:t>
            </a:r>
            <a:endParaRPr lang="zh-CN" altLang="en-US" sz="2800" dirty="0">
              <a:solidFill>
                <a:srgbClr val="FFFFFF"/>
              </a:solidFill>
            </a:endParaRPr>
          </a:p>
        </p:txBody>
      </p:sp>
      <p:sp>
        <p:nvSpPr>
          <p:cNvPr id="75" name="矩形 74"/>
          <p:cNvSpPr/>
          <p:nvPr/>
        </p:nvSpPr>
        <p:spPr>
          <a:xfrm>
            <a:off x="7826208" y="4507824"/>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76" name="矩形 75"/>
          <p:cNvSpPr/>
          <p:nvPr/>
        </p:nvSpPr>
        <p:spPr>
          <a:xfrm>
            <a:off x="7988133" y="4418619"/>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77" name="文本框 76"/>
          <p:cNvSpPr txBox="1"/>
          <p:nvPr/>
        </p:nvSpPr>
        <p:spPr>
          <a:xfrm>
            <a:off x="8076872" y="4373878"/>
            <a:ext cx="733072" cy="523220"/>
          </a:xfrm>
          <a:prstGeom prst="rect">
            <a:avLst/>
          </a:prstGeom>
          <a:noFill/>
        </p:spPr>
        <p:txBody>
          <a:bodyPr wrap="square" rtlCol="0">
            <a:spAutoFit/>
          </a:bodyPr>
          <a:lstStyle/>
          <a:p>
            <a:r>
              <a:rPr lang="en-US" altLang="zh-CN" sz="2800" b="1" dirty="0" smtClean="0">
                <a:solidFill>
                  <a:srgbClr val="FFFFFF"/>
                </a:solidFill>
              </a:rPr>
              <a:t>10 </a:t>
            </a:r>
            <a:endParaRPr lang="zh-CN" altLang="en-US" sz="2800" b="1" dirty="0">
              <a:solidFill>
                <a:srgbClr val="FFFFFF"/>
              </a:solidFill>
            </a:endParaRPr>
          </a:p>
        </p:txBody>
      </p:sp>
      <p:sp>
        <p:nvSpPr>
          <p:cNvPr id="78" name="文本框 77"/>
          <p:cNvSpPr txBox="1"/>
          <p:nvPr/>
        </p:nvSpPr>
        <p:spPr>
          <a:xfrm>
            <a:off x="8644499" y="4364422"/>
            <a:ext cx="2841923" cy="523220"/>
          </a:xfrm>
          <a:prstGeom prst="rect">
            <a:avLst/>
          </a:prstGeom>
          <a:noFill/>
        </p:spPr>
        <p:txBody>
          <a:bodyPr wrap="square" rtlCol="0">
            <a:spAutoFit/>
          </a:bodyPr>
          <a:lstStyle/>
          <a:p>
            <a:r>
              <a:rPr lang="zh-CN" altLang="en-US" sz="2800" dirty="0" smtClean="0">
                <a:solidFill>
                  <a:srgbClr val="FFFFFF"/>
                </a:solidFill>
              </a:rPr>
              <a:t>车船税</a:t>
            </a:r>
            <a:endParaRPr lang="zh-CN" altLang="en-US" sz="2800" dirty="0">
              <a:solidFill>
                <a:srgbClr val="FFFFFF"/>
              </a:solidFill>
            </a:endParaRPr>
          </a:p>
        </p:txBody>
      </p:sp>
      <p:sp>
        <p:nvSpPr>
          <p:cNvPr id="79" name="矩形 78"/>
          <p:cNvSpPr/>
          <p:nvPr/>
        </p:nvSpPr>
        <p:spPr>
          <a:xfrm>
            <a:off x="7816333" y="5619687"/>
            <a:ext cx="3318115" cy="58180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80" name="矩形 79"/>
          <p:cNvSpPr/>
          <p:nvPr/>
        </p:nvSpPr>
        <p:spPr>
          <a:xfrm>
            <a:off x="7978258" y="5530482"/>
            <a:ext cx="3318115" cy="581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1F2029"/>
              </a:solidFill>
            </a:endParaRPr>
          </a:p>
        </p:txBody>
      </p:sp>
      <p:sp>
        <p:nvSpPr>
          <p:cNvPr id="81" name="文本框 80"/>
          <p:cNvSpPr txBox="1"/>
          <p:nvPr/>
        </p:nvSpPr>
        <p:spPr>
          <a:xfrm>
            <a:off x="8066997" y="5485741"/>
            <a:ext cx="733072" cy="523220"/>
          </a:xfrm>
          <a:prstGeom prst="rect">
            <a:avLst/>
          </a:prstGeom>
          <a:noFill/>
        </p:spPr>
        <p:txBody>
          <a:bodyPr wrap="square" rtlCol="0">
            <a:spAutoFit/>
          </a:bodyPr>
          <a:lstStyle/>
          <a:p>
            <a:r>
              <a:rPr lang="en-US" altLang="zh-CN" sz="2800" b="1" dirty="0" smtClean="0">
                <a:solidFill>
                  <a:srgbClr val="FFFFFF"/>
                </a:solidFill>
              </a:rPr>
              <a:t>11</a:t>
            </a:r>
            <a:endParaRPr lang="zh-CN" altLang="en-US" sz="2800" b="1" dirty="0">
              <a:solidFill>
                <a:srgbClr val="FFFFFF"/>
              </a:solidFill>
            </a:endParaRPr>
          </a:p>
        </p:txBody>
      </p:sp>
      <p:sp>
        <p:nvSpPr>
          <p:cNvPr id="87" name="文本框 86"/>
          <p:cNvSpPr txBox="1"/>
          <p:nvPr/>
        </p:nvSpPr>
        <p:spPr>
          <a:xfrm>
            <a:off x="8644499" y="5489389"/>
            <a:ext cx="2841923" cy="523220"/>
          </a:xfrm>
          <a:prstGeom prst="rect">
            <a:avLst/>
          </a:prstGeom>
          <a:noFill/>
        </p:spPr>
        <p:txBody>
          <a:bodyPr wrap="square" rtlCol="0">
            <a:spAutoFit/>
          </a:bodyPr>
          <a:lstStyle/>
          <a:p>
            <a:r>
              <a:rPr lang="zh-CN" altLang="en-US" sz="2800" dirty="0" smtClean="0">
                <a:solidFill>
                  <a:srgbClr val="FFFFFF"/>
                </a:solidFill>
              </a:rPr>
              <a:t>环境保护税</a:t>
            </a:r>
            <a:endParaRPr lang="zh-CN" altLang="en-US" sz="2800" dirty="0">
              <a:solidFill>
                <a:srgbClr val="FFFFFF"/>
              </a:solidFill>
            </a:endParaRPr>
          </a:p>
        </p:txBody>
      </p:sp>
    </p:spTree>
    <p:extLst>
      <p:ext uri="{BB962C8B-B14F-4D97-AF65-F5344CB8AC3E}">
        <p14:creationId xmlns:p14="http://schemas.microsoft.com/office/powerpoint/2010/main" val="3431288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2139351" y="249882"/>
            <a:ext cx="3942272" cy="381000"/>
          </a:xfrm>
        </p:spPr>
        <p:txBody>
          <a:bodyPr/>
          <a:lstStyle/>
          <a:p>
            <a:r>
              <a:rPr lang="zh-CN" altLang="en-US" sz="3200" dirty="0"/>
              <a:t>征税范围和计税依据</a:t>
            </a:r>
          </a:p>
          <a:p>
            <a:endParaRPr lang="zh-CN" altLang="en-US" dirty="0"/>
          </a:p>
        </p:txBody>
      </p:sp>
      <p:sp>
        <p:nvSpPr>
          <p:cNvPr id="5" name="文本占位符 4"/>
          <p:cNvSpPr>
            <a:spLocks noGrp="1"/>
          </p:cNvSpPr>
          <p:nvPr>
            <p:ph type="body" sz="quarter" idx="11"/>
          </p:nvPr>
        </p:nvSpPr>
        <p:spPr>
          <a:xfrm>
            <a:off x="1216325" y="309265"/>
            <a:ext cx="707366" cy="419100"/>
          </a:xfrm>
        </p:spPr>
        <p:txBody>
          <a:bodyPr/>
          <a:lstStyle/>
          <a:p>
            <a:r>
              <a:rPr lang="en-US" altLang="zh-CN" dirty="0" smtClean="0"/>
              <a:t>5-2</a:t>
            </a:r>
            <a:endParaRPr lang="zh-CN" altLang="en-US" dirty="0"/>
          </a:p>
        </p:txBody>
      </p:sp>
      <p:sp>
        <p:nvSpPr>
          <p:cNvPr id="6" name="椭圆 5"/>
          <p:cNvSpPr/>
          <p:nvPr/>
        </p:nvSpPr>
        <p:spPr>
          <a:xfrm>
            <a:off x="125134" y="4836844"/>
            <a:ext cx="1940841" cy="19407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r>
              <a:rPr lang="zh-CN" altLang="en-US" sz="4400" dirty="0" smtClean="0">
                <a:solidFill>
                  <a:schemeClr val="tx1"/>
                </a:solidFill>
              </a:rPr>
              <a:t>经济合同</a:t>
            </a:r>
            <a:endParaRPr lang="zh-CN" altLang="en-US" sz="4400" dirty="0">
              <a:solidFill>
                <a:schemeClr val="tx1"/>
              </a:solidFill>
            </a:endParaRPr>
          </a:p>
        </p:txBody>
      </p:sp>
      <p:sp>
        <p:nvSpPr>
          <p:cNvPr id="7" name="对角圆角矩形 6"/>
          <p:cNvSpPr/>
          <p:nvPr/>
        </p:nvSpPr>
        <p:spPr>
          <a:xfrm>
            <a:off x="125134" y="1338059"/>
            <a:ext cx="1677787" cy="822132"/>
          </a:xfrm>
          <a:prstGeom prst="round2DiagRect">
            <a:avLst/>
          </a:prstGeom>
          <a:solidFill>
            <a:schemeClr val="accent4"/>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货物运输合同</a:t>
            </a:r>
          </a:p>
        </p:txBody>
      </p:sp>
      <p:sp>
        <p:nvSpPr>
          <p:cNvPr id="8" name="直角上箭头 7"/>
          <p:cNvSpPr/>
          <p:nvPr/>
        </p:nvSpPr>
        <p:spPr>
          <a:xfrm rot="5400000">
            <a:off x="752161" y="2304920"/>
            <a:ext cx="807257" cy="690411"/>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2400"/>
          </a:p>
        </p:txBody>
      </p:sp>
      <p:sp>
        <p:nvSpPr>
          <p:cNvPr id="9" name="对角圆角矩形 8"/>
          <p:cNvSpPr/>
          <p:nvPr/>
        </p:nvSpPr>
        <p:spPr>
          <a:xfrm>
            <a:off x="1509623" y="2337988"/>
            <a:ext cx="1621766" cy="863793"/>
          </a:xfrm>
          <a:prstGeom prst="round2DiagRect">
            <a:avLst/>
          </a:prstGeom>
          <a:solidFill>
            <a:schemeClr val="accent4"/>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仓储保管合同</a:t>
            </a:r>
          </a:p>
        </p:txBody>
      </p:sp>
      <p:sp>
        <p:nvSpPr>
          <p:cNvPr id="10" name="直角上箭头 9"/>
          <p:cNvSpPr/>
          <p:nvPr/>
        </p:nvSpPr>
        <p:spPr>
          <a:xfrm rot="5400000">
            <a:off x="2049766" y="3378235"/>
            <a:ext cx="826151" cy="646981"/>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2400"/>
          </a:p>
        </p:txBody>
      </p:sp>
      <p:sp>
        <p:nvSpPr>
          <p:cNvPr id="11" name="对角圆角矩形 10"/>
          <p:cNvSpPr/>
          <p:nvPr/>
        </p:nvSpPr>
        <p:spPr>
          <a:xfrm>
            <a:off x="2786332" y="3379578"/>
            <a:ext cx="1855439" cy="901142"/>
          </a:xfrm>
          <a:prstGeom prst="round2DiagRect">
            <a:avLst/>
          </a:prstGeom>
          <a:solidFill>
            <a:schemeClr val="accent4"/>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借款合同</a:t>
            </a:r>
          </a:p>
        </p:txBody>
      </p:sp>
      <p:sp>
        <p:nvSpPr>
          <p:cNvPr id="12" name="直角上箭头 11"/>
          <p:cNvSpPr/>
          <p:nvPr/>
        </p:nvSpPr>
        <p:spPr>
          <a:xfrm rot="5400000">
            <a:off x="3375015" y="4388646"/>
            <a:ext cx="796727" cy="673538"/>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2400"/>
          </a:p>
        </p:txBody>
      </p:sp>
      <p:sp>
        <p:nvSpPr>
          <p:cNvPr id="13" name="对角圆角矩形 12"/>
          <p:cNvSpPr/>
          <p:nvPr/>
        </p:nvSpPr>
        <p:spPr>
          <a:xfrm>
            <a:off x="4110148" y="4458517"/>
            <a:ext cx="1900577" cy="882468"/>
          </a:xfrm>
          <a:prstGeom prst="round2DiagRect">
            <a:avLst/>
          </a:prstGeom>
          <a:solidFill>
            <a:schemeClr val="accent4"/>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财产</a:t>
            </a:r>
            <a:r>
              <a:rPr kumimoji="0" lang="zh-CN" altLang="en-US" sz="24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rPr>
              <a:t>保险</a:t>
            </a:r>
            <a:endParaRPr kumimoji="0" lang="en-US" altLang="zh-CN" sz="24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smtClean="0">
                <a:ln>
                  <a:noFill/>
                </a:ln>
                <a:solidFill>
                  <a:prstClr val="white"/>
                </a:solidFill>
                <a:effectLst/>
                <a:uLnTx/>
                <a:uFillTx/>
                <a:latin typeface="微软雅黑" pitchFamily="34" charset="-122"/>
                <a:ea typeface="微软雅黑" pitchFamily="34" charset="-122"/>
              </a:rPr>
              <a:t>合同</a:t>
            </a:r>
            <a:endParaRPr kumimoji="0" lang="zh-CN" altLang="en-US" sz="240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14" name="直角上箭头 13"/>
          <p:cNvSpPr/>
          <p:nvPr/>
        </p:nvSpPr>
        <p:spPr>
          <a:xfrm rot="5400000">
            <a:off x="4658294" y="5480742"/>
            <a:ext cx="778950" cy="652975"/>
          </a:xfrm>
          <a:prstGeom prst="ben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2400"/>
          </a:p>
        </p:txBody>
      </p:sp>
      <p:sp>
        <p:nvSpPr>
          <p:cNvPr id="15" name="对角圆角矩形 14"/>
          <p:cNvSpPr/>
          <p:nvPr/>
        </p:nvSpPr>
        <p:spPr>
          <a:xfrm>
            <a:off x="5374257" y="5518782"/>
            <a:ext cx="1758754" cy="861578"/>
          </a:xfrm>
          <a:prstGeom prst="round2DiagRect">
            <a:avLst/>
          </a:prstGeom>
          <a:solidFill>
            <a:schemeClr val="accent4"/>
          </a:solidFill>
          <a:ln w="25400" cap="flat" cmpd="sng" algn="ctr">
            <a:noFill/>
            <a:prstDash val="solid"/>
          </a:ln>
          <a:effectLst/>
        </p:spPr>
        <p:txBody>
          <a:bodyPr lIns="98581" tIns="49291" rIns="98581" bIns="4929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4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技术合同</a:t>
            </a:r>
          </a:p>
        </p:txBody>
      </p:sp>
      <p:cxnSp>
        <p:nvCxnSpPr>
          <p:cNvPr id="16" name="直接箭头连接符 15"/>
          <p:cNvCxnSpPr/>
          <p:nvPr/>
        </p:nvCxnSpPr>
        <p:spPr>
          <a:xfrm flipV="1">
            <a:off x="1858992" y="1726678"/>
            <a:ext cx="1207698" cy="9000"/>
          </a:xfrm>
          <a:prstGeom prst="straightConnector1">
            <a:avLst/>
          </a:prstGeom>
          <a:noFill/>
          <a:ln w="28575" cap="rnd" cmpd="sng" algn="ctr">
            <a:solidFill>
              <a:schemeClr val="accent4"/>
            </a:solidFill>
            <a:prstDash val="solid"/>
            <a:tailEnd type="stealth"/>
          </a:ln>
          <a:effectLst/>
        </p:spPr>
      </p:cxnSp>
      <p:cxnSp>
        <p:nvCxnSpPr>
          <p:cNvPr id="18" name="直接箭头连接符 17"/>
          <p:cNvCxnSpPr/>
          <p:nvPr/>
        </p:nvCxnSpPr>
        <p:spPr>
          <a:xfrm flipV="1">
            <a:off x="3169529" y="2765457"/>
            <a:ext cx="1207698" cy="9000"/>
          </a:xfrm>
          <a:prstGeom prst="straightConnector1">
            <a:avLst/>
          </a:prstGeom>
          <a:noFill/>
          <a:ln w="28575" cap="rnd" cmpd="sng" algn="ctr">
            <a:solidFill>
              <a:schemeClr val="accent4"/>
            </a:solidFill>
            <a:prstDash val="solid"/>
            <a:tailEnd type="stealth"/>
          </a:ln>
          <a:effectLst/>
        </p:spPr>
      </p:cxnSp>
      <p:cxnSp>
        <p:nvCxnSpPr>
          <p:cNvPr id="19" name="直接箭头连接符 18"/>
          <p:cNvCxnSpPr/>
          <p:nvPr/>
        </p:nvCxnSpPr>
        <p:spPr>
          <a:xfrm flipV="1">
            <a:off x="4684903" y="3815772"/>
            <a:ext cx="1207698" cy="9000"/>
          </a:xfrm>
          <a:prstGeom prst="straightConnector1">
            <a:avLst/>
          </a:prstGeom>
          <a:noFill/>
          <a:ln w="28575" cap="rnd" cmpd="sng" algn="ctr">
            <a:solidFill>
              <a:schemeClr val="accent4"/>
            </a:solidFill>
            <a:prstDash val="solid"/>
            <a:tailEnd type="stealth"/>
          </a:ln>
          <a:effectLst/>
        </p:spPr>
      </p:cxnSp>
      <p:cxnSp>
        <p:nvCxnSpPr>
          <p:cNvPr id="20" name="直接箭头连接符 19"/>
          <p:cNvCxnSpPr/>
          <p:nvPr/>
        </p:nvCxnSpPr>
        <p:spPr>
          <a:xfrm flipV="1">
            <a:off x="6081623" y="4890751"/>
            <a:ext cx="1207698" cy="9000"/>
          </a:xfrm>
          <a:prstGeom prst="straightConnector1">
            <a:avLst/>
          </a:prstGeom>
          <a:noFill/>
          <a:ln w="28575" cap="rnd" cmpd="sng" algn="ctr">
            <a:solidFill>
              <a:schemeClr val="accent4"/>
            </a:solidFill>
            <a:prstDash val="solid"/>
            <a:tailEnd type="stealth"/>
          </a:ln>
          <a:effectLst/>
        </p:spPr>
      </p:cxnSp>
      <p:cxnSp>
        <p:nvCxnSpPr>
          <p:cNvPr id="21" name="直接箭头连接符 20"/>
          <p:cNvCxnSpPr/>
          <p:nvPr/>
        </p:nvCxnSpPr>
        <p:spPr>
          <a:xfrm flipV="1">
            <a:off x="7182138" y="5938069"/>
            <a:ext cx="1207698" cy="9000"/>
          </a:xfrm>
          <a:prstGeom prst="straightConnector1">
            <a:avLst/>
          </a:prstGeom>
          <a:noFill/>
          <a:ln w="28575" cap="rnd" cmpd="sng" algn="ctr">
            <a:solidFill>
              <a:schemeClr val="accent4"/>
            </a:solidFill>
            <a:prstDash val="solid"/>
            <a:tailEnd type="stealth"/>
          </a:ln>
          <a:effectLst/>
        </p:spPr>
      </p:cxnSp>
      <p:sp>
        <p:nvSpPr>
          <p:cNvPr id="22" name="矩形 21"/>
          <p:cNvSpPr/>
          <p:nvPr/>
        </p:nvSpPr>
        <p:spPr>
          <a:xfrm>
            <a:off x="3114894" y="1249913"/>
            <a:ext cx="6096000" cy="954107"/>
          </a:xfrm>
          <a:prstGeom prst="rect">
            <a:avLst/>
          </a:prstGeom>
        </p:spPr>
        <p:txBody>
          <a:bodyPr>
            <a:spAutoFit/>
          </a:bodyPr>
          <a:lstStyle/>
          <a:p>
            <a:r>
              <a:rPr lang="zh-CN" altLang="en-US" sz="2800" dirty="0"/>
              <a:t>计税依据为运费收入。不包括所运货物的金额、装卸费和保险费等</a:t>
            </a:r>
          </a:p>
        </p:txBody>
      </p:sp>
      <p:sp>
        <p:nvSpPr>
          <p:cNvPr id="23" name="矩形 22"/>
          <p:cNvSpPr/>
          <p:nvPr/>
        </p:nvSpPr>
        <p:spPr>
          <a:xfrm>
            <a:off x="4415367" y="2497183"/>
            <a:ext cx="4288353" cy="584775"/>
          </a:xfrm>
          <a:prstGeom prst="rect">
            <a:avLst/>
          </a:prstGeom>
          <a:noFill/>
        </p:spPr>
        <p:txBody>
          <a:bodyPr wrap="none">
            <a:spAutoFit/>
          </a:bodyPr>
          <a:lstStyle/>
          <a:p>
            <a:r>
              <a:rPr lang="zh-CN" altLang="en-US" sz="3200" dirty="0"/>
              <a:t>计税依据为保管费收入</a:t>
            </a:r>
          </a:p>
        </p:txBody>
      </p:sp>
      <p:sp>
        <p:nvSpPr>
          <p:cNvPr id="24" name="矩形 23"/>
          <p:cNvSpPr/>
          <p:nvPr/>
        </p:nvSpPr>
        <p:spPr>
          <a:xfrm>
            <a:off x="5892601" y="3563162"/>
            <a:ext cx="3877985" cy="584775"/>
          </a:xfrm>
          <a:prstGeom prst="rect">
            <a:avLst/>
          </a:prstGeom>
        </p:spPr>
        <p:txBody>
          <a:bodyPr wrap="none">
            <a:spAutoFit/>
          </a:bodyPr>
          <a:lstStyle/>
          <a:p>
            <a:r>
              <a:rPr lang="zh-CN" altLang="en-US" sz="3200" dirty="0"/>
              <a:t>计税依据为借款本金</a:t>
            </a:r>
          </a:p>
        </p:txBody>
      </p:sp>
      <p:sp>
        <p:nvSpPr>
          <p:cNvPr id="25" name="矩形 24"/>
          <p:cNvSpPr/>
          <p:nvPr/>
        </p:nvSpPr>
        <p:spPr>
          <a:xfrm>
            <a:off x="7254025" y="4413697"/>
            <a:ext cx="4937975" cy="954107"/>
          </a:xfrm>
          <a:prstGeom prst="rect">
            <a:avLst/>
          </a:prstGeom>
        </p:spPr>
        <p:txBody>
          <a:bodyPr wrap="square">
            <a:spAutoFit/>
          </a:bodyPr>
          <a:lstStyle/>
          <a:p>
            <a:r>
              <a:rPr lang="zh-CN" altLang="en-US" sz="2800" dirty="0"/>
              <a:t>计税依据为保险费金额，不包括所保财产的金额</a:t>
            </a:r>
          </a:p>
        </p:txBody>
      </p:sp>
      <p:sp>
        <p:nvSpPr>
          <p:cNvPr id="26" name="矩形 25"/>
          <p:cNvSpPr/>
          <p:nvPr/>
        </p:nvSpPr>
        <p:spPr>
          <a:xfrm>
            <a:off x="8389836" y="5457239"/>
            <a:ext cx="3877461" cy="979660"/>
          </a:xfrm>
          <a:prstGeom prst="rect">
            <a:avLst/>
          </a:prstGeom>
        </p:spPr>
        <p:txBody>
          <a:bodyPr wrap="square">
            <a:spAutoFit/>
          </a:bodyPr>
          <a:lstStyle/>
          <a:p>
            <a:r>
              <a:rPr lang="zh-CN" altLang="en-US" sz="2800" dirty="0"/>
              <a:t>计税依据为合同所载的价款、报酬或使用费</a:t>
            </a:r>
          </a:p>
        </p:txBody>
      </p:sp>
    </p:spTree>
    <p:extLst>
      <p:ext uri="{BB962C8B-B14F-4D97-AF65-F5344CB8AC3E}">
        <p14:creationId xmlns:p14="http://schemas.microsoft.com/office/powerpoint/2010/main" val="404450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45840" y="224367"/>
            <a:ext cx="3810000" cy="381000"/>
          </a:xfrm>
        </p:spPr>
        <p:txBody>
          <a:bodyPr/>
          <a:lstStyle/>
          <a:p>
            <a:pPr algn="ctr"/>
            <a:r>
              <a:rPr lang="zh-CN" altLang="en-US" sz="3200" dirty="0" smtClean="0"/>
              <a:t>举例</a:t>
            </a:r>
            <a:endParaRPr lang="zh-CN" altLang="en-US" sz="3200" dirty="0"/>
          </a:p>
        </p:txBody>
      </p:sp>
      <p:sp>
        <p:nvSpPr>
          <p:cNvPr id="3" name="文本占位符 2"/>
          <p:cNvSpPr>
            <a:spLocks noGrp="1"/>
          </p:cNvSpPr>
          <p:nvPr>
            <p:ph type="body" sz="quarter" idx="11"/>
          </p:nvPr>
        </p:nvSpPr>
        <p:spPr>
          <a:xfrm>
            <a:off x="1224951" y="326518"/>
            <a:ext cx="716621" cy="419100"/>
          </a:xfrm>
        </p:spPr>
        <p:txBody>
          <a:bodyPr/>
          <a:lstStyle/>
          <a:p>
            <a:r>
              <a:rPr lang="en-US" altLang="zh-CN" dirty="0" smtClean="0"/>
              <a:t>5-3</a:t>
            </a:r>
            <a:endParaRPr lang="zh-CN" altLang="en-US" dirty="0"/>
          </a:p>
        </p:txBody>
      </p:sp>
      <p:sp>
        <p:nvSpPr>
          <p:cNvPr id="4" name="椭圆 3"/>
          <p:cNvSpPr/>
          <p:nvPr/>
        </p:nvSpPr>
        <p:spPr>
          <a:xfrm>
            <a:off x="427159" y="2492360"/>
            <a:ext cx="2323681" cy="2423202"/>
          </a:xfrm>
          <a:prstGeom prst="ellipse">
            <a:avLst/>
          </a:prstGeom>
          <a:blipFill>
            <a:blip r:embed="rId2"/>
            <a:stretch>
              <a:fillRect l="-43449" t="-22264" r="2" b="-23149"/>
            </a:stretch>
          </a:blipFill>
          <a:ln w="1905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365197" y="3450182"/>
            <a:ext cx="1569604" cy="1636829"/>
          </a:xfrm>
          <a:prstGeom prst="ellipse">
            <a:avLst/>
          </a:prstGeom>
          <a:blipFill>
            <a:blip r:embed="rId3"/>
            <a:stretch>
              <a:fillRect l="-43449" t="-22264" r="2" b="-23149"/>
            </a:stretch>
          </a:blipFill>
          <a:ln w="1905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93147" y="1441489"/>
            <a:ext cx="910638" cy="949640"/>
          </a:xfrm>
          <a:prstGeom prst="ellipse">
            <a:avLst/>
          </a:prstGeom>
          <a:blipFill>
            <a:blip r:embed="rId4"/>
            <a:stretch>
              <a:fillRect l="-43449" t="-22264" r="2" b="-23149"/>
            </a:stretch>
          </a:blipFill>
          <a:ln w="1905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11"/>
          <p:cNvSpPr/>
          <p:nvPr/>
        </p:nvSpPr>
        <p:spPr>
          <a:xfrm>
            <a:off x="4232667" y="828743"/>
            <a:ext cx="7467245" cy="5176798"/>
          </a:xfrm>
          <a:prstGeom prst="rect">
            <a:avLst/>
          </a:prstGeom>
        </p:spPr>
        <p:txBody>
          <a:bodyPr wrap="square" lIns="91436" tIns="45718" rIns="91436" bIns="45718">
            <a:spAutoFit/>
          </a:bodyPr>
          <a:lstStyle/>
          <a:p>
            <a:pPr lvl="0" defTabSz="457200">
              <a:lnSpc>
                <a:spcPct val="150000"/>
              </a:lnSpc>
            </a:pPr>
            <a:r>
              <a:rPr lang="zh-CN" altLang="en-US" sz="2800" dirty="0" smtClean="0">
                <a:solidFill>
                  <a:prstClr val="white"/>
                </a:solidFill>
                <a:latin typeface="微软雅黑" panose="020B0503020204020204" pitchFamily="34" charset="-122"/>
                <a:ea typeface="微软雅黑" panose="020B0503020204020204" pitchFamily="34" charset="-122"/>
              </a:rPr>
              <a:t>某</a:t>
            </a:r>
            <a:r>
              <a:rPr lang="zh-CN" altLang="en-US" sz="2800" dirty="0">
                <a:solidFill>
                  <a:prstClr val="white"/>
                </a:solidFill>
                <a:latin typeface="微软雅黑" panose="020B0503020204020204" pitchFamily="34" charset="-122"/>
                <a:ea typeface="微软雅黑" panose="020B0503020204020204" pitchFamily="34" charset="-122"/>
              </a:rPr>
              <a:t>建筑公司与甲企业签订了一份建筑安装工程承包合同，合同金额</a:t>
            </a:r>
            <a:r>
              <a:rPr lang="en-US" altLang="zh-CN" sz="2800" dirty="0">
                <a:solidFill>
                  <a:prstClr val="white"/>
                </a:solidFill>
                <a:latin typeface="微软雅黑" panose="020B0503020204020204" pitchFamily="34" charset="-122"/>
                <a:ea typeface="微软雅黑" panose="020B0503020204020204" pitchFamily="34" charset="-122"/>
              </a:rPr>
              <a:t>6000</a:t>
            </a:r>
            <a:r>
              <a:rPr lang="zh-CN" altLang="en-US" sz="2800" dirty="0">
                <a:solidFill>
                  <a:prstClr val="white"/>
                </a:solidFill>
                <a:latin typeface="微软雅黑" panose="020B0503020204020204" pitchFamily="34" charset="-122"/>
                <a:ea typeface="微软雅黑" panose="020B0503020204020204" pitchFamily="34" charset="-122"/>
              </a:rPr>
              <a:t>万元。施工期间，该建筑公司又将其中价值</a:t>
            </a:r>
            <a:r>
              <a:rPr lang="en-US" altLang="zh-CN" sz="2800" dirty="0">
                <a:solidFill>
                  <a:prstClr val="white"/>
                </a:solidFill>
                <a:latin typeface="微软雅黑" panose="020B0503020204020204" pitchFamily="34" charset="-122"/>
                <a:ea typeface="微软雅黑" panose="020B0503020204020204" pitchFamily="34" charset="-122"/>
              </a:rPr>
              <a:t>800</a:t>
            </a:r>
            <a:r>
              <a:rPr lang="zh-CN" altLang="en-US" sz="2800" dirty="0">
                <a:solidFill>
                  <a:prstClr val="white"/>
                </a:solidFill>
                <a:latin typeface="微软雅黑" panose="020B0503020204020204" pitchFamily="34" charset="-122"/>
                <a:ea typeface="微软雅黑" panose="020B0503020204020204" pitchFamily="34" charset="-122"/>
              </a:rPr>
              <a:t>万元的安装工程分包给乙企业，并签订分包合同。该建筑公司此项业务应缴纳多少印花税？</a:t>
            </a:r>
            <a:endParaRPr lang="en-US" altLang="zh-CN" sz="2800" dirty="0">
              <a:solidFill>
                <a:prstClr val="white"/>
              </a:solidFill>
              <a:latin typeface="微软雅黑" panose="020B0503020204020204" pitchFamily="34" charset="-122"/>
              <a:ea typeface="微软雅黑" panose="020B0503020204020204" pitchFamily="34" charset="-122"/>
            </a:endParaRPr>
          </a:p>
          <a:p>
            <a:pPr lvl="0" defTabSz="457200">
              <a:lnSpc>
                <a:spcPct val="150000"/>
              </a:lnSpc>
            </a:pPr>
            <a:endParaRPr lang="en-US" altLang="zh-CN" sz="2800" dirty="0">
              <a:solidFill>
                <a:prstClr val="white"/>
              </a:solidFill>
              <a:latin typeface="微软雅黑" panose="020B0503020204020204" pitchFamily="34" charset="-122"/>
              <a:ea typeface="微软雅黑" panose="020B0503020204020204" pitchFamily="34" charset="-122"/>
            </a:endParaRPr>
          </a:p>
          <a:p>
            <a:pPr lvl="0" defTabSz="457200">
              <a:lnSpc>
                <a:spcPct val="150000"/>
              </a:lnSpc>
            </a:pPr>
            <a:r>
              <a:rPr lang="zh-CN" altLang="en-US" sz="2800" dirty="0" smtClean="0">
                <a:solidFill>
                  <a:schemeClr val="accent4"/>
                </a:solidFill>
                <a:latin typeface="微软雅黑" panose="020B0503020204020204" pitchFamily="34" charset="-122"/>
                <a:ea typeface="微软雅黑" panose="020B0503020204020204" pitchFamily="34" charset="-122"/>
              </a:rPr>
              <a:t>应纳税额</a:t>
            </a:r>
            <a:r>
              <a:rPr lang="en-US" altLang="zh-CN" sz="2800" dirty="0" smtClean="0">
                <a:solidFill>
                  <a:schemeClr val="accent4"/>
                </a:solidFill>
                <a:latin typeface="微软雅黑" panose="020B0503020204020204" pitchFamily="34" charset="-122"/>
                <a:ea typeface="微软雅黑" panose="020B0503020204020204" pitchFamily="34" charset="-122"/>
              </a:rPr>
              <a:t>=</a:t>
            </a:r>
            <a:r>
              <a:rPr lang="zh-CN" altLang="en-US" sz="2800" dirty="0" smtClean="0">
                <a:solidFill>
                  <a:schemeClr val="accent4"/>
                </a:solidFill>
                <a:latin typeface="微软雅黑" panose="020B0503020204020204" pitchFamily="34" charset="-122"/>
                <a:ea typeface="微软雅黑" panose="020B0503020204020204" pitchFamily="34" charset="-122"/>
              </a:rPr>
              <a:t>（</a:t>
            </a:r>
            <a:r>
              <a:rPr lang="en-US" altLang="zh-CN" sz="2800" dirty="0" smtClean="0">
                <a:solidFill>
                  <a:schemeClr val="accent4"/>
                </a:solidFill>
                <a:latin typeface="微软雅黑" panose="020B0503020204020204" pitchFamily="34" charset="-122"/>
                <a:ea typeface="微软雅黑" panose="020B0503020204020204" pitchFamily="34" charset="-122"/>
              </a:rPr>
              <a:t>6000+800</a:t>
            </a:r>
            <a:r>
              <a:rPr lang="zh-CN" altLang="en-US" sz="2800" dirty="0" smtClean="0">
                <a:solidFill>
                  <a:schemeClr val="accent4"/>
                </a:solidFill>
                <a:latin typeface="微软雅黑" panose="020B0503020204020204" pitchFamily="34" charset="-122"/>
                <a:ea typeface="微软雅黑" panose="020B0503020204020204" pitchFamily="34" charset="-122"/>
              </a:rPr>
              <a:t>） </a:t>
            </a:r>
            <a:r>
              <a:rPr lang="en-US" altLang="zh-CN" sz="2800" dirty="0" smtClean="0">
                <a:solidFill>
                  <a:schemeClr val="accent4"/>
                </a:solidFill>
                <a:latin typeface="微软雅黑" panose="020B0503020204020204" pitchFamily="34" charset="-122"/>
                <a:ea typeface="微软雅黑" panose="020B0503020204020204" pitchFamily="34" charset="-122"/>
              </a:rPr>
              <a:t>×0.3 ‰=2.04</a:t>
            </a:r>
            <a:r>
              <a:rPr lang="zh-CN" altLang="en-US" sz="2800" dirty="0" smtClean="0">
                <a:solidFill>
                  <a:schemeClr val="accent4"/>
                </a:solidFill>
                <a:latin typeface="微软雅黑" panose="020B0503020204020204" pitchFamily="34" charset="-122"/>
                <a:ea typeface="微软雅黑" panose="020B0503020204020204" pitchFamily="34" charset="-122"/>
              </a:rPr>
              <a:t>万元</a:t>
            </a:r>
          </a:p>
          <a:p>
            <a:pPr>
              <a:lnSpc>
                <a:spcPct val="130000"/>
              </a:lnSpc>
            </a:pPr>
            <a:endParaRPr kumimoji="1" lang="zh-CN" altLang="en-US" sz="2800" dirty="0"/>
          </a:p>
        </p:txBody>
      </p:sp>
    </p:spTree>
    <p:extLst>
      <p:ext uri="{BB962C8B-B14F-4D97-AF65-F5344CB8AC3E}">
        <p14:creationId xmlns:p14="http://schemas.microsoft.com/office/powerpoint/2010/main" val="1366119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linds(horizontal)">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450566" y="3052092"/>
            <a:ext cx="5201728" cy="1938992"/>
          </a:xfrm>
          <a:prstGeom prst="rect">
            <a:avLst/>
          </a:prstGeom>
          <a:noFill/>
        </p:spPr>
        <p:txBody>
          <a:bodyPr wrap="square" rtlCol="0">
            <a:spAutoFit/>
          </a:bodyPr>
          <a:lstStyle/>
          <a:p>
            <a:pPr algn="ctr"/>
            <a:r>
              <a:rPr lang="zh-CN" altLang="en-US" sz="6000" dirty="0" smtClean="0"/>
              <a:t>六、</a:t>
            </a:r>
            <a:r>
              <a:rPr lang="zh-CN" altLang="en-US" sz="6000" b="1" dirty="0">
                <a:latin typeface="Franklin Gothic Book" panose="020B0503020102020204" pitchFamily="34" charset="0"/>
              </a:rPr>
              <a:t>小微普惠</a:t>
            </a:r>
            <a:endParaRPr lang="en-US" altLang="zh-CN" sz="6000" b="1" dirty="0">
              <a:latin typeface="Franklin Gothic Book" panose="020B0503020102020204" pitchFamily="34" charset="0"/>
            </a:endParaRPr>
          </a:p>
          <a:p>
            <a:pPr algn="ctr"/>
            <a:r>
              <a:rPr lang="en-US" altLang="zh-CN" sz="6000" b="1" dirty="0" smtClean="0">
                <a:latin typeface="Franklin Gothic Book" panose="020B0503020102020204" pitchFamily="34" charset="0"/>
              </a:rPr>
              <a:t>        </a:t>
            </a:r>
            <a:r>
              <a:rPr lang="zh-CN" altLang="en-US" sz="6000" b="1" dirty="0" smtClean="0">
                <a:latin typeface="Franklin Gothic Book" panose="020B0503020102020204" pitchFamily="34" charset="0"/>
              </a:rPr>
              <a:t>地方</a:t>
            </a:r>
            <a:r>
              <a:rPr lang="zh-CN" altLang="en-US" sz="6000" b="1" dirty="0">
                <a:latin typeface="Franklin Gothic Book" panose="020B0503020102020204" pitchFamily="34" charset="0"/>
              </a:rPr>
              <a:t>六税</a:t>
            </a:r>
            <a:endParaRPr lang="zh-CN" altLang="en-US" sz="6000" dirty="0"/>
          </a:p>
        </p:txBody>
      </p:sp>
      <p:cxnSp>
        <p:nvCxnSpPr>
          <p:cNvPr id="8" name="直接连接符 7"/>
          <p:cNvCxnSpPr/>
          <p:nvPr/>
        </p:nvCxnSpPr>
        <p:spPr>
          <a:xfrm>
            <a:off x="5166911" y="4991084"/>
            <a:ext cx="34093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362313" y="1332507"/>
            <a:ext cx="1127986" cy="1127986"/>
            <a:chOff x="5438775" y="2660650"/>
            <a:chExt cx="596900" cy="596900"/>
          </a:xfrm>
          <a:solidFill>
            <a:schemeClr val="tx1"/>
          </a:solidFill>
        </p:grpSpPr>
        <p:sp>
          <p:nvSpPr>
            <p:cNvPr id="10" name="Freeform 185"/>
            <p:cNvSpPr>
              <a:spLocks/>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9044936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占位符 1"/>
          <p:cNvSpPr>
            <a:spLocks noGrp="1"/>
          </p:cNvSpPr>
          <p:nvPr>
            <p:ph type="body" sz="quarter" idx="10"/>
          </p:nvPr>
        </p:nvSpPr>
        <p:spPr bwMode="auto">
          <a:xfrm>
            <a:off x="1301750" y="100013"/>
            <a:ext cx="381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4000" dirty="0"/>
              <a:t>背景介绍</a:t>
            </a:r>
          </a:p>
        </p:txBody>
      </p:sp>
      <p:sp>
        <p:nvSpPr>
          <p:cNvPr id="12291" name="文本占位符 2"/>
          <p:cNvSpPr>
            <a:spLocks noGrp="1"/>
          </p:cNvSpPr>
          <p:nvPr>
            <p:ph type="body" sz="quarter" idx="11"/>
          </p:nvPr>
        </p:nvSpPr>
        <p:spPr bwMode="auto">
          <a:xfrm>
            <a:off x="1071567" y="304800"/>
            <a:ext cx="8953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zh-CN" sz="3200" dirty="0" smtClean="0"/>
              <a:t>6-1</a:t>
            </a:r>
            <a:endParaRPr lang="zh-CN" altLang="en-US" sz="3200" dirty="0"/>
          </a:p>
        </p:txBody>
      </p:sp>
      <p:cxnSp>
        <p:nvCxnSpPr>
          <p:cNvPr id="4" name="直接连接符 3"/>
          <p:cNvCxnSpPr/>
          <p:nvPr/>
        </p:nvCxnSpPr>
        <p:spPr>
          <a:xfrm>
            <a:off x="6858000" y="1200150"/>
            <a:ext cx="533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858000" y="6364288"/>
            <a:ext cx="533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294" name="Rectangle 11"/>
          <p:cNvSpPr>
            <a:spLocks noChangeArrowheads="1"/>
          </p:cNvSpPr>
          <p:nvPr/>
        </p:nvSpPr>
        <p:spPr bwMode="auto">
          <a:xfrm>
            <a:off x="5567363" y="1649413"/>
            <a:ext cx="6624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lnSpc>
                <a:spcPct val="130000"/>
              </a:lnSpc>
              <a:spcBef>
                <a:spcPct val="0"/>
              </a:spcBef>
              <a:spcAft>
                <a:spcPct val="0"/>
              </a:spcAft>
            </a:pPr>
            <a:r>
              <a:rPr lang="en-US" altLang="zh-CN" sz="2400" b="1" smtClean="0">
                <a:solidFill>
                  <a:srgbClr val="FFFFFF"/>
                </a:solidFill>
                <a:latin typeface="Franklin Gothic Book" charset="0"/>
                <a:ea typeface="黑体" charset="-122"/>
              </a:rPr>
              <a:t>         </a:t>
            </a:r>
          </a:p>
        </p:txBody>
      </p:sp>
      <p:sp>
        <p:nvSpPr>
          <p:cNvPr id="12295" name="Rectangle 11"/>
          <p:cNvSpPr>
            <a:spLocks noChangeArrowheads="1"/>
          </p:cNvSpPr>
          <p:nvPr/>
        </p:nvSpPr>
        <p:spPr bwMode="auto">
          <a:xfrm>
            <a:off x="7466013" y="4852988"/>
            <a:ext cx="41179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fontAlgn="base">
              <a:lnSpc>
                <a:spcPct val="130000"/>
              </a:lnSpc>
              <a:spcBef>
                <a:spcPct val="0"/>
              </a:spcBef>
              <a:spcAft>
                <a:spcPct val="0"/>
              </a:spcAft>
            </a:pPr>
            <a:r>
              <a:rPr lang="en-US" altLang="zh-CN" sz="2800" b="1" smtClean="0">
                <a:solidFill>
                  <a:srgbClr val="FFFFFF"/>
                </a:solidFill>
                <a:latin typeface="Franklin Gothic Book" charset="0"/>
                <a:ea typeface="黑体" charset="-122"/>
              </a:rPr>
              <a:t>2019</a:t>
            </a:r>
            <a:r>
              <a:rPr lang="zh-CN" altLang="zh-CN" sz="2800" b="1" smtClean="0">
                <a:solidFill>
                  <a:srgbClr val="FFFFFF"/>
                </a:solidFill>
                <a:latin typeface="Franklin Gothic Book" charset="0"/>
                <a:ea typeface="黑体" charset="-122"/>
              </a:rPr>
              <a:t>年</a:t>
            </a:r>
            <a:r>
              <a:rPr lang="en-US" altLang="zh-CN" sz="2800" b="1" smtClean="0">
                <a:solidFill>
                  <a:srgbClr val="FFFFFF"/>
                </a:solidFill>
                <a:latin typeface="Franklin Gothic Book" charset="0"/>
                <a:ea typeface="黑体" charset="-122"/>
              </a:rPr>
              <a:t>1</a:t>
            </a:r>
            <a:r>
              <a:rPr lang="zh-CN" altLang="zh-CN" sz="2800" b="1" smtClean="0">
                <a:solidFill>
                  <a:srgbClr val="FFFFFF"/>
                </a:solidFill>
                <a:latin typeface="Franklin Gothic Book" charset="0"/>
                <a:ea typeface="黑体" charset="-122"/>
              </a:rPr>
              <a:t>月</a:t>
            </a:r>
            <a:r>
              <a:rPr lang="en-US" altLang="zh-CN" sz="2800" b="1" smtClean="0">
                <a:solidFill>
                  <a:srgbClr val="FFFFFF"/>
                </a:solidFill>
                <a:latin typeface="Franklin Gothic Book" charset="0"/>
                <a:ea typeface="黑体" charset="-122"/>
              </a:rPr>
              <a:t>17</a:t>
            </a:r>
            <a:r>
              <a:rPr lang="zh-CN" altLang="zh-CN" sz="2800" b="1" smtClean="0">
                <a:solidFill>
                  <a:srgbClr val="FFFFFF"/>
                </a:solidFill>
                <a:latin typeface="Franklin Gothic Book" charset="0"/>
                <a:ea typeface="黑体" charset="-122"/>
              </a:rPr>
              <a:t>日</a:t>
            </a:r>
            <a:endParaRPr kumimoji="1" lang="zh-CN" altLang="en-US" sz="2800" smtClean="0">
              <a:solidFill>
                <a:srgbClr val="FFFFFF"/>
              </a:solidFill>
              <a:latin typeface="Franklin Gothic Book" charset="0"/>
              <a:ea typeface="黑体" charset="-122"/>
            </a:endParaRPr>
          </a:p>
        </p:txBody>
      </p:sp>
      <p:sp>
        <p:nvSpPr>
          <p:cNvPr id="12296" name="矩形 15"/>
          <p:cNvSpPr>
            <a:spLocks noChangeArrowheads="1"/>
          </p:cNvSpPr>
          <p:nvPr/>
        </p:nvSpPr>
        <p:spPr bwMode="auto">
          <a:xfrm>
            <a:off x="5832475" y="2476500"/>
            <a:ext cx="60960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fontAlgn="base">
              <a:lnSpc>
                <a:spcPct val="130000"/>
              </a:lnSpc>
              <a:spcBef>
                <a:spcPct val="0"/>
              </a:spcBef>
              <a:spcAft>
                <a:spcPct val="0"/>
              </a:spcAft>
            </a:pPr>
            <a:r>
              <a:rPr lang="zh-CN" altLang="en-US" sz="3200" b="1" dirty="0" smtClean="0">
                <a:solidFill>
                  <a:schemeClr val="accent4"/>
                </a:solidFill>
                <a:latin typeface="Franklin Gothic Book" charset="0"/>
                <a:ea typeface="黑体" charset="-122"/>
              </a:rPr>
              <a:t>财政部 国家税务总局</a:t>
            </a:r>
            <a:r>
              <a:rPr lang="en-US" altLang="zh-CN" sz="3200" b="1" dirty="0" smtClean="0">
                <a:solidFill>
                  <a:schemeClr val="accent4"/>
                </a:solidFill>
                <a:latin typeface="Franklin Gothic Book" charset="0"/>
                <a:ea typeface="黑体" charset="-122"/>
              </a:rPr>
              <a:t>《</a:t>
            </a:r>
            <a:r>
              <a:rPr lang="zh-CN" altLang="en-US" sz="3200" b="1" dirty="0" smtClean="0">
                <a:solidFill>
                  <a:schemeClr val="accent4"/>
                </a:solidFill>
                <a:latin typeface="Franklin Gothic Book" charset="0"/>
                <a:ea typeface="黑体" charset="-122"/>
              </a:rPr>
              <a:t>关于实施小微企业普惠性税收减免政策的通知</a:t>
            </a:r>
            <a:r>
              <a:rPr lang="en-US" altLang="zh-CN" sz="3200" b="1" dirty="0" smtClean="0">
                <a:solidFill>
                  <a:schemeClr val="accent4"/>
                </a:solidFill>
                <a:latin typeface="Franklin Gothic Book" charset="0"/>
                <a:ea typeface="黑体" charset="-122"/>
              </a:rPr>
              <a:t>》</a:t>
            </a:r>
            <a:r>
              <a:rPr lang="zh-CN" altLang="en-US" sz="3200" b="1" dirty="0" smtClean="0">
                <a:solidFill>
                  <a:schemeClr val="accent4"/>
                </a:solidFill>
                <a:latin typeface="Franklin Gothic Book" charset="0"/>
                <a:ea typeface="黑体" charset="-122"/>
              </a:rPr>
              <a:t> （财税</a:t>
            </a:r>
            <a:r>
              <a:rPr lang="en-US" altLang="zh-CN" sz="3200" b="1" dirty="0" smtClean="0">
                <a:solidFill>
                  <a:schemeClr val="accent4"/>
                </a:solidFill>
                <a:latin typeface="宋体" charset="-122"/>
              </a:rPr>
              <a:t>﹝</a:t>
            </a:r>
            <a:r>
              <a:rPr lang="en-US" altLang="zh-CN" sz="3200" b="1" dirty="0" smtClean="0">
                <a:solidFill>
                  <a:schemeClr val="accent4"/>
                </a:solidFill>
                <a:latin typeface="Franklin Gothic Book" charset="0"/>
                <a:ea typeface="黑体" charset="-122"/>
              </a:rPr>
              <a:t>2019</a:t>
            </a:r>
            <a:r>
              <a:rPr lang="en-US" altLang="zh-CN" sz="3200" b="1" dirty="0" smtClean="0">
                <a:solidFill>
                  <a:schemeClr val="accent4"/>
                </a:solidFill>
                <a:latin typeface="宋体" charset="-122"/>
              </a:rPr>
              <a:t>﹞</a:t>
            </a:r>
            <a:r>
              <a:rPr lang="en-US" altLang="zh-CN" sz="3200" b="1" dirty="0" smtClean="0">
                <a:solidFill>
                  <a:schemeClr val="accent4"/>
                </a:solidFill>
                <a:latin typeface="Franklin Gothic Book" charset="0"/>
                <a:ea typeface="黑体" charset="-122"/>
              </a:rPr>
              <a:t>13</a:t>
            </a:r>
            <a:r>
              <a:rPr lang="zh-CN" altLang="en-US" sz="3200" b="1" dirty="0" smtClean="0">
                <a:solidFill>
                  <a:schemeClr val="accent4"/>
                </a:solidFill>
                <a:latin typeface="Franklin Gothic Book" charset="0"/>
                <a:ea typeface="黑体" charset="-122"/>
              </a:rPr>
              <a:t>号</a:t>
            </a:r>
            <a:r>
              <a:rPr lang="zh-CN" altLang="en-US" sz="3200" b="1" dirty="0" smtClean="0">
                <a:solidFill>
                  <a:srgbClr val="FFFF00"/>
                </a:solidFill>
                <a:latin typeface="Franklin Gothic Book" charset="0"/>
                <a:ea typeface="黑体" charset="-122"/>
              </a:rPr>
              <a:t>）</a:t>
            </a:r>
          </a:p>
        </p:txBody>
      </p:sp>
    </p:spTree>
    <p:extLst>
      <p:ext uri="{BB962C8B-B14F-4D97-AF65-F5344CB8AC3E}">
        <p14:creationId xmlns:p14="http://schemas.microsoft.com/office/powerpoint/2010/main" val="1378143414"/>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占位符 1"/>
          <p:cNvSpPr>
            <a:spLocks noGrp="1"/>
          </p:cNvSpPr>
          <p:nvPr>
            <p:ph type="body" sz="quarter" idx="10"/>
          </p:nvPr>
        </p:nvSpPr>
        <p:spPr bwMode="auto">
          <a:xfrm>
            <a:off x="1301750" y="100013"/>
            <a:ext cx="381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4000"/>
              <a:t>背景介绍</a:t>
            </a:r>
          </a:p>
        </p:txBody>
      </p:sp>
      <p:cxnSp>
        <p:nvCxnSpPr>
          <p:cNvPr id="4" name="直接连接符 3"/>
          <p:cNvCxnSpPr/>
          <p:nvPr/>
        </p:nvCxnSpPr>
        <p:spPr>
          <a:xfrm>
            <a:off x="6505575" y="679450"/>
            <a:ext cx="533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858000" y="6364288"/>
            <a:ext cx="533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42" name="Rectangle 11"/>
          <p:cNvSpPr>
            <a:spLocks noChangeArrowheads="1"/>
          </p:cNvSpPr>
          <p:nvPr/>
        </p:nvSpPr>
        <p:spPr bwMode="auto">
          <a:xfrm>
            <a:off x="7466013" y="2974975"/>
            <a:ext cx="411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30000"/>
              </a:lnSpc>
            </a:pPr>
            <a:endParaRPr kumimoji="1" lang="zh-CN" altLang="en-US" sz="1200">
              <a:latin typeface="Franklin Gothic Book" charset="0"/>
              <a:ea typeface="黑体" charset="-122"/>
            </a:endParaRPr>
          </a:p>
        </p:txBody>
      </p:sp>
      <p:sp>
        <p:nvSpPr>
          <p:cNvPr id="14343" name="Rectangle 11"/>
          <p:cNvSpPr>
            <a:spLocks noChangeArrowheads="1"/>
          </p:cNvSpPr>
          <p:nvPr/>
        </p:nvSpPr>
        <p:spPr bwMode="auto">
          <a:xfrm>
            <a:off x="7466013" y="4143375"/>
            <a:ext cx="4117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30000"/>
              </a:lnSpc>
            </a:pPr>
            <a:endParaRPr kumimoji="1" lang="zh-CN" altLang="en-US" sz="1200">
              <a:latin typeface="Franklin Gothic Book" charset="0"/>
              <a:ea typeface="黑体" charset="-122"/>
            </a:endParaRPr>
          </a:p>
        </p:txBody>
      </p:sp>
      <p:sp>
        <p:nvSpPr>
          <p:cNvPr id="8" name="矩形 7"/>
          <p:cNvSpPr/>
          <p:nvPr/>
        </p:nvSpPr>
        <p:spPr>
          <a:xfrm>
            <a:off x="5743575" y="1479550"/>
            <a:ext cx="6096000" cy="4524375"/>
          </a:xfrm>
          <a:prstGeom prst="rect">
            <a:avLst/>
          </a:prstGeom>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pPr>
            <a:r>
              <a:rPr lang="zh-CN" altLang="zh-CN" sz="2400">
                <a:latin typeface="Franklin Gothic Book" charset="0"/>
                <a:ea typeface="微软雅黑" charset="-122"/>
              </a:rPr>
              <a:t>　</a:t>
            </a:r>
            <a:r>
              <a:rPr lang="zh-CN" altLang="zh-CN" sz="2400" b="1">
                <a:latin typeface="Franklin Gothic Book" charset="0"/>
                <a:ea typeface="微软雅黑" charset="-122"/>
              </a:rPr>
              <a:t>三、由</a:t>
            </a:r>
            <a:r>
              <a:rPr lang="zh-CN" altLang="zh-CN" sz="3200" b="1">
                <a:solidFill>
                  <a:srgbClr val="FFC000"/>
                </a:solidFill>
                <a:latin typeface="Franklin Gothic Book" charset="0"/>
                <a:ea typeface="微软雅黑" charset="-122"/>
              </a:rPr>
              <a:t>省、自治区、直辖市人民政府</a:t>
            </a:r>
            <a:r>
              <a:rPr lang="zh-CN" altLang="zh-CN" sz="2400" b="1">
                <a:latin typeface="Franklin Gothic Book" charset="0"/>
                <a:ea typeface="微软雅黑" charset="-122"/>
              </a:rPr>
              <a:t>根据本地区实际情况，以及宏观调控需要确定，对增值税小规模纳税人可以在</a:t>
            </a:r>
            <a:r>
              <a:rPr lang="en-US" altLang="zh-CN" sz="3200" b="1">
                <a:solidFill>
                  <a:srgbClr val="FFC000"/>
                </a:solidFill>
                <a:latin typeface="Franklin Gothic Book" charset="0"/>
                <a:ea typeface="微软雅黑" charset="-122"/>
              </a:rPr>
              <a:t>50%</a:t>
            </a:r>
            <a:r>
              <a:rPr lang="zh-CN" altLang="zh-CN" sz="3200" b="1">
                <a:solidFill>
                  <a:srgbClr val="FFC000"/>
                </a:solidFill>
                <a:latin typeface="Franklin Gothic Book" charset="0"/>
                <a:ea typeface="微软雅黑" charset="-122"/>
              </a:rPr>
              <a:t>的税额幅度内</a:t>
            </a:r>
            <a:r>
              <a:rPr lang="zh-CN" altLang="zh-CN" sz="2400" b="1">
                <a:latin typeface="Franklin Gothic Book" charset="0"/>
                <a:ea typeface="微软雅黑" charset="-122"/>
              </a:rPr>
              <a:t>减征资源税、城市维护建设税、房产税、城镇土地使用税、印花税（不含证券交易印花税）、耕地占用税和教育费附加、地方教育附加。</a:t>
            </a:r>
            <a:r>
              <a:rPr lang="zh-CN" altLang="zh-CN" sz="2400">
                <a:latin typeface="Franklin Gothic Book" charset="0"/>
                <a:ea typeface="黑体" charset="-122"/>
              </a:rPr>
              <a:t> </a:t>
            </a:r>
            <a:endParaRPr lang="zh-CN" altLang="en-US" sz="2400">
              <a:latin typeface="Franklin Gothic Book" charset="0"/>
              <a:ea typeface="黑体" charset="-122"/>
            </a:endParaRPr>
          </a:p>
        </p:txBody>
      </p:sp>
      <p:sp>
        <p:nvSpPr>
          <p:cNvPr id="10" name="文本占位符 2"/>
          <p:cNvSpPr>
            <a:spLocks noGrp="1"/>
          </p:cNvSpPr>
          <p:nvPr>
            <p:ph type="body" sz="quarter" idx="11"/>
          </p:nvPr>
        </p:nvSpPr>
        <p:spPr bwMode="auto">
          <a:xfrm>
            <a:off x="1071567" y="304800"/>
            <a:ext cx="8953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zh-CN" sz="3200" dirty="0" smtClean="0"/>
              <a:t>6-1</a:t>
            </a:r>
            <a:endParaRPr lang="zh-CN" altLang="en-US" sz="3200" dirty="0"/>
          </a:p>
        </p:txBody>
      </p:sp>
    </p:spTree>
    <p:extLst>
      <p:ext uri="{BB962C8B-B14F-4D97-AF65-F5344CB8AC3E}">
        <p14:creationId xmlns:p14="http://schemas.microsoft.com/office/powerpoint/2010/main" val="761055229"/>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1"/>
          <p:cNvSpPr>
            <a:spLocks noGrp="1"/>
          </p:cNvSpPr>
          <p:nvPr>
            <p:ph type="body" sz="quarter" idx="10"/>
          </p:nvPr>
        </p:nvSpPr>
        <p:spPr bwMode="auto">
          <a:xfrm>
            <a:off x="1301750" y="100013"/>
            <a:ext cx="381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4000"/>
              <a:t>背景介绍</a:t>
            </a:r>
          </a:p>
        </p:txBody>
      </p:sp>
      <p:cxnSp>
        <p:nvCxnSpPr>
          <p:cNvPr id="4" name="直接连接符 3"/>
          <p:cNvCxnSpPr/>
          <p:nvPr/>
        </p:nvCxnSpPr>
        <p:spPr>
          <a:xfrm>
            <a:off x="6858000" y="1200150"/>
            <a:ext cx="533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858000" y="6364288"/>
            <a:ext cx="533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390" name="Rectangle 11"/>
          <p:cNvSpPr>
            <a:spLocks noChangeArrowheads="1"/>
          </p:cNvSpPr>
          <p:nvPr/>
        </p:nvSpPr>
        <p:spPr bwMode="auto">
          <a:xfrm>
            <a:off x="7466013" y="2974975"/>
            <a:ext cx="411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30000"/>
              </a:lnSpc>
            </a:pPr>
            <a:endParaRPr kumimoji="1" lang="zh-CN" altLang="en-US" sz="1200">
              <a:latin typeface="Franklin Gothic Book" charset="0"/>
              <a:ea typeface="黑体" charset="-122"/>
            </a:endParaRPr>
          </a:p>
        </p:txBody>
      </p:sp>
      <p:sp>
        <p:nvSpPr>
          <p:cNvPr id="16391" name="Rectangle 11"/>
          <p:cNvSpPr>
            <a:spLocks noChangeArrowheads="1"/>
          </p:cNvSpPr>
          <p:nvPr/>
        </p:nvSpPr>
        <p:spPr bwMode="auto">
          <a:xfrm>
            <a:off x="7466013" y="4143375"/>
            <a:ext cx="4117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30000"/>
              </a:lnSpc>
            </a:pPr>
            <a:endParaRPr kumimoji="1" lang="zh-CN" altLang="en-US" sz="1200">
              <a:latin typeface="Franklin Gothic Book" charset="0"/>
              <a:ea typeface="黑体" charset="-122"/>
            </a:endParaRPr>
          </a:p>
        </p:txBody>
      </p:sp>
      <p:sp>
        <p:nvSpPr>
          <p:cNvPr id="6" name="矩形 5"/>
          <p:cNvSpPr/>
          <p:nvPr/>
        </p:nvSpPr>
        <p:spPr>
          <a:xfrm>
            <a:off x="5875338" y="1489075"/>
            <a:ext cx="5995987" cy="4524375"/>
          </a:xfrm>
          <a:prstGeom prst="rect">
            <a:avLst/>
          </a:prstGeom>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pPr>
            <a:r>
              <a:rPr lang="zh-CN" altLang="zh-CN" sz="2800" b="1">
                <a:latin typeface="Franklin Gothic Book" charset="0"/>
                <a:ea typeface="微软雅黑" charset="-122"/>
              </a:rPr>
              <a:t>　　四、</a:t>
            </a:r>
            <a:r>
              <a:rPr lang="zh-CN" altLang="zh-CN" sz="3600" b="1">
                <a:solidFill>
                  <a:srgbClr val="FFC000"/>
                </a:solidFill>
                <a:latin typeface="Franklin Gothic Book" charset="0"/>
                <a:ea typeface="微软雅黑" charset="-122"/>
              </a:rPr>
              <a:t>增值税小规模纳税人</a:t>
            </a:r>
            <a:r>
              <a:rPr lang="zh-CN" altLang="zh-CN" sz="2800" b="1">
                <a:latin typeface="Franklin Gothic Book" charset="0"/>
                <a:ea typeface="微软雅黑" charset="-122"/>
              </a:rPr>
              <a:t>已依法享受资源税、城市维护建设税、房产税、城镇土地使用税、印花税、耕地占用税、教育费附加、地方教育附加其他优惠政策的，可</a:t>
            </a:r>
            <a:r>
              <a:rPr lang="zh-CN" altLang="zh-CN" sz="3600" b="1">
                <a:solidFill>
                  <a:srgbClr val="FFC000"/>
                </a:solidFill>
                <a:latin typeface="Franklin Gothic Book" charset="0"/>
                <a:ea typeface="微软雅黑" charset="-122"/>
              </a:rPr>
              <a:t>叠加享受</a:t>
            </a:r>
            <a:r>
              <a:rPr lang="zh-CN" altLang="zh-CN" sz="2800" b="1">
                <a:latin typeface="Franklin Gothic Book" charset="0"/>
                <a:ea typeface="微软雅黑" charset="-122"/>
              </a:rPr>
              <a:t>本通知第三条规定的优惠政策。</a:t>
            </a:r>
            <a:r>
              <a:rPr lang="zh-CN" altLang="zh-CN" sz="2800">
                <a:latin typeface="Franklin Gothic Book" charset="0"/>
                <a:ea typeface="黑体" charset="-122"/>
              </a:rPr>
              <a:t> </a:t>
            </a:r>
            <a:endParaRPr lang="zh-CN" altLang="en-US" sz="2800">
              <a:latin typeface="Franklin Gothic Book" charset="0"/>
              <a:ea typeface="黑体" charset="-122"/>
            </a:endParaRPr>
          </a:p>
        </p:txBody>
      </p:sp>
      <p:sp>
        <p:nvSpPr>
          <p:cNvPr id="10" name="文本占位符 2"/>
          <p:cNvSpPr txBox="1">
            <a:spLocks/>
          </p:cNvSpPr>
          <p:nvPr/>
        </p:nvSpPr>
        <p:spPr bwMode="auto">
          <a:xfrm>
            <a:off x="1071567" y="304800"/>
            <a:ext cx="89535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charset="0"/>
              <a:buNone/>
              <a:defRPr sz="2400" b="1"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r>
              <a:rPr lang="en-US" altLang="zh-CN" sz="3200" smtClean="0"/>
              <a:t>6-1</a:t>
            </a:r>
            <a:endParaRPr lang="zh-CN" altLang="en-US" sz="3200" dirty="0"/>
          </a:p>
        </p:txBody>
      </p:sp>
    </p:spTree>
    <p:extLst>
      <p:ext uri="{BB962C8B-B14F-4D97-AF65-F5344CB8AC3E}">
        <p14:creationId xmlns:p14="http://schemas.microsoft.com/office/powerpoint/2010/main" val="2127139170"/>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占位符 1"/>
          <p:cNvSpPr>
            <a:spLocks noGrp="1"/>
          </p:cNvSpPr>
          <p:nvPr>
            <p:ph type="body" sz="quarter" idx="10"/>
          </p:nvPr>
        </p:nvSpPr>
        <p:spPr bwMode="auto">
          <a:xfrm>
            <a:off x="1301750" y="100013"/>
            <a:ext cx="381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4000"/>
              <a:t>背景介绍</a:t>
            </a:r>
          </a:p>
        </p:txBody>
      </p:sp>
      <p:sp>
        <p:nvSpPr>
          <p:cNvPr id="18435" name="文本占位符 2"/>
          <p:cNvSpPr>
            <a:spLocks noGrp="1"/>
          </p:cNvSpPr>
          <p:nvPr>
            <p:ph type="body" sz="quarter" idx="11"/>
          </p:nvPr>
        </p:nvSpPr>
        <p:spPr bwMode="auto">
          <a:xfrm>
            <a:off x="1085850" y="371475"/>
            <a:ext cx="852488"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zh-CN" sz="2800" dirty="0" smtClean="0"/>
              <a:t>6-1</a:t>
            </a:r>
            <a:endParaRPr lang="zh-CN" altLang="en-US" sz="2800" dirty="0"/>
          </a:p>
        </p:txBody>
      </p:sp>
      <p:sp>
        <p:nvSpPr>
          <p:cNvPr id="18436" name="Rectangle 11"/>
          <p:cNvSpPr>
            <a:spLocks noChangeArrowheads="1"/>
          </p:cNvSpPr>
          <p:nvPr/>
        </p:nvSpPr>
        <p:spPr bwMode="auto">
          <a:xfrm>
            <a:off x="7466013" y="2974975"/>
            <a:ext cx="4117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30000"/>
              </a:lnSpc>
            </a:pPr>
            <a:endParaRPr kumimoji="1" lang="zh-CN" altLang="en-US" sz="1200">
              <a:latin typeface="Franklin Gothic Book" charset="0"/>
              <a:ea typeface="黑体" charset="-122"/>
            </a:endParaRPr>
          </a:p>
        </p:txBody>
      </p:sp>
      <p:sp>
        <p:nvSpPr>
          <p:cNvPr id="18437" name="Rectangle 11"/>
          <p:cNvSpPr>
            <a:spLocks noChangeArrowheads="1"/>
          </p:cNvSpPr>
          <p:nvPr/>
        </p:nvSpPr>
        <p:spPr bwMode="auto">
          <a:xfrm>
            <a:off x="7466013" y="4143375"/>
            <a:ext cx="41179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130000"/>
              </a:lnSpc>
            </a:pPr>
            <a:endParaRPr kumimoji="1" lang="zh-CN" altLang="en-US" sz="1200">
              <a:latin typeface="Franklin Gothic Book" charset="0"/>
              <a:ea typeface="黑体" charset="-122"/>
            </a:endParaRPr>
          </a:p>
        </p:txBody>
      </p:sp>
      <p:sp>
        <p:nvSpPr>
          <p:cNvPr id="6" name="矩形 5"/>
          <p:cNvSpPr/>
          <p:nvPr/>
        </p:nvSpPr>
        <p:spPr>
          <a:xfrm>
            <a:off x="5459413" y="2405063"/>
            <a:ext cx="6732587" cy="3784600"/>
          </a:xfrm>
          <a:prstGeom prst="rect">
            <a:avLst/>
          </a:prstGeom>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150000"/>
              </a:lnSpc>
            </a:pPr>
            <a:r>
              <a:rPr lang="en-US" altLang="zh-CN" sz="3200" b="1" dirty="0">
                <a:solidFill>
                  <a:schemeClr val="accent4"/>
                </a:solidFill>
                <a:latin typeface="Franklin Gothic Book" charset="0"/>
                <a:ea typeface="微软雅黑" charset="-122"/>
              </a:rPr>
              <a:t>1.</a:t>
            </a:r>
            <a:r>
              <a:rPr lang="zh-CN" altLang="en-US" sz="3200" b="1" dirty="0">
                <a:solidFill>
                  <a:schemeClr val="accent4"/>
                </a:solidFill>
                <a:latin typeface="Franklin Gothic Book" charset="0"/>
                <a:ea typeface="微软雅黑" charset="-122"/>
              </a:rPr>
              <a:t>授权省级人民政府明确本省的</a:t>
            </a:r>
            <a:endParaRPr lang="en-US" altLang="zh-CN" sz="3200" b="1" dirty="0">
              <a:solidFill>
                <a:schemeClr val="accent4"/>
              </a:solidFill>
              <a:latin typeface="Franklin Gothic Book" charset="0"/>
              <a:ea typeface="微软雅黑" charset="-122"/>
            </a:endParaRPr>
          </a:p>
          <a:p>
            <a:pPr eaLnBrk="1" hangingPunct="1">
              <a:lnSpc>
                <a:spcPct val="150000"/>
              </a:lnSpc>
            </a:pPr>
            <a:r>
              <a:rPr lang="zh-CN" altLang="en-US" sz="3200" b="1" dirty="0">
                <a:solidFill>
                  <a:schemeClr val="accent4"/>
                </a:solidFill>
                <a:latin typeface="Franklin Gothic Book" charset="0"/>
                <a:ea typeface="微软雅黑" charset="-122"/>
              </a:rPr>
              <a:t>   减征幅度</a:t>
            </a:r>
            <a:endParaRPr lang="en-US" altLang="zh-CN" sz="3200" b="1" dirty="0">
              <a:solidFill>
                <a:schemeClr val="accent4"/>
              </a:solidFill>
              <a:latin typeface="Franklin Gothic Book" charset="0"/>
              <a:ea typeface="微软雅黑" charset="-122"/>
            </a:endParaRPr>
          </a:p>
          <a:p>
            <a:pPr eaLnBrk="1" hangingPunct="1">
              <a:lnSpc>
                <a:spcPct val="150000"/>
              </a:lnSpc>
            </a:pPr>
            <a:r>
              <a:rPr lang="en-US" altLang="zh-CN" sz="3200" b="1" dirty="0">
                <a:solidFill>
                  <a:schemeClr val="accent4"/>
                </a:solidFill>
                <a:latin typeface="Franklin Gothic Book" charset="0"/>
                <a:ea typeface="微软雅黑" charset="-122"/>
              </a:rPr>
              <a:t>2.</a:t>
            </a:r>
            <a:r>
              <a:rPr lang="zh-CN" altLang="en-US" sz="3200" b="1" dirty="0">
                <a:solidFill>
                  <a:schemeClr val="accent4"/>
                </a:solidFill>
                <a:latin typeface="Franklin Gothic Book" charset="0"/>
                <a:ea typeface="微软雅黑" charset="-122"/>
              </a:rPr>
              <a:t>明确了减征的六个地方税种</a:t>
            </a:r>
            <a:endParaRPr lang="en-US" altLang="zh-CN" sz="3200" b="1" dirty="0">
              <a:solidFill>
                <a:schemeClr val="accent4"/>
              </a:solidFill>
              <a:latin typeface="Franklin Gothic Book" charset="0"/>
              <a:ea typeface="微软雅黑" charset="-122"/>
            </a:endParaRPr>
          </a:p>
          <a:p>
            <a:pPr eaLnBrk="1" hangingPunct="1">
              <a:lnSpc>
                <a:spcPct val="150000"/>
              </a:lnSpc>
            </a:pPr>
            <a:r>
              <a:rPr lang="en-US" altLang="zh-CN" sz="3200" b="1" dirty="0">
                <a:solidFill>
                  <a:schemeClr val="accent4"/>
                </a:solidFill>
                <a:latin typeface="Franklin Gothic Book" charset="0"/>
                <a:ea typeface="微软雅黑" charset="-122"/>
              </a:rPr>
              <a:t>3.</a:t>
            </a:r>
            <a:r>
              <a:rPr lang="zh-CN" altLang="en-US" sz="3200" b="1" dirty="0">
                <a:solidFill>
                  <a:schemeClr val="accent4"/>
                </a:solidFill>
                <a:latin typeface="Franklin Gothic Book" charset="0"/>
                <a:ea typeface="微软雅黑" charset="-122"/>
              </a:rPr>
              <a:t>明确了享受减征的纳税主体</a:t>
            </a:r>
            <a:endParaRPr lang="en-US" altLang="zh-CN" sz="3200" b="1" dirty="0">
              <a:solidFill>
                <a:schemeClr val="accent4"/>
              </a:solidFill>
              <a:latin typeface="Franklin Gothic Book" charset="0"/>
              <a:ea typeface="微软雅黑" charset="-122"/>
            </a:endParaRPr>
          </a:p>
          <a:p>
            <a:pPr eaLnBrk="1" hangingPunct="1">
              <a:lnSpc>
                <a:spcPct val="150000"/>
              </a:lnSpc>
            </a:pPr>
            <a:r>
              <a:rPr lang="en-US" altLang="zh-CN" sz="3200" b="1" dirty="0">
                <a:solidFill>
                  <a:schemeClr val="accent4"/>
                </a:solidFill>
                <a:latin typeface="Franklin Gothic Book" charset="0"/>
                <a:ea typeface="微软雅黑" charset="-122"/>
              </a:rPr>
              <a:t>4.</a:t>
            </a:r>
            <a:r>
              <a:rPr lang="zh-CN" altLang="en-US" sz="3200" b="1" dirty="0">
                <a:solidFill>
                  <a:schemeClr val="accent4"/>
                </a:solidFill>
                <a:latin typeface="Franklin Gothic Book" charset="0"/>
                <a:ea typeface="微软雅黑" charset="-122"/>
              </a:rPr>
              <a:t>明确了可以叠加享受优惠</a:t>
            </a:r>
            <a:endParaRPr lang="zh-CN" altLang="en-US" sz="3200" dirty="0">
              <a:solidFill>
                <a:schemeClr val="accent4"/>
              </a:solidFill>
              <a:latin typeface="Franklin Gothic Book" charset="0"/>
              <a:ea typeface="黑体" charset="-122"/>
            </a:endParaRPr>
          </a:p>
        </p:txBody>
      </p:sp>
      <p:sp>
        <p:nvSpPr>
          <p:cNvPr id="18439" name="文本框 5"/>
          <p:cNvSpPr txBox="1">
            <a:spLocks noChangeArrowheads="1"/>
          </p:cNvSpPr>
          <p:nvPr/>
        </p:nvSpPr>
        <p:spPr bwMode="auto">
          <a:xfrm>
            <a:off x="5951538" y="752475"/>
            <a:ext cx="54784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4400" b="1">
                <a:latin typeface="Franklin Gothic Book" charset="0"/>
                <a:ea typeface="黑体" charset="-122"/>
              </a:rPr>
              <a:t>关于地方六税：</a:t>
            </a:r>
            <a:endParaRPr lang="en-US" altLang="zh-CN" sz="4400" b="1">
              <a:latin typeface="Franklin Gothic Book" charset="0"/>
              <a:ea typeface="黑体" charset="-122"/>
            </a:endParaRPr>
          </a:p>
          <a:p>
            <a:pPr algn="ctr" eaLnBrk="1" hangingPunct="1"/>
            <a:r>
              <a:rPr lang="zh-CN" altLang="en-US" sz="4400" b="1">
                <a:latin typeface="Franklin Gothic Book" charset="0"/>
                <a:ea typeface="黑体" charset="-122"/>
              </a:rPr>
              <a:t>一个授权，三个明确</a:t>
            </a:r>
          </a:p>
        </p:txBody>
      </p:sp>
    </p:spTree>
    <p:extLst>
      <p:ext uri="{BB962C8B-B14F-4D97-AF65-F5344CB8AC3E}">
        <p14:creationId xmlns:p14="http://schemas.microsoft.com/office/powerpoint/2010/main" val="2137549628"/>
      </p:ext>
    </p:extLst>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085850" y="298450"/>
            <a:ext cx="1001713" cy="419100"/>
          </a:xfrm>
        </p:spPr>
        <p:txBody>
          <a:bodyPr/>
          <a:lstStyle/>
          <a:p>
            <a:pPr eaLnBrk="1" fontAlgn="auto" hangingPunct="1">
              <a:spcAft>
                <a:spcPts val="0"/>
              </a:spcAft>
              <a:defRPr/>
            </a:pPr>
            <a:r>
              <a:rPr lang="en-US" altLang="zh-CN" sz="3200" dirty="0" smtClean="0">
                <a:latin typeface="+mn-ea"/>
              </a:rPr>
              <a:t>6-4</a:t>
            </a:r>
            <a:endParaRPr lang="zh-CN" altLang="en-US" sz="3200" dirty="0">
              <a:latin typeface="+mn-ea"/>
            </a:endParaRPr>
          </a:p>
        </p:txBody>
      </p:sp>
      <p:sp>
        <p:nvSpPr>
          <p:cNvPr id="7" name="Rectangle 11"/>
          <p:cNvSpPr>
            <a:spLocks noChangeArrowheads="1"/>
          </p:cNvSpPr>
          <p:nvPr/>
        </p:nvSpPr>
        <p:spPr bwMode="auto">
          <a:xfrm>
            <a:off x="979488" y="2800350"/>
            <a:ext cx="6178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Char char="•"/>
            </a:pPr>
            <a:r>
              <a:rPr lang="zh-CN" altLang="en-US" sz="3200" b="1" dirty="0" smtClean="0">
                <a:solidFill>
                  <a:srgbClr val="FFFFFF"/>
                </a:solidFill>
                <a:latin typeface="Franklin Gothic Book" panose="020B0503020102020204" pitchFamily="34" charset="0"/>
                <a:ea typeface="黑体" panose="02010609060101010101" pitchFamily="49" charset="-122"/>
              </a:rPr>
              <a:t>幅度：</a:t>
            </a:r>
            <a:r>
              <a:rPr lang="zh-CN" altLang="en-US" sz="3200" b="1" dirty="0" smtClean="0">
                <a:solidFill>
                  <a:schemeClr val="accent4"/>
                </a:solidFill>
                <a:latin typeface="Franklin Gothic Book" panose="020B0503020102020204" pitchFamily="34" charset="0"/>
                <a:ea typeface="黑体" panose="02010609060101010101" pitchFamily="49" charset="-122"/>
              </a:rPr>
              <a:t>减按</a:t>
            </a:r>
            <a:r>
              <a:rPr lang="en-US" altLang="zh-CN" sz="3200" b="1" dirty="0" smtClean="0">
                <a:solidFill>
                  <a:schemeClr val="accent4"/>
                </a:solidFill>
                <a:latin typeface="Franklin Gothic Book" panose="020B0503020102020204" pitchFamily="34" charset="0"/>
                <a:ea typeface="黑体" panose="02010609060101010101" pitchFamily="49" charset="-122"/>
              </a:rPr>
              <a:t>50%</a:t>
            </a:r>
            <a:r>
              <a:rPr lang="zh-CN" altLang="en-US" sz="3200" b="1" dirty="0" smtClean="0">
                <a:solidFill>
                  <a:schemeClr val="accent4"/>
                </a:solidFill>
                <a:latin typeface="Franklin Gothic Book" panose="020B0503020102020204" pitchFamily="34" charset="0"/>
                <a:ea typeface="黑体" panose="02010609060101010101" pitchFamily="49" charset="-122"/>
              </a:rPr>
              <a:t>，顶格减征</a:t>
            </a:r>
            <a:endParaRPr kumimoji="1" lang="zh-CN" altLang="en-US" sz="2800" b="1" dirty="0" smtClean="0">
              <a:solidFill>
                <a:schemeClr val="accent4"/>
              </a:solidFill>
              <a:latin typeface="Franklin Gothic Book" panose="020B0503020102020204" pitchFamily="34" charset="0"/>
              <a:ea typeface="黑体" panose="02010609060101010101" pitchFamily="49" charset="-122"/>
            </a:endParaRPr>
          </a:p>
        </p:txBody>
      </p:sp>
      <p:sp>
        <p:nvSpPr>
          <p:cNvPr id="8" name="Rectangle 11"/>
          <p:cNvSpPr>
            <a:spLocks noChangeArrowheads="1"/>
          </p:cNvSpPr>
          <p:nvPr/>
        </p:nvSpPr>
        <p:spPr bwMode="auto">
          <a:xfrm>
            <a:off x="979488" y="4002088"/>
            <a:ext cx="6777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Char char="•"/>
            </a:pPr>
            <a:r>
              <a:rPr lang="zh-CN" altLang="zh-CN" sz="3200" b="1" dirty="0" smtClean="0">
                <a:solidFill>
                  <a:schemeClr val="accent4"/>
                </a:solidFill>
                <a:latin typeface="Franklin Gothic Book" panose="020B0503020102020204" pitchFamily="34" charset="0"/>
                <a:ea typeface="黑体" panose="02010609060101010101" pitchFamily="49" charset="-122"/>
              </a:rPr>
              <a:t>叠加享受</a:t>
            </a:r>
            <a:r>
              <a:rPr lang="zh-CN" altLang="zh-CN" sz="2800" b="1" dirty="0" smtClean="0">
                <a:solidFill>
                  <a:srgbClr val="FFFFFF"/>
                </a:solidFill>
                <a:latin typeface="Franklin Gothic Book" panose="020B0503020102020204" pitchFamily="34" charset="0"/>
                <a:ea typeface="黑体" panose="02010609060101010101" pitchFamily="49" charset="-122"/>
              </a:rPr>
              <a:t>本通知规定的优惠政策。</a:t>
            </a:r>
            <a:endParaRPr kumimoji="1" lang="zh-CN" altLang="en-US" sz="2800" b="1" dirty="0" smtClean="0">
              <a:solidFill>
                <a:srgbClr val="FFFFFF"/>
              </a:solidFill>
              <a:latin typeface="Franklin Gothic Book" panose="020B0503020102020204" pitchFamily="34" charset="0"/>
              <a:ea typeface="黑体" panose="02010609060101010101" pitchFamily="49" charset="-122"/>
            </a:endParaRPr>
          </a:p>
        </p:txBody>
      </p:sp>
      <p:sp>
        <p:nvSpPr>
          <p:cNvPr id="33" name="矩形 32"/>
          <p:cNvSpPr/>
          <p:nvPr/>
        </p:nvSpPr>
        <p:spPr>
          <a:xfrm>
            <a:off x="2222500" y="841375"/>
            <a:ext cx="3822700" cy="579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000" b="1" dirty="0">
              <a:solidFill>
                <a:srgbClr val="CC6600"/>
              </a:solidFill>
            </a:endParaRPr>
          </a:p>
        </p:txBody>
      </p:sp>
      <p:sp>
        <p:nvSpPr>
          <p:cNvPr id="35" name="Rectangle 11"/>
          <p:cNvSpPr/>
          <p:nvPr/>
        </p:nvSpPr>
        <p:spPr>
          <a:xfrm>
            <a:off x="979488" y="5154613"/>
            <a:ext cx="9950450" cy="1307020"/>
          </a:xfrm>
          <a:prstGeom prst="rect">
            <a:avLst/>
          </a:prstGeom>
        </p:spPr>
        <p:txBody>
          <a:bodyPr lIns="91436" tIns="45718" rIns="91436" bIns="45718">
            <a:spAutoFit/>
          </a:bodyPr>
          <a:lstStyle/>
          <a:p>
            <a:pPr marL="457200" indent="-457200">
              <a:lnSpc>
                <a:spcPct val="130000"/>
              </a:lnSpc>
              <a:buFont typeface="Arial" charset="0"/>
              <a:buChar char="•"/>
              <a:defRPr/>
            </a:pPr>
            <a:r>
              <a:rPr lang="zh-CN" altLang="zh-CN" sz="3200" b="1" dirty="0">
                <a:solidFill>
                  <a:srgbClr val="FFFFFF"/>
                </a:solidFill>
              </a:rPr>
              <a:t>执行期限</a:t>
            </a:r>
            <a:r>
              <a:rPr lang="zh-CN" altLang="en-US" sz="3200" b="1" dirty="0">
                <a:solidFill>
                  <a:srgbClr val="FFFFFF"/>
                </a:solidFill>
              </a:rPr>
              <a:t>：</a:t>
            </a:r>
            <a:r>
              <a:rPr lang="en-US" altLang="zh-CN" sz="3200" b="1" dirty="0">
                <a:solidFill>
                  <a:schemeClr val="accent4"/>
                </a:solidFill>
              </a:rPr>
              <a:t>2019</a:t>
            </a:r>
            <a:r>
              <a:rPr lang="zh-CN" altLang="zh-CN" sz="3200" b="1" dirty="0">
                <a:solidFill>
                  <a:schemeClr val="accent4"/>
                </a:solidFill>
              </a:rPr>
              <a:t>年</a:t>
            </a:r>
            <a:r>
              <a:rPr lang="en-US" altLang="zh-CN" sz="3200" b="1" dirty="0">
                <a:solidFill>
                  <a:schemeClr val="accent4"/>
                </a:solidFill>
              </a:rPr>
              <a:t>1</a:t>
            </a:r>
            <a:r>
              <a:rPr lang="zh-CN" altLang="zh-CN" sz="3200" b="1" dirty="0">
                <a:solidFill>
                  <a:schemeClr val="accent4"/>
                </a:solidFill>
              </a:rPr>
              <a:t>月</a:t>
            </a:r>
            <a:r>
              <a:rPr lang="en-US" altLang="zh-CN" sz="3200" b="1" dirty="0">
                <a:solidFill>
                  <a:schemeClr val="accent4"/>
                </a:solidFill>
              </a:rPr>
              <a:t>1</a:t>
            </a:r>
            <a:r>
              <a:rPr lang="zh-CN" altLang="zh-CN" sz="3200" b="1" dirty="0">
                <a:solidFill>
                  <a:schemeClr val="accent4"/>
                </a:solidFill>
              </a:rPr>
              <a:t>日至</a:t>
            </a:r>
            <a:r>
              <a:rPr lang="en-US" altLang="zh-CN" sz="3200" b="1" dirty="0">
                <a:solidFill>
                  <a:schemeClr val="accent4"/>
                </a:solidFill>
              </a:rPr>
              <a:t>2021</a:t>
            </a:r>
            <a:r>
              <a:rPr lang="zh-CN" altLang="zh-CN" sz="3200" b="1" dirty="0">
                <a:solidFill>
                  <a:schemeClr val="accent4"/>
                </a:solidFill>
              </a:rPr>
              <a:t>年</a:t>
            </a:r>
            <a:r>
              <a:rPr lang="en-US" altLang="zh-CN" sz="3200" b="1" dirty="0">
                <a:solidFill>
                  <a:schemeClr val="accent4"/>
                </a:solidFill>
              </a:rPr>
              <a:t>12</a:t>
            </a:r>
            <a:r>
              <a:rPr lang="zh-CN" altLang="zh-CN" sz="3200" b="1" dirty="0">
                <a:solidFill>
                  <a:schemeClr val="accent4"/>
                </a:solidFill>
              </a:rPr>
              <a:t>月</a:t>
            </a:r>
            <a:r>
              <a:rPr lang="en-US" altLang="zh-CN" sz="3200" b="1" dirty="0">
                <a:solidFill>
                  <a:schemeClr val="accent4"/>
                </a:solidFill>
              </a:rPr>
              <a:t>31</a:t>
            </a:r>
            <a:r>
              <a:rPr lang="zh-CN" altLang="zh-CN" sz="3200" b="1" dirty="0">
                <a:solidFill>
                  <a:schemeClr val="accent4"/>
                </a:solidFill>
              </a:rPr>
              <a:t>日</a:t>
            </a:r>
            <a:endParaRPr kumimoji="1" lang="zh-CN" altLang="en-US" sz="3200" b="1" dirty="0">
              <a:solidFill>
                <a:schemeClr val="accent4"/>
              </a:solidFill>
            </a:endParaRPr>
          </a:p>
          <a:p>
            <a:pPr>
              <a:lnSpc>
                <a:spcPct val="130000"/>
              </a:lnSpc>
              <a:defRPr/>
            </a:pPr>
            <a:endParaRPr kumimoji="1" lang="zh-CN" altLang="en-US" sz="3200" b="1" dirty="0">
              <a:solidFill>
                <a:srgbClr val="FFFFFF"/>
              </a:solidFill>
            </a:endParaRPr>
          </a:p>
        </p:txBody>
      </p:sp>
      <p:sp>
        <p:nvSpPr>
          <p:cNvPr id="26631" name="文本占位符 1"/>
          <p:cNvSpPr>
            <a:spLocks noGrp="1"/>
          </p:cNvSpPr>
          <p:nvPr>
            <p:ph type="body" sz="quarter" idx="10"/>
          </p:nvPr>
        </p:nvSpPr>
        <p:spPr bwMode="auto">
          <a:xfrm>
            <a:off x="1982788" y="163513"/>
            <a:ext cx="4657725" cy="34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3200" dirty="0" smtClean="0"/>
              <a:t>减征幅度及执行期限？</a:t>
            </a:r>
          </a:p>
        </p:txBody>
      </p:sp>
      <p:pic>
        <p:nvPicPr>
          <p:cNvPr id="26632" name="图片 18"/>
          <p:cNvPicPr>
            <a:picLocks noChangeAspect="1"/>
          </p:cNvPicPr>
          <p:nvPr/>
        </p:nvPicPr>
        <p:blipFill>
          <a:blip r:embed="rId2">
            <a:extLst>
              <a:ext uri="{28A0092B-C50C-407E-A947-70E740481C1C}">
                <a14:useLocalDpi xmlns:a14="http://schemas.microsoft.com/office/drawing/2010/main" val="0"/>
              </a:ext>
            </a:extLst>
          </a:blip>
          <a:srcRect l="12402" t="15236" r="13255" b="8151"/>
          <a:stretch>
            <a:fillRect/>
          </a:stretch>
        </p:blipFill>
        <p:spPr bwMode="auto">
          <a:xfrm>
            <a:off x="6480654" y="163513"/>
            <a:ext cx="5562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4772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3"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占位符 1"/>
          <p:cNvSpPr>
            <a:spLocks noGrp="1"/>
          </p:cNvSpPr>
          <p:nvPr>
            <p:ph type="body" sz="quarter" idx="10"/>
          </p:nvPr>
        </p:nvSpPr>
        <p:spPr bwMode="auto">
          <a:xfrm>
            <a:off x="2193925" y="213519"/>
            <a:ext cx="381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3200" dirty="0" smtClean="0"/>
              <a:t>享受减征的税种？</a:t>
            </a:r>
          </a:p>
          <a:p>
            <a:pPr eaLnBrk="1" hangingPunct="1"/>
            <a:endParaRPr lang="zh-CN" altLang="en-US" sz="3200" dirty="0" smtClean="0"/>
          </a:p>
        </p:txBody>
      </p:sp>
      <p:sp>
        <p:nvSpPr>
          <p:cNvPr id="3" name="文本占位符 2"/>
          <p:cNvSpPr>
            <a:spLocks noGrp="1"/>
          </p:cNvSpPr>
          <p:nvPr>
            <p:ph type="body" sz="quarter" idx="11"/>
          </p:nvPr>
        </p:nvSpPr>
        <p:spPr>
          <a:xfrm>
            <a:off x="1117600" y="339725"/>
            <a:ext cx="903288" cy="431800"/>
          </a:xfrm>
        </p:spPr>
        <p:txBody>
          <a:bodyPr/>
          <a:lstStyle/>
          <a:p>
            <a:pPr eaLnBrk="1" fontAlgn="auto" hangingPunct="1">
              <a:spcAft>
                <a:spcPts val="0"/>
              </a:spcAft>
              <a:defRPr/>
            </a:pPr>
            <a:r>
              <a:rPr lang="en-US" altLang="zh-CN" sz="3200" dirty="0" smtClean="0">
                <a:latin typeface="+mn-ea"/>
              </a:rPr>
              <a:t>6-1</a:t>
            </a:r>
            <a:endParaRPr lang="zh-CN" altLang="en-US" sz="3200" dirty="0">
              <a:latin typeface="+mn-ea"/>
            </a:endParaRPr>
          </a:p>
        </p:txBody>
      </p:sp>
      <p:sp>
        <p:nvSpPr>
          <p:cNvPr id="6" name="椭圆 5"/>
          <p:cNvSpPr/>
          <p:nvPr/>
        </p:nvSpPr>
        <p:spPr>
          <a:xfrm>
            <a:off x="658813" y="2474913"/>
            <a:ext cx="1292225" cy="11874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7" name="椭圆 6"/>
          <p:cNvSpPr/>
          <p:nvPr/>
        </p:nvSpPr>
        <p:spPr>
          <a:xfrm>
            <a:off x="727075" y="4706938"/>
            <a:ext cx="1292225" cy="11858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22534" name="TextBox 9"/>
          <p:cNvSpPr txBox="1">
            <a:spLocks noChangeArrowheads="1"/>
          </p:cNvSpPr>
          <p:nvPr/>
        </p:nvSpPr>
        <p:spPr bwMode="auto">
          <a:xfrm>
            <a:off x="949325" y="269875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endParaRPr lang="zh-CN" altLang="en-US" smtClean="0">
              <a:solidFill>
                <a:srgbClr val="FFFFFF"/>
              </a:solidFill>
              <a:latin typeface="Franklin Gothic Book" panose="020B0503020102020204" pitchFamily="34" charset="0"/>
              <a:ea typeface="黑体" panose="02010609060101010101" pitchFamily="49" charset="-122"/>
            </a:endParaRPr>
          </a:p>
        </p:txBody>
      </p:sp>
      <p:sp>
        <p:nvSpPr>
          <p:cNvPr id="11" name="TextBox 10"/>
          <p:cNvSpPr txBox="1">
            <a:spLocks noChangeArrowheads="1"/>
          </p:cNvSpPr>
          <p:nvPr/>
        </p:nvSpPr>
        <p:spPr bwMode="auto">
          <a:xfrm>
            <a:off x="706438" y="2652713"/>
            <a:ext cx="1196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400" b="1" smtClean="0">
                <a:solidFill>
                  <a:srgbClr val="1F2029"/>
                </a:solidFill>
                <a:latin typeface="Franklin Gothic Book" panose="020B0503020102020204" pitchFamily="34" charset="0"/>
                <a:ea typeface="黑体" panose="02010609060101010101" pitchFamily="49" charset="-122"/>
              </a:rPr>
              <a:t>财产和行为税</a:t>
            </a:r>
          </a:p>
        </p:txBody>
      </p:sp>
      <p:sp>
        <p:nvSpPr>
          <p:cNvPr id="12" name="TextBox 11"/>
          <p:cNvSpPr txBox="1">
            <a:spLocks noChangeArrowheads="1"/>
          </p:cNvSpPr>
          <p:nvPr/>
        </p:nvSpPr>
        <p:spPr bwMode="auto">
          <a:xfrm>
            <a:off x="755650" y="4884738"/>
            <a:ext cx="1195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400" b="1" smtClean="0">
                <a:solidFill>
                  <a:srgbClr val="1F2029"/>
                </a:solidFill>
                <a:latin typeface="Franklin Gothic Book" panose="020B0503020102020204" pitchFamily="34" charset="0"/>
                <a:ea typeface="黑体" panose="02010609060101010101" pitchFamily="49" charset="-122"/>
              </a:rPr>
              <a:t>资源和环境税</a:t>
            </a:r>
          </a:p>
        </p:txBody>
      </p:sp>
      <p:sp>
        <p:nvSpPr>
          <p:cNvPr id="14" name="TextBox 13"/>
          <p:cNvSpPr txBox="1">
            <a:spLocks noChangeArrowheads="1"/>
          </p:cNvSpPr>
          <p:nvPr/>
        </p:nvSpPr>
        <p:spPr bwMode="auto">
          <a:xfrm>
            <a:off x="2193925" y="2125663"/>
            <a:ext cx="6524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pPr>
            <a:r>
              <a:rPr lang="zh-CN" altLang="en-US" sz="4000" b="1" dirty="0" smtClean="0">
                <a:solidFill>
                  <a:srgbClr val="FFFFFF"/>
                </a:solidFill>
                <a:latin typeface="Franklin Gothic Book" panose="020B0503020102020204" pitchFamily="34" charset="0"/>
                <a:ea typeface="黑体" panose="02010609060101010101" pitchFamily="49" charset="-122"/>
              </a:rPr>
              <a:t>房产税        城镇土地使用税</a:t>
            </a:r>
            <a:endParaRPr lang="en-US" altLang="zh-CN" sz="4000" b="1" dirty="0" smtClean="0">
              <a:solidFill>
                <a:srgbClr val="FFFFFF"/>
              </a:solidFill>
              <a:latin typeface="Franklin Gothic Book" panose="020B0503020102020204" pitchFamily="34" charset="0"/>
              <a:ea typeface="黑体" panose="02010609060101010101" pitchFamily="49" charset="-122"/>
            </a:endParaRPr>
          </a:p>
          <a:p>
            <a:pPr fontAlgn="base">
              <a:lnSpc>
                <a:spcPct val="150000"/>
              </a:lnSpc>
              <a:spcBef>
                <a:spcPct val="0"/>
              </a:spcBef>
              <a:spcAft>
                <a:spcPct val="0"/>
              </a:spcAft>
            </a:pPr>
            <a:r>
              <a:rPr lang="zh-CN" altLang="en-US" sz="4000" b="1" dirty="0" smtClean="0">
                <a:solidFill>
                  <a:srgbClr val="FFFFFF"/>
                </a:solidFill>
                <a:latin typeface="Franklin Gothic Book" panose="020B0503020102020204" pitchFamily="34" charset="0"/>
                <a:ea typeface="黑体" panose="02010609060101010101" pitchFamily="49" charset="-122"/>
              </a:rPr>
              <a:t>印花税        城市维护建设税</a:t>
            </a:r>
          </a:p>
        </p:txBody>
      </p:sp>
      <p:sp>
        <p:nvSpPr>
          <p:cNvPr id="15" name="TextBox 14"/>
          <p:cNvSpPr txBox="1">
            <a:spLocks noChangeArrowheads="1"/>
          </p:cNvSpPr>
          <p:nvPr/>
        </p:nvSpPr>
        <p:spPr bwMode="auto">
          <a:xfrm>
            <a:off x="2193925" y="4976813"/>
            <a:ext cx="4044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4000" b="1" smtClean="0">
                <a:solidFill>
                  <a:srgbClr val="FFFFFF"/>
                </a:solidFill>
                <a:latin typeface="Franklin Gothic Book" panose="020B0503020102020204" pitchFamily="34" charset="0"/>
                <a:ea typeface="黑体" panose="02010609060101010101" pitchFamily="49" charset="-122"/>
              </a:rPr>
              <a:t>资源税</a:t>
            </a:r>
          </a:p>
        </p:txBody>
      </p:sp>
      <p:pic>
        <p:nvPicPr>
          <p:cNvPr id="22539" name="图片 16" descr="u=1136309700,2187634795&amp;fm=11&amp;gp=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1350" y="4086225"/>
            <a:ext cx="3302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4"/>
          <p:cNvSpPr txBox="1">
            <a:spLocks noChangeArrowheads="1"/>
          </p:cNvSpPr>
          <p:nvPr/>
        </p:nvSpPr>
        <p:spPr bwMode="auto">
          <a:xfrm>
            <a:off x="4216400" y="4962525"/>
            <a:ext cx="4044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4000" b="1" smtClean="0">
                <a:solidFill>
                  <a:srgbClr val="FFFFFF"/>
                </a:solidFill>
                <a:latin typeface="Franklin Gothic Book" panose="020B0503020102020204" pitchFamily="34" charset="0"/>
                <a:ea typeface="黑体" panose="02010609060101010101" pitchFamily="49" charset="-122"/>
              </a:rPr>
              <a:t>     耕地占用税</a:t>
            </a:r>
          </a:p>
        </p:txBody>
      </p:sp>
      <p:sp>
        <p:nvSpPr>
          <p:cNvPr id="9" name="矩形 8"/>
          <p:cNvSpPr/>
          <p:nvPr/>
        </p:nvSpPr>
        <p:spPr>
          <a:xfrm>
            <a:off x="2970213" y="1241425"/>
            <a:ext cx="2236787" cy="708025"/>
          </a:xfrm>
          <a:prstGeom prst="rect">
            <a:avLst/>
          </a:prstGeom>
          <a:noFill/>
        </p:spPr>
        <p:txBody>
          <a:bodyPr wrap="none">
            <a:spAutoFit/>
          </a:bodyPr>
          <a:lstStyle/>
          <a:p>
            <a:pPr>
              <a:defRPr/>
            </a:pPr>
            <a:r>
              <a:rPr lang="zh-CN" altLang="en-US" sz="4000" dirty="0">
                <a:ln w="0"/>
                <a:solidFill>
                  <a:schemeClr val="accent4"/>
                </a:solidFill>
                <a:effectLst>
                  <a:outerShdw blurRad="38100" dist="19050" dir="2700000" algn="tl" rotWithShape="0">
                    <a:srgbClr val="FFFFFF">
                      <a:alpha val="40000"/>
                    </a:srgbClr>
                  </a:outerShdw>
                </a:effectLst>
              </a:rPr>
              <a:t>地方六税</a:t>
            </a:r>
          </a:p>
        </p:txBody>
      </p:sp>
    </p:spTree>
    <p:extLst>
      <p:ext uri="{BB962C8B-B14F-4D97-AF65-F5344CB8AC3E}">
        <p14:creationId xmlns:p14="http://schemas.microsoft.com/office/powerpoint/2010/main" val="2493845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P spid="14" grpId="0"/>
      <p:bldP spid="15"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090613" y="287338"/>
            <a:ext cx="1039812" cy="455612"/>
          </a:xfrm>
        </p:spPr>
        <p:txBody>
          <a:bodyPr/>
          <a:lstStyle/>
          <a:p>
            <a:pPr eaLnBrk="1" fontAlgn="auto" hangingPunct="1">
              <a:spcAft>
                <a:spcPts val="0"/>
              </a:spcAft>
              <a:defRPr/>
            </a:pPr>
            <a:r>
              <a:rPr lang="en-US" altLang="zh-CN" sz="3200" dirty="0" smtClean="0">
                <a:latin typeface="+mn-ea"/>
              </a:rPr>
              <a:t>6-2</a:t>
            </a:r>
            <a:endParaRPr lang="zh-CN" altLang="en-US" sz="3200" dirty="0">
              <a:latin typeface="+mn-ea"/>
            </a:endParaRPr>
          </a:p>
        </p:txBody>
      </p:sp>
      <p:sp>
        <p:nvSpPr>
          <p:cNvPr id="5" name="TextBox 4"/>
          <p:cNvSpPr txBox="1">
            <a:spLocks noChangeArrowheads="1"/>
          </p:cNvSpPr>
          <p:nvPr/>
        </p:nvSpPr>
        <p:spPr bwMode="auto">
          <a:xfrm>
            <a:off x="722313" y="3284538"/>
            <a:ext cx="70437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Char char="•"/>
            </a:pPr>
            <a:r>
              <a:rPr lang="zh-CN" altLang="en-US" sz="4000" dirty="0" smtClean="0">
                <a:solidFill>
                  <a:srgbClr val="FFFFFF"/>
                </a:solidFill>
                <a:latin typeface="黑体" panose="02010609060101010101" pitchFamily="49" charset="-122"/>
                <a:ea typeface="黑体" panose="02010609060101010101" pitchFamily="49" charset="-122"/>
              </a:rPr>
              <a:t>主体：</a:t>
            </a:r>
            <a:r>
              <a:rPr lang="zh-CN" altLang="en-US" sz="4000" dirty="0" smtClean="0">
                <a:solidFill>
                  <a:schemeClr val="accent4"/>
                </a:solidFill>
                <a:latin typeface="黑体" panose="02010609060101010101" pitchFamily="49" charset="-122"/>
                <a:ea typeface="黑体" panose="02010609060101010101" pitchFamily="49" charset="-122"/>
              </a:rPr>
              <a:t>增值税小规模纳税人</a:t>
            </a:r>
            <a:endParaRPr lang="en-US" altLang="zh-CN" sz="4000" dirty="0" smtClean="0">
              <a:solidFill>
                <a:schemeClr val="accent4"/>
              </a:solidFill>
              <a:latin typeface="黑体" panose="02010609060101010101" pitchFamily="49" charset="-122"/>
              <a:ea typeface="黑体" panose="02010609060101010101" pitchFamily="49" charset="-122"/>
            </a:endParaRPr>
          </a:p>
          <a:p>
            <a:pPr fontAlgn="base">
              <a:spcBef>
                <a:spcPct val="0"/>
              </a:spcBef>
              <a:spcAft>
                <a:spcPct val="0"/>
              </a:spcAft>
            </a:pPr>
            <a:endParaRPr lang="en-US" altLang="zh-CN" sz="4000" dirty="0" smtClean="0">
              <a:solidFill>
                <a:srgbClr val="FFFFFF"/>
              </a:solidFill>
              <a:latin typeface="黑体" panose="02010609060101010101" pitchFamily="49" charset="-122"/>
              <a:ea typeface="黑体" panose="02010609060101010101" pitchFamily="49" charset="-122"/>
            </a:endParaRPr>
          </a:p>
          <a:p>
            <a:pPr fontAlgn="base">
              <a:spcBef>
                <a:spcPct val="0"/>
              </a:spcBef>
              <a:spcAft>
                <a:spcPct val="0"/>
              </a:spcAft>
            </a:pPr>
            <a:endParaRPr lang="en-US" altLang="zh-CN" sz="4000" dirty="0" smtClean="0">
              <a:solidFill>
                <a:srgbClr val="FFFFFF"/>
              </a:solidFill>
              <a:latin typeface="黑体" panose="02010609060101010101" pitchFamily="49" charset="-122"/>
              <a:ea typeface="黑体" panose="02010609060101010101" pitchFamily="49" charset="-122"/>
            </a:endParaRPr>
          </a:p>
        </p:txBody>
      </p:sp>
      <p:pic>
        <p:nvPicPr>
          <p:cNvPr id="24580" name="图片 5" descr="u=1136309700,2187634795&amp;fm=11&amp;gp=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1730375"/>
            <a:ext cx="32893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文本占位符 1"/>
          <p:cNvSpPr txBox="1">
            <a:spLocks/>
          </p:cNvSpPr>
          <p:nvPr/>
        </p:nvSpPr>
        <p:spPr bwMode="auto">
          <a:xfrm>
            <a:off x="2339181" y="246856"/>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90000"/>
              </a:lnSpc>
              <a:spcBef>
                <a:spcPts val="1000"/>
              </a:spcBef>
              <a:spcAft>
                <a:spcPct val="0"/>
              </a:spcAft>
              <a:buFont typeface="Arial" panose="020B0604020202020204" pitchFamily="34" charset="0"/>
              <a:buNone/>
            </a:pPr>
            <a:r>
              <a:rPr lang="zh-CN" altLang="en-US" sz="3200" b="1" dirty="0" smtClean="0">
                <a:solidFill>
                  <a:srgbClr val="FFFFFF"/>
                </a:solidFill>
                <a:latin typeface="Franklin Gothic Book" panose="020B0503020102020204" pitchFamily="34" charset="0"/>
                <a:ea typeface="黑体" panose="02010609060101010101" pitchFamily="49" charset="-122"/>
              </a:rPr>
              <a:t>享受减征的主体？</a:t>
            </a:r>
          </a:p>
        </p:txBody>
      </p:sp>
      <p:sp>
        <p:nvSpPr>
          <p:cNvPr id="10" name="TextBox 14"/>
          <p:cNvSpPr txBox="1"/>
          <p:nvPr/>
        </p:nvSpPr>
        <p:spPr>
          <a:xfrm>
            <a:off x="2659063" y="1898650"/>
            <a:ext cx="4043362" cy="708025"/>
          </a:xfrm>
          <a:prstGeom prst="rect">
            <a:avLst/>
          </a:prstGeom>
          <a:noFill/>
        </p:spPr>
        <p:txBody>
          <a:bodyPr>
            <a:spAutoFit/>
          </a:bodyPr>
          <a:lstStyle/>
          <a:p>
            <a:pPr>
              <a:defRPr/>
            </a:pPr>
            <a:r>
              <a:rPr lang="zh-CN" altLang="en-US" sz="4000" dirty="0">
                <a:ln w="0"/>
                <a:solidFill>
                  <a:schemeClr val="accent4"/>
                </a:solidFill>
                <a:effectLst>
                  <a:outerShdw blurRad="38100" dist="19050" dir="2700000" algn="tl" rotWithShape="0">
                    <a:srgbClr val="FFFFFF">
                      <a:alpha val="40000"/>
                    </a:srgbClr>
                  </a:outerShdw>
                </a:effectLst>
              </a:rPr>
              <a:t>小微普惠</a:t>
            </a:r>
            <a:endParaRPr lang="zh-CN" altLang="en-US" sz="4000" b="1" dirty="0">
              <a:solidFill>
                <a:schemeClr val="accent4"/>
              </a:solidFill>
            </a:endParaRPr>
          </a:p>
        </p:txBody>
      </p:sp>
      <p:sp>
        <p:nvSpPr>
          <p:cNvPr id="11" name="TextBox 14"/>
          <p:cNvSpPr txBox="1">
            <a:spLocks noChangeArrowheads="1"/>
          </p:cNvSpPr>
          <p:nvPr/>
        </p:nvSpPr>
        <p:spPr bwMode="auto">
          <a:xfrm>
            <a:off x="830263" y="5091113"/>
            <a:ext cx="9356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4000" b="1" dirty="0" smtClean="0">
                <a:solidFill>
                  <a:srgbClr val="FFFFFF"/>
                </a:solidFill>
                <a:latin typeface="Franklin Gothic Book" panose="020B0503020102020204" pitchFamily="34" charset="0"/>
                <a:ea typeface="黑体" panose="02010609060101010101" pitchFamily="49" charset="-122"/>
              </a:rPr>
              <a:t>问题：如何判定增值税小规模纳税人？</a:t>
            </a:r>
          </a:p>
        </p:txBody>
      </p:sp>
    </p:spTree>
    <p:extLst>
      <p:ext uri="{BB962C8B-B14F-4D97-AF65-F5344CB8AC3E}">
        <p14:creationId xmlns:p14="http://schemas.microsoft.com/office/powerpoint/2010/main" val="1417114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68732" y="1354587"/>
            <a:ext cx="3276600" cy="116205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3" name="矩形 2"/>
          <p:cNvSpPr/>
          <p:nvPr/>
        </p:nvSpPr>
        <p:spPr>
          <a:xfrm>
            <a:off x="7860567" y="4364579"/>
            <a:ext cx="3402772" cy="116205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4" name="矩形 3"/>
          <p:cNvSpPr/>
          <p:nvPr/>
        </p:nvSpPr>
        <p:spPr>
          <a:xfrm>
            <a:off x="1488103" y="1334273"/>
            <a:ext cx="3276600" cy="116205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5" name="矩形 4"/>
          <p:cNvSpPr/>
          <p:nvPr/>
        </p:nvSpPr>
        <p:spPr>
          <a:xfrm>
            <a:off x="1459528" y="4364270"/>
            <a:ext cx="3276600" cy="116205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grpSp>
        <p:nvGrpSpPr>
          <p:cNvPr id="6" name="组合 5"/>
          <p:cNvGrpSpPr/>
          <p:nvPr/>
        </p:nvGrpSpPr>
        <p:grpSpPr>
          <a:xfrm>
            <a:off x="4914900" y="2038350"/>
            <a:ext cx="2647950" cy="2647950"/>
            <a:chOff x="4914900" y="2038350"/>
            <a:chExt cx="2647950" cy="2647950"/>
          </a:xfrm>
        </p:grpSpPr>
        <p:sp>
          <p:nvSpPr>
            <p:cNvPr id="7" name="椭圆 6"/>
            <p:cNvSpPr/>
            <p:nvPr/>
          </p:nvSpPr>
          <p:spPr>
            <a:xfrm>
              <a:off x="4914900" y="2038350"/>
              <a:ext cx="2647950" cy="2647950"/>
            </a:xfrm>
            <a:prstGeom prst="ellipse">
              <a:avLst/>
            </a:prstGeom>
            <a:ln w="190500">
              <a:solidFill>
                <a:schemeClr val="tx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8" name="文本框 7"/>
            <p:cNvSpPr txBox="1"/>
            <p:nvPr/>
          </p:nvSpPr>
          <p:spPr>
            <a:xfrm>
              <a:off x="4924425" y="2705577"/>
              <a:ext cx="2514600" cy="1200329"/>
            </a:xfrm>
            <a:prstGeom prst="rect">
              <a:avLst/>
            </a:prstGeom>
            <a:noFill/>
          </p:spPr>
          <p:txBody>
            <a:bodyPr wrap="square" rtlCol="0">
              <a:spAutoFit/>
            </a:bodyPr>
            <a:lstStyle/>
            <a:p>
              <a:pPr algn="ctr"/>
              <a:r>
                <a:rPr lang="zh-CN" altLang="en-US" sz="7200" b="1" dirty="0" smtClean="0">
                  <a:solidFill>
                    <a:schemeClr val="accent4"/>
                  </a:solidFill>
                </a:rPr>
                <a:t>目录</a:t>
              </a:r>
              <a:endParaRPr lang="zh-CN" altLang="en-US" sz="7200" b="1" dirty="0">
                <a:solidFill>
                  <a:schemeClr val="accent4"/>
                </a:solidFill>
              </a:endParaRPr>
            </a:p>
          </p:txBody>
        </p:sp>
      </p:grpSp>
      <p:sp>
        <p:nvSpPr>
          <p:cNvPr id="9" name="矩形 8"/>
          <p:cNvSpPr/>
          <p:nvPr/>
        </p:nvSpPr>
        <p:spPr>
          <a:xfrm>
            <a:off x="7644907" y="1269756"/>
            <a:ext cx="3276600" cy="1162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10" name="矩形 9"/>
          <p:cNvSpPr/>
          <p:nvPr/>
        </p:nvSpPr>
        <p:spPr>
          <a:xfrm>
            <a:off x="7745189" y="4239022"/>
            <a:ext cx="3391978" cy="1162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11" name="矩形 10"/>
          <p:cNvSpPr/>
          <p:nvPr/>
        </p:nvSpPr>
        <p:spPr>
          <a:xfrm>
            <a:off x="1650028" y="1234587"/>
            <a:ext cx="3276600" cy="1162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12" name="矩形 11"/>
          <p:cNvSpPr/>
          <p:nvPr/>
        </p:nvSpPr>
        <p:spPr>
          <a:xfrm>
            <a:off x="1592878" y="4227299"/>
            <a:ext cx="3276600" cy="1162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13" name="文本框 12"/>
          <p:cNvSpPr txBox="1"/>
          <p:nvPr/>
        </p:nvSpPr>
        <p:spPr>
          <a:xfrm>
            <a:off x="1637078" y="1434696"/>
            <a:ext cx="723900" cy="1107996"/>
          </a:xfrm>
          <a:prstGeom prst="rect">
            <a:avLst/>
          </a:prstGeom>
          <a:noFill/>
        </p:spPr>
        <p:txBody>
          <a:bodyPr wrap="square" rtlCol="0">
            <a:spAutoFit/>
          </a:bodyPr>
          <a:lstStyle/>
          <a:p>
            <a:r>
              <a:rPr lang="en-US" altLang="zh-CN" sz="6600" b="1" dirty="0" smtClean="0">
                <a:solidFill>
                  <a:srgbClr val="FFFFFF"/>
                </a:solidFill>
              </a:rPr>
              <a:t>1</a:t>
            </a:r>
            <a:endParaRPr lang="zh-CN" altLang="en-US" sz="6600" b="1" dirty="0">
              <a:solidFill>
                <a:srgbClr val="FFFFFF"/>
              </a:solidFill>
            </a:endParaRPr>
          </a:p>
        </p:txBody>
      </p:sp>
      <p:sp>
        <p:nvSpPr>
          <p:cNvPr id="14" name="文本框 13"/>
          <p:cNvSpPr txBox="1"/>
          <p:nvPr/>
        </p:nvSpPr>
        <p:spPr>
          <a:xfrm>
            <a:off x="2202118" y="1715928"/>
            <a:ext cx="2705819" cy="523220"/>
          </a:xfrm>
          <a:prstGeom prst="rect">
            <a:avLst/>
          </a:prstGeom>
          <a:noFill/>
        </p:spPr>
        <p:txBody>
          <a:bodyPr wrap="square" rtlCol="0">
            <a:spAutoFit/>
          </a:bodyPr>
          <a:lstStyle/>
          <a:p>
            <a:r>
              <a:rPr lang="zh-CN" altLang="en-US" sz="2800" dirty="0" smtClean="0">
                <a:solidFill>
                  <a:srgbClr val="FFFFFF"/>
                </a:solidFill>
              </a:rPr>
              <a:t>城市维护建设税</a:t>
            </a:r>
            <a:endParaRPr lang="zh-CN" altLang="en-US" sz="2800" dirty="0">
              <a:solidFill>
                <a:srgbClr val="FFFFFF"/>
              </a:solidFill>
            </a:endParaRPr>
          </a:p>
        </p:txBody>
      </p:sp>
      <p:sp>
        <p:nvSpPr>
          <p:cNvPr id="15" name="文本框 14"/>
          <p:cNvSpPr txBox="1"/>
          <p:nvPr/>
        </p:nvSpPr>
        <p:spPr>
          <a:xfrm>
            <a:off x="1612287" y="4414493"/>
            <a:ext cx="723900" cy="1107996"/>
          </a:xfrm>
          <a:prstGeom prst="rect">
            <a:avLst/>
          </a:prstGeom>
          <a:noFill/>
        </p:spPr>
        <p:txBody>
          <a:bodyPr wrap="square" rtlCol="0">
            <a:spAutoFit/>
          </a:bodyPr>
          <a:lstStyle/>
          <a:p>
            <a:r>
              <a:rPr lang="en-US" altLang="zh-CN" sz="6600" b="1" dirty="0" smtClean="0">
                <a:solidFill>
                  <a:srgbClr val="FFFFFF"/>
                </a:solidFill>
              </a:rPr>
              <a:t>3</a:t>
            </a:r>
            <a:endParaRPr lang="zh-CN" altLang="en-US" sz="6600" b="1" dirty="0">
              <a:solidFill>
                <a:srgbClr val="FFFFFF"/>
              </a:solidFill>
            </a:endParaRPr>
          </a:p>
        </p:txBody>
      </p:sp>
      <p:sp>
        <p:nvSpPr>
          <p:cNvPr id="16" name="文本框 15"/>
          <p:cNvSpPr txBox="1"/>
          <p:nvPr/>
        </p:nvSpPr>
        <p:spPr>
          <a:xfrm>
            <a:off x="1859846" y="4571200"/>
            <a:ext cx="2190750" cy="584775"/>
          </a:xfrm>
          <a:prstGeom prst="rect">
            <a:avLst/>
          </a:prstGeom>
          <a:noFill/>
        </p:spPr>
        <p:txBody>
          <a:bodyPr wrap="square" rtlCol="0">
            <a:spAutoFit/>
          </a:bodyPr>
          <a:lstStyle/>
          <a:p>
            <a:pPr algn="ctr"/>
            <a:r>
              <a:rPr lang="zh-CN" altLang="en-US" sz="3200" dirty="0" smtClean="0">
                <a:solidFill>
                  <a:srgbClr val="FFFFFF"/>
                </a:solidFill>
              </a:rPr>
              <a:t>房产税</a:t>
            </a:r>
            <a:endParaRPr lang="zh-CN" altLang="en-US" sz="3200" dirty="0">
              <a:solidFill>
                <a:srgbClr val="FFFFFF"/>
              </a:solidFill>
            </a:endParaRPr>
          </a:p>
        </p:txBody>
      </p:sp>
      <p:sp>
        <p:nvSpPr>
          <p:cNvPr id="17" name="文本框 16"/>
          <p:cNvSpPr txBox="1"/>
          <p:nvPr/>
        </p:nvSpPr>
        <p:spPr>
          <a:xfrm>
            <a:off x="10197607" y="1549092"/>
            <a:ext cx="723900" cy="1107996"/>
          </a:xfrm>
          <a:prstGeom prst="rect">
            <a:avLst/>
          </a:prstGeom>
          <a:noFill/>
        </p:spPr>
        <p:txBody>
          <a:bodyPr wrap="square" rtlCol="0">
            <a:spAutoFit/>
          </a:bodyPr>
          <a:lstStyle/>
          <a:p>
            <a:r>
              <a:rPr lang="en-US" altLang="zh-CN" sz="6600" b="1" dirty="0" smtClean="0">
                <a:solidFill>
                  <a:srgbClr val="FFFFFF"/>
                </a:solidFill>
              </a:rPr>
              <a:t>4</a:t>
            </a:r>
            <a:endParaRPr lang="zh-CN" altLang="en-US" sz="6600" b="1" dirty="0">
              <a:solidFill>
                <a:srgbClr val="FFFFFF"/>
              </a:solidFill>
            </a:endParaRPr>
          </a:p>
        </p:txBody>
      </p:sp>
      <p:sp>
        <p:nvSpPr>
          <p:cNvPr id="18" name="文本框 17"/>
          <p:cNvSpPr txBox="1"/>
          <p:nvPr/>
        </p:nvSpPr>
        <p:spPr>
          <a:xfrm>
            <a:off x="7746267" y="1610669"/>
            <a:ext cx="2865947" cy="523220"/>
          </a:xfrm>
          <a:prstGeom prst="rect">
            <a:avLst/>
          </a:prstGeom>
          <a:noFill/>
        </p:spPr>
        <p:txBody>
          <a:bodyPr wrap="square" rtlCol="0">
            <a:spAutoFit/>
          </a:bodyPr>
          <a:lstStyle/>
          <a:p>
            <a:r>
              <a:rPr lang="zh-CN" altLang="en-US" sz="2800" dirty="0" smtClean="0">
                <a:solidFill>
                  <a:srgbClr val="FFFFFF"/>
                </a:solidFill>
              </a:rPr>
              <a:t>城镇土地使用税</a:t>
            </a:r>
            <a:endParaRPr lang="zh-CN" altLang="en-US" sz="2800" dirty="0">
              <a:solidFill>
                <a:srgbClr val="FFFFFF"/>
              </a:solidFill>
            </a:endParaRPr>
          </a:p>
        </p:txBody>
      </p:sp>
      <p:sp>
        <p:nvSpPr>
          <p:cNvPr id="19" name="文本框 18"/>
          <p:cNvSpPr txBox="1"/>
          <p:nvPr/>
        </p:nvSpPr>
        <p:spPr>
          <a:xfrm>
            <a:off x="10521457" y="4478718"/>
            <a:ext cx="723900" cy="1107996"/>
          </a:xfrm>
          <a:prstGeom prst="rect">
            <a:avLst/>
          </a:prstGeom>
          <a:noFill/>
        </p:spPr>
        <p:txBody>
          <a:bodyPr wrap="square" rtlCol="0">
            <a:spAutoFit/>
          </a:bodyPr>
          <a:lstStyle/>
          <a:p>
            <a:r>
              <a:rPr lang="en-US" altLang="zh-CN" sz="6600" b="1" dirty="0" smtClean="0">
                <a:solidFill>
                  <a:srgbClr val="FFFFFF"/>
                </a:solidFill>
              </a:rPr>
              <a:t>6</a:t>
            </a:r>
            <a:endParaRPr lang="zh-CN" altLang="en-US" sz="6600" b="1" dirty="0">
              <a:solidFill>
                <a:srgbClr val="FFFFFF"/>
              </a:solidFill>
            </a:endParaRPr>
          </a:p>
        </p:txBody>
      </p:sp>
      <p:sp>
        <p:nvSpPr>
          <p:cNvPr id="20" name="文本框 19"/>
          <p:cNvSpPr txBox="1"/>
          <p:nvPr/>
        </p:nvSpPr>
        <p:spPr>
          <a:xfrm>
            <a:off x="7673483" y="4422075"/>
            <a:ext cx="3163476" cy="523220"/>
          </a:xfrm>
          <a:prstGeom prst="rect">
            <a:avLst/>
          </a:prstGeom>
          <a:noFill/>
        </p:spPr>
        <p:txBody>
          <a:bodyPr wrap="square" rtlCol="0">
            <a:spAutoFit/>
          </a:bodyPr>
          <a:lstStyle/>
          <a:p>
            <a:r>
              <a:rPr lang="zh-CN" altLang="en-US" sz="2800" dirty="0" smtClean="0">
                <a:solidFill>
                  <a:srgbClr val="FFFFFF"/>
                </a:solidFill>
              </a:rPr>
              <a:t>小微普惠</a:t>
            </a:r>
            <a:r>
              <a:rPr lang="en-US" altLang="zh-CN" sz="2800" dirty="0" smtClean="0">
                <a:solidFill>
                  <a:srgbClr val="FFFFFF"/>
                </a:solidFill>
              </a:rPr>
              <a:t>-</a:t>
            </a:r>
            <a:r>
              <a:rPr lang="zh-CN" altLang="en-US" sz="2800" dirty="0" smtClean="0">
                <a:solidFill>
                  <a:srgbClr val="FFFFFF"/>
                </a:solidFill>
              </a:rPr>
              <a:t>地方六税</a:t>
            </a:r>
            <a:endParaRPr lang="zh-CN" altLang="en-US" sz="2800" dirty="0">
              <a:solidFill>
                <a:srgbClr val="FFFFFF"/>
              </a:solidFill>
            </a:endParaRPr>
          </a:p>
        </p:txBody>
      </p:sp>
      <p:pic>
        <p:nvPicPr>
          <p:cNvPr id="21" name="图片 20"/>
          <p:cNvPicPr>
            <a:picLocks noChangeAspect="1"/>
          </p:cNvPicPr>
          <p:nvPr/>
        </p:nvPicPr>
        <p:blipFill>
          <a:blip r:embed="rId2"/>
          <a:stretch>
            <a:fillRect/>
          </a:stretch>
        </p:blipFill>
        <p:spPr>
          <a:xfrm>
            <a:off x="900317" y="2877603"/>
            <a:ext cx="3273836" cy="1164437"/>
          </a:xfrm>
          <a:prstGeom prst="rect">
            <a:avLst/>
          </a:prstGeom>
        </p:spPr>
      </p:pic>
      <p:pic>
        <p:nvPicPr>
          <p:cNvPr id="22" name="图片 21"/>
          <p:cNvPicPr>
            <a:picLocks noChangeAspect="1"/>
          </p:cNvPicPr>
          <p:nvPr/>
        </p:nvPicPr>
        <p:blipFill>
          <a:blip r:embed="rId3"/>
          <a:stretch>
            <a:fillRect/>
          </a:stretch>
        </p:blipFill>
        <p:spPr>
          <a:xfrm>
            <a:off x="981743" y="2815949"/>
            <a:ext cx="3279932" cy="1164437"/>
          </a:xfrm>
          <a:prstGeom prst="rect">
            <a:avLst/>
          </a:prstGeom>
        </p:spPr>
      </p:pic>
      <p:sp>
        <p:nvSpPr>
          <p:cNvPr id="23" name="文本框 22"/>
          <p:cNvSpPr txBox="1"/>
          <p:nvPr/>
        </p:nvSpPr>
        <p:spPr>
          <a:xfrm>
            <a:off x="1000531" y="2979152"/>
            <a:ext cx="723900" cy="1107996"/>
          </a:xfrm>
          <a:prstGeom prst="rect">
            <a:avLst/>
          </a:prstGeom>
          <a:noFill/>
        </p:spPr>
        <p:txBody>
          <a:bodyPr wrap="square" rtlCol="0">
            <a:spAutoFit/>
          </a:bodyPr>
          <a:lstStyle/>
          <a:p>
            <a:r>
              <a:rPr lang="en-US" altLang="zh-CN" sz="6600" b="1" dirty="0" smtClean="0">
                <a:solidFill>
                  <a:srgbClr val="FFFFFF"/>
                </a:solidFill>
              </a:rPr>
              <a:t>2</a:t>
            </a:r>
            <a:endParaRPr lang="zh-CN" altLang="en-US" sz="6600" b="1" dirty="0">
              <a:solidFill>
                <a:srgbClr val="FFFFFF"/>
              </a:solidFill>
            </a:endParaRPr>
          </a:p>
        </p:txBody>
      </p:sp>
      <p:sp>
        <p:nvSpPr>
          <p:cNvPr id="26" name="文本框 25"/>
          <p:cNvSpPr txBox="1"/>
          <p:nvPr/>
        </p:nvSpPr>
        <p:spPr>
          <a:xfrm>
            <a:off x="1717106" y="3118706"/>
            <a:ext cx="2476231" cy="584775"/>
          </a:xfrm>
          <a:prstGeom prst="rect">
            <a:avLst/>
          </a:prstGeom>
          <a:noFill/>
        </p:spPr>
        <p:txBody>
          <a:bodyPr wrap="square" rtlCol="0">
            <a:spAutoFit/>
          </a:bodyPr>
          <a:lstStyle/>
          <a:p>
            <a:r>
              <a:rPr lang="zh-CN" altLang="en-US" sz="3200" dirty="0">
                <a:solidFill>
                  <a:srgbClr val="FFFFFF"/>
                </a:solidFill>
              </a:rPr>
              <a:t>耕地占用税</a:t>
            </a:r>
          </a:p>
        </p:txBody>
      </p:sp>
      <p:pic>
        <p:nvPicPr>
          <p:cNvPr id="27" name="图片 26"/>
          <p:cNvPicPr>
            <a:picLocks noChangeAspect="1"/>
          </p:cNvPicPr>
          <p:nvPr/>
        </p:nvPicPr>
        <p:blipFill>
          <a:blip r:embed="rId4"/>
          <a:stretch>
            <a:fillRect/>
          </a:stretch>
        </p:blipFill>
        <p:spPr>
          <a:xfrm>
            <a:off x="8445366" y="2867232"/>
            <a:ext cx="3279932" cy="1158340"/>
          </a:xfrm>
          <a:prstGeom prst="rect">
            <a:avLst/>
          </a:prstGeom>
        </p:spPr>
      </p:pic>
      <p:pic>
        <p:nvPicPr>
          <p:cNvPr id="28" name="图片 27"/>
          <p:cNvPicPr>
            <a:picLocks noChangeAspect="1"/>
          </p:cNvPicPr>
          <p:nvPr/>
        </p:nvPicPr>
        <p:blipFill>
          <a:blip r:embed="rId3"/>
          <a:stretch>
            <a:fillRect/>
          </a:stretch>
        </p:blipFill>
        <p:spPr>
          <a:xfrm>
            <a:off x="8321541" y="2765429"/>
            <a:ext cx="3279932" cy="1164437"/>
          </a:xfrm>
          <a:prstGeom prst="rect">
            <a:avLst/>
          </a:prstGeom>
        </p:spPr>
      </p:pic>
      <p:sp>
        <p:nvSpPr>
          <p:cNvPr id="30" name="文本框 29"/>
          <p:cNvSpPr txBox="1"/>
          <p:nvPr/>
        </p:nvSpPr>
        <p:spPr>
          <a:xfrm>
            <a:off x="10883407" y="2935997"/>
            <a:ext cx="723900" cy="1107996"/>
          </a:xfrm>
          <a:prstGeom prst="rect">
            <a:avLst/>
          </a:prstGeom>
          <a:noFill/>
        </p:spPr>
        <p:txBody>
          <a:bodyPr wrap="square" rtlCol="0">
            <a:spAutoFit/>
          </a:bodyPr>
          <a:lstStyle/>
          <a:p>
            <a:r>
              <a:rPr lang="en-US" altLang="zh-CN" sz="6600" b="1" dirty="0">
                <a:solidFill>
                  <a:srgbClr val="FFFFFF"/>
                </a:solidFill>
              </a:rPr>
              <a:t>5</a:t>
            </a:r>
            <a:endParaRPr lang="zh-CN" altLang="en-US" sz="6600" b="1" dirty="0">
              <a:solidFill>
                <a:srgbClr val="FFFFFF"/>
              </a:solidFill>
            </a:endParaRPr>
          </a:p>
        </p:txBody>
      </p:sp>
      <p:sp>
        <p:nvSpPr>
          <p:cNvPr id="31" name="文本框 30"/>
          <p:cNvSpPr txBox="1"/>
          <p:nvPr/>
        </p:nvSpPr>
        <p:spPr>
          <a:xfrm>
            <a:off x="8987932" y="3082746"/>
            <a:ext cx="2419350" cy="584775"/>
          </a:xfrm>
          <a:prstGeom prst="rect">
            <a:avLst/>
          </a:prstGeom>
          <a:noFill/>
        </p:spPr>
        <p:txBody>
          <a:bodyPr wrap="square" rtlCol="0">
            <a:spAutoFit/>
          </a:bodyPr>
          <a:lstStyle/>
          <a:p>
            <a:pPr algn="ctr"/>
            <a:r>
              <a:rPr lang="zh-CN" altLang="en-US" sz="3200" dirty="0" smtClean="0">
                <a:solidFill>
                  <a:srgbClr val="FFFFFF"/>
                </a:solidFill>
              </a:rPr>
              <a:t>印花税</a:t>
            </a:r>
            <a:endParaRPr lang="zh-CN" altLang="en-US" sz="3200" dirty="0">
              <a:solidFill>
                <a:srgbClr val="FFFFFF"/>
              </a:solidFill>
            </a:endParaRPr>
          </a:p>
        </p:txBody>
      </p:sp>
    </p:spTree>
    <p:extLst>
      <p:ext uri="{BB962C8B-B14F-4D97-AF65-F5344CB8AC3E}">
        <p14:creationId xmlns:p14="http://schemas.microsoft.com/office/powerpoint/2010/main" val="3235361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123950" y="244475"/>
            <a:ext cx="1081088" cy="411163"/>
          </a:xfrm>
        </p:spPr>
        <p:txBody>
          <a:bodyPr/>
          <a:lstStyle/>
          <a:p>
            <a:pPr eaLnBrk="1" fontAlgn="auto" hangingPunct="1">
              <a:spcAft>
                <a:spcPts val="0"/>
              </a:spcAft>
              <a:defRPr/>
            </a:pPr>
            <a:r>
              <a:rPr lang="en-US" altLang="zh-CN" sz="3200" dirty="0" smtClean="0">
                <a:latin typeface="+mn-ea"/>
              </a:rPr>
              <a:t>6-2</a:t>
            </a:r>
            <a:endParaRPr lang="zh-CN" altLang="en-US" sz="3200" dirty="0">
              <a:latin typeface="+mn-ea"/>
            </a:endParaRPr>
          </a:p>
        </p:txBody>
      </p:sp>
      <p:pic>
        <p:nvPicPr>
          <p:cNvPr id="25603" name="图片 5" descr="u=1136309700,2187634795&amp;fm=11&amp;gp=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1730375"/>
            <a:ext cx="32893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本占位符 1"/>
          <p:cNvSpPr txBox="1">
            <a:spLocks/>
          </p:cNvSpPr>
          <p:nvPr/>
        </p:nvSpPr>
        <p:spPr bwMode="auto">
          <a:xfrm>
            <a:off x="2351087" y="160338"/>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90000"/>
              </a:lnSpc>
              <a:spcBef>
                <a:spcPts val="1000"/>
              </a:spcBef>
              <a:spcAft>
                <a:spcPct val="0"/>
              </a:spcAft>
              <a:buFont typeface="Arial" panose="020B0604020202020204" pitchFamily="34" charset="0"/>
              <a:buNone/>
            </a:pPr>
            <a:r>
              <a:rPr lang="zh-CN" altLang="en-US" sz="3200" b="1" dirty="0" smtClean="0">
                <a:solidFill>
                  <a:srgbClr val="FFFFFF"/>
                </a:solidFill>
                <a:latin typeface="Franklin Gothic Book" panose="020B0503020102020204" pitchFamily="34" charset="0"/>
                <a:ea typeface="黑体" panose="02010609060101010101" pitchFamily="49" charset="-122"/>
              </a:rPr>
              <a:t>享受减征的主体？</a:t>
            </a:r>
          </a:p>
        </p:txBody>
      </p:sp>
      <p:sp>
        <p:nvSpPr>
          <p:cNvPr id="25605" name="矩形 1"/>
          <p:cNvSpPr>
            <a:spLocks noChangeArrowheads="1"/>
          </p:cNvSpPr>
          <p:nvPr/>
        </p:nvSpPr>
        <p:spPr bwMode="auto">
          <a:xfrm>
            <a:off x="603250" y="1938338"/>
            <a:ext cx="7305675" cy="271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pPr>
            <a:r>
              <a:rPr lang="zh-CN" altLang="en-US" sz="4000" dirty="0" smtClean="0">
                <a:solidFill>
                  <a:srgbClr val="FFFFFF"/>
                </a:solidFill>
                <a:latin typeface="黑体" panose="02010609060101010101" pitchFamily="49" charset="-122"/>
                <a:ea typeface="黑体" panose="02010609060101010101" pitchFamily="49" charset="-122"/>
              </a:rPr>
              <a:t>    自</a:t>
            </a:r>
            <a:r>
              <a:rPr lang="en-US" altLang="zh-CN" sz="4000" dirty="0" smtClean="0">
                <a:solidFill>
                  <a:srgbClr val="FFFFFF"/>
                </a:solidFill>
                <a:latin typeface="黑体" panose="02010609060101010101" pitchFamily="49" charset="-122"/>
                <a:ea typeface="黑体" panose="02010609060101010101" pitchFamily="49" charset="-122"/>
              </a:rPr>
              <a:t>2018</a:t>
            </a:r>
            <a:r>
              <a:rPr lang="zh-CN" altLang="en-US" sz="4000" dirty="0" smtClean="0">
                <a:solidFill>
                  <a:srgbClr val="FFFFFF"/>
                </a:solidFill>
                <a:latin typeface="黑体" panose="02010609060101010101" pitchFamily="49" charset="-122"/>
                <a:ea typeface="黑体" panose="02010609060101010101" pitchFamily="49" charset="-122"/>
              </a:rPr>
              <a:t>年</a:t>
            </a:r>
            <a:r>
              <a:rPr lang="en-US" altLang="zh-CN" sz="4000" dirty="0" smtClean="0">
                <a:solidFill>
                  <a:srgbClr val="FFFFFF"/>
                </a:solidFill>
                <a:latin typeface="黑体" panose="02010609060101010101" pitchFamily="49" charset="-122"/>
                <a:ea typeface="黑体" panose="02010609060101010101" pitchFamily="49" charset="-122"/>
              </a:rPr>
              <a:t>5</a:t>
            </a:r>
            <a:r>
              <a:rPr lang="zh-CN" altLang="en-US" sz="4000" dirty="0" smtClean="0">
                <a:solidFill>
                  <a:srgbClr val="FFFFFF"/>
                </a:solidFill>
                <a:latin typeface="黑体" panose="02010609060101010101" pitchFamily="49" charset="-122"/>
                <a:ea typeface="黑体" panose="02010609060101010101" pitchFamily="49" charset="-122"/>
              </a:rPr>
              <a:t>月</a:t>
            </a:r>
            <a:r>
              <a:rPr lang="en-US" altLang="zh-CN" sz="4000" dirty="0" smtClean="0">
                <a:solidFill>
                  <a:srgbClr val="FFFFFF"/>
                </a:solidFill>
                <a:latin typeface="黑体" panose="02010609060101010101" pitchFamily="49" charset="-122"/>
                <a:ea typeface="黑体" panose="02010609060101010101" pitchFamily="49" charset="-122"/>
              </a:rPr>
              <a:t>1</a:t>
            </a:r>
            <a:r>
              <a:rPr lang="zh-CN" altLang="en-US" sz="4000" dirty="0" smtClean="0">
                <a:solidFill>
                  <a:srgbClr val="FFFFFF"/>
                </a:solidFill>
                <a:latin typeface="黑体" panose="02010609060101010101" pitchFamily="49" charset="-122"/>
                <a:ea typeface="黑体" panose="02010609060101010101" pitchFamily="49" charset="-122"/>
              </a:rPr>
              <a:t>日起，增值税小规模纳税人标准调整为</a:t>
            </a:r>
            <a:r>
              <a:rPr lang="zh-CN" altLang="en-US" sz="4000" dirty="0" smtClean="0">
                <a:solidFill>
                  <a:schemeClr val="accent4"/>
                </a:solidFill>
                <a:latin typeface="黑体" panose="02010609060101010101" pitchFamily="49" charset="-122"/>
                <a:ea typeface="黑体" panose="02010609060101010101" pitchFamily="49" charset="-122"/>
              </a:rPr>
              <a:t>年应征增值税销售额</a:t>
            </a:r>
            <a:r>
              <a:rPr lang="en-US" altLang="zh-CN" sz="4000" dirty="0" smtClean="0">
                <a:solidFill>
                  <a:schemeClr val="accent4"/>
                </a:solidFill>
                <a:latin typeface="黑体" panose="02010609060101010101" pitchFamily="49" charset="-122"/>
                <a:ea typeface="黑体" panose="02010609060101010101" pitchFamily="49" charset="-122"/>
              </a:rPr>
              <a:t>500</a:t>
            </a:r>
            <a:r>
              <a:rPr lang="zh-CN" altLang="en-US" sz="4000" dirty="0" smtClean="0">
                <a:solidFill>
                  <a:schemeClr val="accent4"/>
                </a:solidFill>
                <a:latin typeface="黑体" panose="02010609060101010101" pitchFamily="49" charset="-122"/>
                <a:ea typeface="黑体" panose="02010609060101010101" pitchFamily="49" charset="-122"/>
              </a:rPr>
              <a:t>万元及以下。</a:t>
            </a:r>
            <a:endParaRPr lang="en-US" altLang="zh-CN" sz="4000" dirty="0" smtClean="0">
              <a:solidFill>
                <a:schemeClr val="accent4"/>
              </a:solidFill>
              <a:latin typeface="黑体" panose="02010609060101010101" pitchFamily="49" charset="-122"/>
              <a:ea typeface="黑体" panose="02010609060101010101" pitchFamily="49" charset="-122"/>
            </a:endParaRPr>
          </a:p>
        </p:txBody>
      </p:sp>
      <p:sp>
        <p:nvSpPr>
          <p:cNvPr id="25606" name="矩形 1"/>
          <p:cNvSpPr>
            <a:spLocks noChangeArrowheads="1"/>
          </p:cNvSpPr>
          <p:nvPr/>
        </p:nvSpPr>
        <p:spPr bwMode="auto">
          <a:xfrm>
            <a:off x="8104188" y="5354638"/>
            <a:ext cx="3484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3200" b="1" smtClean="0">
                <a:solidFill>
                  <a:srgbClr val="FFFFFF"/>
                </a:solidFill>
                <a:latin typeface="黑体" panose="02010609060101010101" pitchFamily="49" charset="-122"/>
              </a:rPr>
              <a:t>财税</a:t>
            </a:r>
            <a:r>
              <a:rPr lang="en-US" altLang="zh-CN" sz="3200" b="1" smtClean="0">
                <a:solidFill>
                  <a:srgbClr val="FFFFFF"/>
                </a:solidFill>
                <a:latin typeface="宋体" panose="02010600030101010101" pitchFamily="2" charset="-122"/>
              </a:rPr>
              <a:t>﹝</a:t>
            </a:r>
            <a:r>
              <a:rPr lang="en-US" altLang="zh-CN" sz="3200" b="1" smtClean="0">
                <a:solidFill>
                  <a:srgbClr val="FFFFFF"/>
                </a:solidFill>
                <a:latin typeface="黑体" panose="02010609060101010101" pitchFamily="49" charset="-122"/>
              </a:rPr>
              <a:t>2018</a:t>
            </a:r>
            <a:r>
              <a:rPr lang="en-US" altLang="zh-CN" sz="3200" b="1" smtClean="0">
                <a:solidFill>
                  <a:srgbClr val="FFFFFF"/>
                </a:solidFill>
                <a:latin typeface="宋体" panose="02010600030101010101" pitchFamily="2" charset="-122"/>
              </a:rPr>
              <a:t>﹞</a:t>
            </a:r>
            <a:r>
              <a:rPr lang="en-US" altLang="zh-CN" sz="3200" b="1" smtClean="0">
                <a:solidFill>
                  <a:srgbClr val="FFFFFF"/>
                </a:solidFill>
                <a:latin typeface="黑体" panose="02010609060101010101" pitchFamily="49" charset="-122"/>
              </a:rPr>
              <a:t>33</a:t>
            </a:r>
            <a:r>
              <a:rPr lang="zh-CN" altLang="en-US" sz="3200" b="1" smtClean="0">
                <a:solidFill>
                  <a:srgbClr val="FFFFFF"/>
                </a:solidFill>
                <a:latin typeface="黑体" panose="02010609060101010101" pitchFamily="49" charset="-122"/>
              </a:rPr>
              <a:t>号</a:t>
            </a:r>
          </a:p>
        </p:txBody>
      </p:sp>
    </p:spTree>
    <p:extLst>
      <p:ext uri="{BB962C8B-B14F-4D97-AF65-F5344CB8AC3E}">
        <p14:creationId xmlns:p14="http://schemas.microsoft.com/office/powerpoint/2010/main" val="30073836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042988" y="309563"/>
            <a:ext cx="946150" cy="476250"/>
          </a:xfrm>
        </p:spPr>
        <p:txBody>
          <a:bodyPr/>
          <a:lstStyle/>
          <a:p>
            <a:pPr algn="ctr" eaLnBrk="1" fontAlgn="auto" hangingPunct="1">
              <a:spcAft>
                <a:spcPts val="0"/>
              </a:spcAft>
              <a:defRPr/>
            </a:pPr>
            <a:r>
              <a:rPr lang="en-US" altLang="zh-CN" sz="3200" dirty="0" smtClean="0">
                <a:latin typeface="+mn-ea"/>
              </a:rPr>
              <a:t>6-3</a:t>
            </a:r>
            <a:endParaRPr lang="zh-CN" altLang="en-US" sz="3200" dirty="0">
              <a:latin typeface="+mn-ea"/>
            </a:endParaRPr>
          </a:p>
        </p:txBody>
      </p:sp>
      <p:sp>
        <p:nvSpPr>
          <p:cNvPr id="28675" name="Rectangle 11"/>
          <p:cNvSpPr>
            <a:spLocks noChangeArrowheads="1"/>
          </p:cNvSpPr>
          <p:nvPr/>
        </p:nvSpPr>
        <p:spPr bwMode="auto">
          <a:xfrm>
            <a:off x="1116013" y="1290638"/>
            <a:ext cx="73787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pPr>
            <a:endParaRPr kumimoji="1" lang="en-US" altLang="zh-CN" sz="2400" b="1" smtClean="0">
              <a:solidFill>
                <a:srgbClr val="FFFFFF"/>
              </a:solidFill>
              <a:latin typeface="Franklin Gothic Book" panose="020B0503020102020204" pitchFamily="34" charset="0"/>
              <a:ea typeface="黑体" panose="02010609060101010101" pitchFamily="49" charset="-122"/>
            </a:endParaRPr>
          </a:p>
          <a:p>
            <a:pPr fontAlgn="base">
              <a:lnSpc>
                <a:spcPct val="130000"/>
              </a:lnSpc>
              <a:spcBef>
                <a:spcPct val="0"/>
              </a:spcBef>
              <a:spcAft>
                <a:spcPct val="0"/>
              </a:spcAft>
            </a:pPr>
            <a:endParaRPr kumimoji="1" lang="en-US" altLang="zh-CN" sz="2400" b="1" smtClean="0">
              <a:solidFill>
                <a:srgbClr val="FFFFFF"/>
              </a:solidFill>
              <a:latin typeface="Franklin Gothic Book" panose="020B0503020102020204" pitchFamily="34" charset="0"/>
              <a:ea typeface="黑体" panose="02010609060101010101" pitchFamily="49" charset="-122"/>
            </a:endParaRPr>
          </a:p>
        </p:txBody>
      </p:sp>
      <p:pic>
        <p:nvPicPr>
          <p:cNvPr id="28676" name="图片 8" descr="201903050120141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94713" y="3522663"/>
            <a:ext cx="3343275"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文本占位符 1"/>
          <p:cNvSpPr>
            <a:spLocks noGrp="1"/>
          </p:cNvSpPr>
          <p:nvPr>
            <p:ph type="body" sz="quarter" idx="10"/>
          </p:nvPr>
        </p:nvSpPr>
        <p:spPr bwMode="auto">
          <a:xfrm>
            <a:off x="2182813" y="225425"/>
            <a:ext cx="381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3200" dirty="0" smtClean="0"/>
              <a:t>减征优惠怎么办理？</a:t>
            </a:r>
          </a:p>
          <a:p>
            <a:pPr eaLnBrk="1" hangingPunct="1"/>
            <a:endParaRPr lang="zh-CN" altLang="en-US" sz="3200" dirty="0" smtClean="0"/>
          </a:p>
        </p:txBody>
      </p:sp>
      <p:sp>
        <p:nvSpPr>
          <p:cNvPr id="19" name="Rectangle 11"/>
          <p:cNvSpPr>
            <a:spLocks noChangeArrowheads="1"/>
          </p:cNvSpPr>
          <p:nvPr/>
        </p:nvSpPr>
        <p:spPr bwMode="auto">
          <a:xfrm>
            <a:off x="1304925" y="3729038"/>
            <a:ext cx="6869113" cy="201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Char char="•"/>
            </a:pPr>
            <a:r>
              <a:rPr kumimoji="1" lang="zh-CN" altLang="en-US" sz="3200" b="1" dirty="0" smtClean="0">
                <a:solidFill>
                  <a:srgbClr val="FFFFFF"/>
                </a:solidFill>
                <a:latin typeface="Franklin Gothic Book" panose="020B0503020102020204" pitchFamily="34" charset="0"/>
                <a:ea typeface="黑体" panose="02010609060101010101" pitchFamily="49" charset="-122"/>
              </a:rPr>
              <a:t>纳税人符合条件但未及时申报享受减征优惠的，可依法</a:t>
            </a:r>
            <a:r>
              <a:rPr lang="zh-CN" altLang="en-US" sz="3200" b="1" dirty="0" smtClean="0">
                <a:solidFill>
                  <a:schemeClr val="accent4"/>
                </a:solidFill>
                <a:latin typeface="Franklin Gothic Book" panose="020B0503020102020204" pitchFamily="34" charset="0"/>
                <a:ea typeface="黑体" panose="02010609060101010101" pitchFamily="49" charset="-122"/>
              </a:rPr>
              <a:t>申请退税</a:t>
            </a:r>
            <a:r>
              <a:rPr kumimoji="1" lang="zh-CN" altLang="en-US" sz="3200" b="1" dirty="0" smtClean="0">
                <a:solidFill>
                  <a:srgbClr val="FFFFFF"/>
                </a:solidFill>
                <a:latin typeface="Franklin Gothic Book" panose="020B0503020102020204" pitchFamily="34" charset="0"/>
                <a:ea typeface="黑体" panose="02010609060101010101" pitchFamily="49" charset="-122"/>
              </a:rPr>
              <a:t>或者</a:t>
            </a:r>
            <a:r>
              <a:rPr lang="zh-CN" altLang="en-US" sz="3200" b="1" dirty="0" smtClean="0">
                <a:solidFill>
                  <a:schemeClr val="accent4"/>
                </a:solidFill>
                <a:latin typeface="Franklin Gothic Book" panose="020B0503020102020204" pitchFamily="34" charset="0"/>
                <a:ea typeface="黑体" panose="02010609060101010101" pitchFamily="49" charset="-122"/>
              </a:rPr>
              <a:t>抵减</a:t>
            </a:r>
            <a:r>
              <a:rPr kumimoji="1" lang="zh-CN" altLang="en-US" sz="3200" b="1" dirty="0" smtClean="0">
                <a:solidFill>
                  <a:srgbClr val="FFFFFF"/>
                </a:solidFill>
                <a:latin typeface="Franklin Gothic Book" panose="020B0503020102020204" pitchFamily="34" charset="0"/>
                <a:ea typeface="黑体" panose="02010609060101010101" pitchFamily="49" charset="-122"/>
              </a:rPr>
              <a:t>以后纳税期的应纳税款</a:t>
            </a:r>
          </a:p>
        </p:txBody>
      </p:sp>
      <p:sp>
        <p:nvSpPr>
          <p:cNvPr id="24" name="Rectangle 11"/>
          <p:cNvSpPr>
            <a:spLocks noChangeArrowheads="1"/>
          </p:cNvSpPr>
          <p:nvPr/>
        </p:nvSpPr>
        <p:spPr bwMode="auto">
          <a:xfrm>
            <a:off x="1304925" y="1825625"/>
            <a:ext cx="73707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30000"/>
              </a:lnSpc>
              <a:spcBef>
                <a:spcPct val="0"/>
              </a:spcBef>
              <a:spcAft>
                <a:spcPct val="0"/>
              </a:spcAft>
              <a:buFont typeface="Arial" panose="020B0604020202020204" pitchFamily="34" charset="0"/>
              <a:buChar char="•"/>
            </a:pPr>
            <a:r>
              <a:rPr kumimoji="1" lang="zh-CN" altLang="en-US" sz="3200" b="1" dirty="0" smtClean="0">
                <a:solidFill>
                  <a:srgbClr val="FFFFFF"/>
                </a:solidFill>
                <a:latin typeface="Franklin Gothic Book" panose="020B0503020102020204" pitchFamily="34" charset="0"/>
                <a:ea typeface="黑体" panose="02010609060101010101" pitchFamily="49" charset="-122"/>
              </a:rPr>
              <a:t>纳税人</a:t>
            </a:r>
            <a:r>
              <a:rPr kumimoji="1" lang="zh-CN" altLang="en-US" sz="3200" b="1" dirty="0" smtClean="0">
                <a:solidFill>
                  <a:schemeClr val="accent4"/>
                </a:solidFill>
                <a:latin typeface="Franklin Gothic Book" panose="020B0503020102020204" pitchFamily="34" charset="0"/>
                <a:ea typeface="黑体" panose="02010609060101010101" pitchFamily="49" charset="-122"/>
              </a:rPr>
              <a:t>自行申报</a:t>
            </a:r>
            <a:r>
              <a:rPr kumimoji="1" lang="zh-CN" altLang="en-US" sz="3200" b="1" dirty="0" smtClean="0">
                <a:solidFill>
                  <a:srgbClr val="FFFFFF"/>
                </a:solidFill>
                <a:latin typeface="Franklin Gothic Book" panose="020B0503020102020204" pitchFamily="34" charset="0"/>
                <a:ea typeface="黑体" panose="02010609060101010101" pitchFamily="49" charset="-122"/>
              </a:rPr>
              <a:t>享受减征优惠，不需额外提交资料</a:t>
            </a:r>
            <a:endParaRPr kumimoji="1" lang="en-US" altLang="zh-CN" sz="3200" b="1" dirty="0" smtClean="0">
              <a:solidFill>
                <a:srgbClr val="FFFFFF"/>
              </a:solidFill>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3138333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095375" y="309563"/>
            <a:ext cx="919163" cy="419100"/>
          </a:xfrm>
        </p:spPr>
        <p:txBody>
          <a:bodyPr>
            <a:normAutofit fontScale="92500" lnSpcReduction="20000"/>
          </a:bodyPr>
          <a:lstStyle/>
          <a:p>
            <a:pPr eaLnBrk="1" fontAlgn="auto" hangingPunct="1">
              <a:spcAft>
                <a:spcPts val="0"/>
              </a:spcAft>
              <a:defRPr/>
            </a:pPr>
            <a:r>
              <a:rPr lang="en-US" altLang="zh-CN" sz="3200" dirty="0" smtClean="0">
                <a:latin typeface="+mn-ea"/>
              </a:rPr>
              <a:t>6-4</a:t>
            </a:r>
            <a:endParaRPr lang="zh-CN" altLang="en-US" sz="3200" dirty="0">
              <a:latin typeface="+mn-ea"/>
            </a:endParaRPr>
          </a:p>
        </p:txBody>
      </p:sp>
      <p:pic>
        <p:nvPicPr>
          <p:cNvPr id="32772" name="图片 10" descr="u=153725312,2845144293&amp;fm=26&amp;gp=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89113"/>
            <a:ext cx="4367213"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文本占位符 1"/>
          <p:cNvSpPr>
            <a:spLocks noGrp="1"/>
          </p:cNvSpPr>
          <p:nvPr>
            <p:ph type="body" sz="quarter" idx="10"/>
          </p:nvPr>
        </p:nvSpPr>
        <p:spPr bwMode="auto">
          <a:xfrm>
            <a:off x="818356" y="138113"/>
            <a:ext cx="381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3200" dirty="0" smtClean="0"/>
              <a:t>举例</a:t>
            </a:r>
          </a:p>
        </p:txBody>
      </p:sp>
      <p:sp>
        <p:nvSpPr>
          <p:cNvPr id="12" name="文本框 10"/>
          <p:cNvSpPr txBox="1"/>
          <p:nvPr/>
        </p:nvSpPr>
        <p:spPr>
          <a:xfrm>
            <a:off x="5060950" y="596524"/>
            <a:ext cx="6546850" cy="3863558"/>
          </a:xfrm>
          <a:prstGeom prst="rect">
            <a:avLst/>
          </a:prstGeom>
          <a:noFill/>
        </p:spPr>
        <p:txBody>
          <a:bodyPr wrap="square">
            <a:spAutoFit/>
          </a:bodyPr>
          <a:lstStyle/>
          <a:p>
            <a:pPr>
              <a:defRPr/>
            </a:pPr>
            <a:endParaRPr lang="en-US" altLang="zh-CN" sz="3600" b="1" dirty="0">
              <a:solidFill>
                <a:srgbClr val="CC6600"/>
              </a:solidFill>
            </a:endParaRPr>
          </a:p>
          <a:p>
            <a:pPr marL="457200" indent="-457200">
              <a:lnSpc>
                <a:spcPct val="150000"/>
              </a:lnSpc>
              <a:buFont typeface="Wingdings" charset="2"/>
              <a:buChar char="u"/>
              <a:defRPr/>
            </a:pPr>
            <a:r>
              <a:rPr lang="zh-CN" altLang="en-US" sz="3600" b="1" dirty="0">
                <a:solidFill>
                  <a:srgbClr val="FFFFFF"/>
                </a:solidFill>
              </a:rPr>
              <a:t>甲公司，小规模纳税人</a:t>
            </a:r>
            <a:endParaRPr lang="en-US" altLang="zh-CN" sz="3600" b="1" dirty="0">
              <a:solidFill>
                <a:srgbClr val="FFFFFF"/>
              </a:solidFill>
            </a:endParaRPr>
          </a:p>
          <a:p>
            <a:pPr marL="457200" indent="-457200">
              <a:lnSpc>
                <a:spcPct val="150000"/>
              </a:lnSpc>
              <a:buFont typeface="Wingdings" charset="2"/>
              <a:buChar char="u"/>
              <a:defRPr/>
            </a:pPr>
            <a:r>
              <a:rPr lang="zh-CN" altLang="en-US" sz="3600" b="1" dirty="0">
                <a:solidFill>
                  <a:srgbClr val="FFFFFF"/>
                </a:solidFill>
              </a:rPr>
              <a:t>注册</a:t>
            </a:r>
            <a:r>
              <a:rPr lang="zh-CN" altLang="en-US" sz="3600" b="1" dirty="0" smtClean="0">
                <a:solidFill>
                  <a:srgbClr val="FFFFFF"/>
                </a:solidFill>
              </a:rPr>
              <a:t>登记时间</a:t>
            </a:r>
            <a:r>
              <a:rPr lang="en-US" altLang="zh-CN" sz="3600" b="1" dirty="0" smtClean="0">
                <a:solidFill>
                  <a:srgbClr val="FFFFFF"/>
                </a:solidFill>
              </a:rPr>
              <a:t>2019</a:t>
            </a:r>
            <a:r>
              <a:rPr lang="zh-CN" altLang="en-US" sz="3600" b="1" dirty="0">
                <a:solidFill>
                  <a:srgbClr val="FFFFFF"/>
                </a:solidFill>
              </a:rPr>
              <a:t>年</a:t>
            </a:r>
            <a:r>
              <a:rPr lang="en-US" altLang="zh-CN" sz="3600" b="1" dirty="0">
                <a:solidFill>
                  <a:srgbClr val="FFFFFF"/>
                </a:solidFill>
              </a:rPr>
              <a:t>4</a:t>
            </a:r>
            <a:r>
              <a:rPr lang="zh-CN" altLang="en-US" sz="3600" b="1" dirty="0" smtClean="0">
                <a:solidFill>
                  <a:srgbClr val="FFFFFF"/>
                </a:solidFill>
              </a:rPr>
              <a:t>月</a:t>
            </a:r>
            <a:endParaRPr lang="en-US" altLang="zh-CN" sz="3600" b="1" dirty="0">
              <a:solidFill>
                <a:srgbClr val="FFFFFF"/>
              </a:solidFill>
            </a:endParaRPr>
          </a:p>
          <a:p>
            <a:pPr marL="457200" indent="-457200">
              <a:lnSpc>
                <a:spcPct val="150000"/>
              </a:lnSpc>
              <a:buFont typeface="Wingdings" charset="2"/>
              <a:buChar char="u"/>
              <a:defRPr/>
            </a:pPr>
            <a:r>
              <a:rPr lang="zh-CN" altLang="en-US" sz="3600" b="1" dirty="0" smtClean="0">
                <a:solidFill>
                  <a:srgbClr val="FFFFFF"/>
                </a:solidFill>
              </a:rPr>
              <a:t>实收资本</a:t>
            </a:r>
            <a:r>
              <a:rPr lang="en-US" altLang="zh-CN" sz="3600" b="1" dirty="0" smtClean="0">
                <a:solidFill>
                  <a:srgbClr val="FFFFFF"/>
                </a:solidFill>
              </a:rPr>
              <a:t>1000</a:t>
            </a:r>
            <a:r>
              <a:rPr lang="zh-CN" altLang="en-US" sz="3600" b="1" dirty="0" smtClean="0">
                <a:solidFill>
                  <a:srgbClr val="FFFFFF"/>
                </a:solidFill>
              </a:rPr>
              <a:t>万元，资本公积</a:t>
            </a:r>
            <a:r>
              <a:rPr lang="en-US" altLang="zh-CN" sz="3600" b="1" dirty="0" smtClean="0">
                <a:solidFill>
                  <a:srgbClr val="FFFFFF"/>
                </a:solidFill>
              </a:rPr>
              <a:t>500</a:t>
            </a:r>
            <a:r>
              <a:rPr lang="zh-CN" altLang="en-US" sz="3600" b="1" dirty="0" smtClean="0">
                <a:solidFill>
                  <a:srgbClr val="FFFFFF"/>
                </a:solidFill>
              </a:rPr>
              <a:t>万</a:t>
            </a:r>
            <a:endParaRPr lang="en-US" altLang="zh-CN" sz="3600" b="1" dirty="0">
              <a:solidFill>
                <a:srgbClr val="FFFFFF"/>
              </a:solidFill>
            </a:endParaRPr>
          </a:p>
        </p:txBody>
      </p:sp>
      <p:sp>
        <p:nvSpPr>
          <p:cNvPr id="33799" name="矩形 12"/>
          <p:cNvSpPr>
            <a:spLocks noChangeArrowheads="1"/>
          </p:cNvSpPr>
          <p:nvPr/>
        </p:nvSpPr>
        <p:spPr bwMode="auto">
          <a:xfrm>
            <a:off x="1350963" y="4664075"/>
            <a:ext cx="10256837" cy="123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200000"/>
              </a:lnSpc>
              <a:spcBef>
                <a:spcPct val="0"/>
              </a:spcBef>
              <a:spcAft>
                <a:spcPct val="0"/>
              </a:spcAft>
            </a:pPr>
            <a:r>
              <a:rPr lang="zh-CN" altLang="en-US" sz="4400" b="1" dirty="0" smtClean="0">
                <a:solidFill>
                  <a:schemeClr val="accent4"/>
                </a:solidFill>
                <a:latin typeface="Franklin Gothic Book" panose="020B0503020102020204" pitchFamily="34" charset="0"/>
                <a:ea typeface="黑体" panose="02010609060101010101" pitchFamily="49" charset="-122"/>
              </a:rPr>
              <a:t>问题：甲公司需缴纳多少印花税？</a:t>
            </a:r>
          </a:p>
        </p:txBody>
      </p:sp>
    </p:spTree>
    <p:extLst>
      <p:ext uri="{BB962C8B-B14F-4D97-AF65-F5344CB8AC3E}">
        <p14:creationId xmlns:p14="http://schemas.microsoft.com/office/powerpoint/2010/main" val="266538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9"/>
                                        </p:tgtEl>
                                        <p:attrNameLst>
                                          <p:attrName>style.visibility</p:attrName>
                                        </p:attrNameLst>
                                      </p:cBhvr>
                                      <p:to>
                                        <p:strVal val="visible"/>
                                      </p:to>
                                    </p:set>
                                    <p:animEffect transition="in" filter="fade">
                                      <p:cBhvr>
                                        <p:cTn id="14" dur="1000"/>
                                        <p:tgtEl>
                                          <p:spTgt spid="33799"/>
                                        </p:tgtEl>
                                      </p:cBhvr>
                                    </p:animEffect>
                                    <p:anim calcmode="lin" valueType="num">
                                      <p:cBhvr>
                                        <p:cTn id="15" dur="1000" fill="hold"/>
                                        <p:tgtEl>
                                          <p:spTgt spid="33799"/>
                                        </p:tgtEl>
                                        <p:attrNameLst>
                                          <p:attrName>ppt_x</p:attrName>
                                        </p:attrNameLst>
                                      </p:cBhvr>
                                      <p:tavLst>
                                        <p:tav tm="0">
                                          <p:val>
                                            <p:strVal val="#ppt_x"/>
                                          </p:val>
                                        </p:tav>
                                        <p:tav tm="100000">
                                          <p:val>
                                            <p:strVal val="#ppt_x"/>
                                          </p:val>
                                        </p:tav>
                                      </p:tavLst>
                                    </p:anim>
                                    <p:anim calcmode="lin" valueType="num">
                                      <p:cBhvr>
                                        <p:cTn id="16" dur="1000" fill="hold"/>
                                        <p:tgtEl>
                                          <p:spTgt spid="337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79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181818" y="335757"/>
            <a:ext cx="807319" cy="406116"/>
          </a:xfrm>
        </p:spPr>
        <p:txBody>
          <a:bodyPr/>
          <a:lstStyle/>
          <a:p>
            <a:pPr eaLnBrk="1" fontAlgn="auto" hangingPunct="1">
              <a:spcAft>
                <a:spcPts val="0"/>
              </a:spcAft>
              <a:defRPr/>
            </a:pPr>
            <a:r>
              <a:rPr lang="en-US" altLang="zh-CN" sz="3200" dirty="0" smtClean="0">
                <a:latin typeface="+mn-ea"/>
              </a:rPr>
              <a:t>6-4</a:t>
            </a:r>
            <a:endParaRPr lang="zh-CN" altLang="en-US" sz="3200" dirty="0">
              <a:latin typeface="+mn-ea"/>
            </a:endParaRPr>
          </a:p>
        </p:txBody>
      </p:sp>
      <p:pic>
        <p:nvPicPr>
          <p:cNvPr id="25603" name="图片 5" descr="u=1136309700,2187634795&amp;fm=11&amp;gp=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1730375"/>
            <a:ext cx="32893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文本占位符 1"/>
          <p:cNvSpPr txBox="1">
            <a:spLocks/>
          </p:cNvSpPr>
          <p:nvPr/>
        </p:nvSpPr>
        <p:spPr bwMode="auto">
          <a:xfrm>
            <a:off x="1989138" y="160338"/>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Bef>
                <a:spcPts val="1000"/>
              </a:spcBef>
              <a:buFont typeface="Arial" panose="020B0604020202020204" pitchFamily="34" charset="0"/>
              <a:buNone/>
            </a:pPr>
            <a:r>
              <a:rPr lang="zh-CN" altLang="en-US" sz="3200" b="1" dirty="0" smtClean="0">
                <a:latin typeface="Franklin Gothic Book" panose="020B0503020102020204" pitchFamily="34" charset="0"/>
                <a:ea typeface="黑体" panose="02010609060101010101" pitchFamily="49" charset="-122"/>
              </a:rPr>
              <a:t>减免税优惠</a:t>
            </a:r>
            <a:endParaRPr lang="zh-CN" altLang="en-US" sz="3200" b="1" dirty="0">
              <a:latin typeface="Franklin Gothic Book" panose="020B0503020102020204" pitchFamily="34" charset="0"/>
              <a:ea typeface="黑体" panose="02010609060101010101" pitchFamily="49" charset="-122"/>
            </a:endParaRPr>
          </a:p>
        </p:txBody>
      </p:sp>
      <p:sp>
        <p:nvSpPr>
          <p:cNvPr id="25605" name="矩形 1"/>
          <p:cNvSpPr>
            <a:spLocks noChangeArrowheads="1"/>
          </p:cNvSpPr>
          <p:nvPr/>
        </p:nvSpPr>
        <p:spPr bwMode="auto">
          <a:xfrm>
            <a:off x="603250" y="1938338"/>
            <a:ext cx="73056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4000" dirty="0">
                <a:latin typeface="黑体" panose="02010609060101010101" pitchFamily="49" charset="-122"/>
                <a:ea typeface="黑体" panose="02010609060101010101" pitchFamily="49" charset="-122"/>
              </a:rPr>
              <a:t>自</a:t>
            </a:r>
            <a:r>
              <a:rPr lang="en-US" altLang="zh-CN" sz="4000" dirty="0">
                <a:latin typeface="黑体" panose="02010609060101010101" pitchFamily="49" charset="-122"/>
                <a:ea typeface="黑体" panose="02010609060101010101" pitchFamily="49" charset="-122"/>
              </a:rPr>
              <a:t>2018</a:t>
            </a:r>
            <a:r>
              <a:rPr lang="zh-CN" altLang="en-US" sz="4000" dirty="0">
                <a:latin typeface="黑体" panose="02010609060101010101" pitchFamily="49" charset="-122"/>
                <a:ea typeface="黑体" panose="02010609060101010101" pitchFamily="49" charset="-122"/>
              </a:rPr>
              <a:t>年</a:t>
            </a:r>
            <a:r>
              <a:rPr lang="en-US" altLang="zh-CN" sz="4000" dirty="0">
                <a:latin typeface="黑体" panose="02010609060101010101" pitchFamily="49" charset="-122"/>
                <a:ea typeface="黑体" panose="02010609060101010101" pitchFamily="49" charset="-122"/>
              </a:rPr>
              <a:t>5</a:t>
            </a:r>
            <a:r>
              <a:rPr lang="zh-CN" altLang="en-US" sz="4000" dirty="0">
                <a:latin typeface="黑体" panose="02010609060101010101" pitchFamily="49" charset="-122"/>
                <a:ea typeface="黑体" panose="02010609060101010101" pitchFamily="49" charset="-122"/>
              </a:rPr>
              <a:t>月</a:t>
            </a:r>
            <a:r>
              <a:rPr lang="en-US" altLang="zh-CN" sz="4000" dirty="0">
                <a:latin typeface="黑体" panose="02010609060101010101" pitchFamily="49" charset="-122"/>
                <a:ea typeface="黑体" panose="02010609060101010101" pitchFamily="49" charset="-122"/>
              </a:rPr>
              <a:t>1</a:t>
            </a:r>
            <a:r>
              <a:rPr lang="zh-CN" altLang="en-US" sz="4000" dirty="0">
                <a:latin typeface="黑体" panose="02010609060101010101" pitchFamily="49" charset="-122"/>
                <a:ea typeface="黑体" panose="02010609060101010101" pitchFamily="49" charset="-122"/>
              </a:rPr>
              <a:t>日起，对按万分之五税率贴花的资金账簿</a:t>
            </a:r>
            <a:r>
              <a:rPr lang="zh-CN" altLang="en-US" sz="4000" dirty="0">
                <a:solidFill>
                  <a:schemeClr val="accent4"/>
                </a:solidFill>
                <a:latin typeface="黑体" panose="02010609060101010101" pitchFamily="49" charset="-122"/>
                <a:ea typeface="黑体" panose="02010609060101010101" pitchFamily="49" charset="-122"/>
              </a:rPr>
              <a:t>减半征收</a:t>
            </a:r>
            <a:r>
              <a:rPr lang="zh-CN" altLang="en-US" sz="4000" dirty="0">
                <a:latin typeface="黑体" panose="02010609060101010101" pitchFamily="49" charset="-122"/>
                <a:ea typeface="黑体" panose="02010609060101010101" pitchFamily="49" charset="-122"/>
              </a:rPr>
              <a:t>印花税，对按件贴花五元的其他账簿</a:t>
            </a:r>
            <a:r>
              <a:rPr lang="zh-CN" altLang="en-US" sz="4000" dirty="0">
                <a:solidFill>
                  <a:schemeClr val="accent4"/>
                </a:solidFill>
                <a:latin typeface="黑体" panose="02010609060101010101" pitchFamily="49" charset="-122"/>
                <a:ea typeface="黑体" panose="02010609060101010101" pitchFamily="49" charset="-122"/>
              </a:rPr>
              <a:t>免征</a:t>
            </a:r>
            <a:r>
              <a:rPr lang="zh-CN" altLang="en-US" sz="4000" dirty="0">
                <a:latin typeface="黑体" panose="02010609060101010101" pitchFamily="49" charset="-122"/>
                <a:ea typeface="黑体" panose="02010609060101010101" pitchFamily="49" charset="-122"/>
              </a:rPr>
              <a:t>印花税。</a:t>
            </a:r>
          </a:p>
        </p:txBody>
      </p:sp>
      <p:sp>
        <p:nvSpPr>
          <p:cNvPr id="25606" name="矩形 1"/>
          <p:cNvSpPr>
            <a:spLocks noChangeArrowheads="1"/>
          </p:cNvSpPr>
          <p:nvPr/>
        </p:nvSpPr>
        <p:spPr bwMode="auto">
          <a:xfrm>
            <a:off x="8104188" y="5354638"/>
            <a:ext cx="3485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latin typeface="黑体" panose="02010609060101010101" pitchFamily="49" charset="-122"/>
              </a:rPr>
              <a:t>财税</a:t>
            </a:r>
            <a:r>
              <a:rPr lang="en-US" altLang="zh-CN" sz="3200" b="1" dirty="0">
                <a:latin typeface="宋体" panose="02010600030101010101" pitchFamily="2" charset="-122"/>
              </a:rPr>
              <a:t>﹝</a:t>
            </a:r>
            <a:r>
              <a:rPr lang="en-US" altLang="zh-CN" sz="3200" b="1" dirty="0" smtClean="0">
                <a:latin typeface="黑体" panose="02010609060101010101" pitchFamily="49" charset="-122"/>
              </a:rPr>
              <a:t>2018</a:t>
            </a:r>
            <a:r>
              <a:rPr lang="en-US" altLang="zh-CN" sz="3200" b="1" dirty="0" smtClean="0">
                <a:latin typeface="宋体" panose="02010600030101010101" pitchFamily="2" charset="-122"/>
              </a:rPr>
              <a:t>﹞</a:t>
            </a:r>
            <a:r>
              <a:rPr lang="en-US" altLang="zh-CN" sz="3200" b="1" dirty="0" smtClean="0">
                <a:latin typeface="黑体" panose="02010609060101010101" pitchFamily="49" charset="-122"/>
              </a:rPr>
              <a:t>50</a:t>
            </a:r>
            <a:r>
              <a:rPr lang="zh-CN" altLang="en-US" sz="3200" b="1" dirty="0" smtClean="0">
                <a:latin typeface="黑体" panose="02010609060101010101" pitchFamily="49" charset="-122"/>
              </a:rPr>
              <a:t>号</a:t>
            </a:r>
            <a:endParaRPr lang="zh-CN" altLang="en-US" sz="3200" b="1" dirty="0">
              <a:latin typeface="黑体" panose="02010609060101010101" pitchFamily="49" charset="-122"/>
            </a:endParaRPr>
          </a:p>
        </p:txBody>
      </p:sp>
    </p:spTree>
    <p:extLst>
      <p:ext uri="{BB962C8B-B14F-4D97-AF65-F5344CB8AC3E}">
        <p14:creationId xmlns:p14="http://schemas.microsoft.com/office/powerpoint/2010/main" val="4067194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106488" y="309563"/>
            <a:ext cx="919162" cy="419100"/>
          </a:xfrm>
        </p:spPr>
        <p:txBody>
          <a:bodyPr/>
          <a:lstStyle/>
          <a:p>
            <a:pPr eaLnBrk="1" fontAlgn="auto" hangingPunct="1">
              <a:spcAft>
                <a:spcPts val="0"/>
              </a:spcAft>
              <a:defRPr/>
            </a:pPr>
            <a:r>
              <a:rPr lang="en-US" altLang="zh-CN" sz="3200" dirty="0" smtClean="0">
                <a:latin typeface="+mn-ea"/>
              </a:rPr>
              <a:t>6-4</a:t>
            </a:r>
            <a:endParaRPr lang="zh-CN" altLang="en-US" sz="3200" dirty="0">
              <a:latin typeface="+mn-ea"/>
            </a:endParaRPr>
          </a:p>
        </p:txBody>
      </p:sp>
      <p:sp>
        <p:nvSpPr>
          <p:cNvPr id="33799" name="文本占位符 1"/>
          <p:cNvSpPr>
            <a:spLocks noGrp="1"/>
          </p:cNvSpPr>
          <p:nvPr>
            <p:ph type="body" sz="quarter" idx="10"/>
          </p:nvPr>
        </p:nvSpPr>
        <p:spPr bwMode="auto">
          <a:xfrm>
            <a:off x="688870" y="138113"/>
            <a:ext cx="3810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sz="3200" dirty="0" smtClean="0"/>
              <a:t>解析</a:t>
            </a:r>
          </a:p>
        </p:txBody>
      </p:sp>
      <p:sp>
        <p:nvSpPr>
          <p:cNvPr id="7" name="文本框 10"/>
          <p:cNvSpPr txBox="1">
            <a:spLocks noChangeArrowheads="1"/>
          </p:cNvSpPr>
          <p:nvPr/>
        </p:nvSpPr>
        <p:spPr bwMode="auto">
          <a:xfrm>
            <a:off x="501041" y="1564300"/>
            <a:ext cx="101460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71500" indent="-571500" fontAlgn="base">
              <a:spcBef>
                <a:spcPct val="0"/>
              </a:spcBef>
              <a:spcAft>
                <a:spcPct val="0"/>
              </a:spcAft>
              <a:buFont typeface="Arial" charset="0"/>
              <a:buChar char="•"/>
            </a:pPr>
            <a:r>
              <a:rPr lang="zh-CN" altLang="en-US" sz="3600" b="1" dirty="0" smtClean="0">
                <a:solidFill>
                  <a:schemeClr val="accent4"/>
                </a:solidFill>
                <a:latin typeface="Franklin Gothic Book" panose="020B0503020102020204" pitchFamily="34" charset="0"/>
                <a:ea typeface="黑体" panose="02010609060101010101" pitchFamily="49" charset="-122"/>
              </a:rPr>
              <a:t>没有任何税收优惠时</a:t>
            </a:r>
            <a:r>
              <a:rPr lang="zh-CN" altLang="en-US" sz="3600" b="1" dirty="0" smtClean="0">
                <a:solidFill>
                  <a:srgbClr val="FFFFFF"/>
                </a:solidFill>
                <a:latin typeface="Franklin Gothic Book" panose="020B0503020102020204" pitchFamily="34" charset="0"/>
                <a:ea typeface="黑体" panose="02010609060101010101" pitchFamily="49" charset="-122"/>
              </a:rPr>
              <a:t>：</a:t>
            </a:r>
            <a:endParaRPr lang="en-US" altLang="zh-CN" sz="3600" b="1" dirty="0" smtClean="0">
              <a:solidFill>
                <a:srgbClr val="FFFFFF"/>
              </a:solidFill>
              <a:latin typeface="Franklin Gothic Book" panose="020B0503020102020204" pitchFamily="34" charset="0"/>
              <a:ea typeface="黑体" panose="02010609060101010101" pitchFamily="49" charset="-122"/>
            </a:endParaRPr>
          </a:p>
          <a:p>
            <a:pPr fontAlgn="base">
              <a:spcBef>
                <a:spcPct val="0"/>
              </a:spcBef>
              <a:spcAft>
                <a:spcPct val="0"/>
              </a:spcAft>
            </a:pPr>
            <a:r>
              <a:rPr lang="zh-CN" altLang="en-US" sz="3600" b="1" dirty="0" smtClean="0">
                <a:solidFill>
                  <a:srgbClr val="FFFFFF"/>
                </a:solidFill>
                <a:latin typeface="Franklin Gothic Book" panose="020B0503020102020204" pitchFamily="34" charset="0"/>
                <a:ea typeface="黑体" panose="02010609060101010101" pitchFamily="49" charset="-122"/>
              </a:rPr>
              <a:t>应纳税额</a:t>
            </a:r>
            <a:r>
              <a:rPr lang="en-US" altLang="zh-CN" sz="3600" b="1" dirty="0" smtClean="0">
                <a:solidFill>
                  <a:srgbClr val="FFFFFF"/>
                </a:solidFill>
                <a:latin typeface="Franklin Gothic Book" panose="020B0503020102020204" pitchFamily="34" charset="0"/>
                <a:ea typeface="黑体" panose="02010609060101010101" pitchFamily="49" charset="-122"/>
              </a:rPr>
              <a:t>=</a:t>
            </a:r>
            <a:r>
              <a:rPr lang="zh-CN" altLang="en-US" sz="3600" b="1" dirty="0" smtClean="0">
                <a:solidFill>
                  <a:srgbClr val="FFFFFF"/>
                </a:solidFill>
                <a:latin typeface="Franklin Gothic Book" panose="020B0503020102020204" pitchFamily="34" charset="0"/>
                <a:ea typeface="黑体" panose="02010609060101010101" pitchFamily="49" charset="-122"/>
              </a:rPr>
              <a:t>（</a:t>
            </a:r>
            <a:r>
              <a:rPr lang="en-US" altLang="zh-CN" sz="3600" b="1" dirty="0" smtClean="0">
                <a:solidFill>
                  <a:srgbClr val="FFFFFF"/>
                </a:solidFill>
                <a:latin typeface="Franklin Gothic Book" panose="020B0503020102020204" pitchFamily="34" charset="0"/>
                <a:ea typeface="黑体" panose="02010609060101010101" pitchFamily="49" charset="-122"/>
              </a:rPr>
              <a:t>1000+500</a:t>
            </a:r>
            <a:r>
              <a:rPr lang="zh-CN" altLang="en-US" sz="3600" b="1" dirty="0">
                <a:solidFill>
                  <a:srgbClr val="FFFFFF"/>
                </a:solidFill>
                <a:latin typeface="Franklin Gothic Book" panose="020B0503020102020204" pitchFamily="34" charset="0"/>
                <a:ea typeface="黑体" panose="02010609060101010101" pitchFamily="49" charset="-122"/>
              </a:rPr>
              <a:t>）</a:t>
            </a:r>
            <a:r>
              <a:rPr lang="en-US" altLang="zh-CN" sz="3600" b="1" dirty="0" smtClean="0">
                <a:solidFill>
                  <a:srgbClr val="FFFFFF"/>
                </a:solidFill>
                <a:latin typeface="Franklin Gothic Book" panose="020B0503020102020204" pitchFamily="34" charset="0"/>
                <a:ea typeface="黑体" panose="02010609060101010101" pitchFamily="49" charset="-122"/>
              </a:rPr>
              <a:t>*0.5‰=7500</a:t>
            </a:r>
            <a:r>
              <a:rPr lang="zh-CN" altLang="en-US" sz="3600" b="1" dirty="0" smtClean="0">
                <a:solidFill>
                  <a:srgbClr val="FFFFFF"/>
                </a:solidFill>
                <a:latin typeface="Franklin Gothic Book" panose="020B0503020102020204" pitchFamily="34" charset="0"/>
                <a:ea typeface="黑体" panose="02010609060101010101" pitchFamily="49" charset="-122"/>
              </a:rPr>
              <a:t>（元）</a:t>
            </a:r>
            <a:endParaRPr lang="zh-CN" altLang="zh-CN" sz="3600" b="1" dirty="0" smtClean="0">
              <a:solidFill>
                <a:srgbClr val="FFFFFF"/>
              </a:solidFill>
              <a:latin typeface="Franklin Gothic Book" panose="020B0503020102020204" pitchFamily="34" charset="0"/>
              <a:ea typeface="黑体" panose="02010609060101010101" pitchFamily="49" charset="-122"/>
            </a:endParaRPr>
          </a:p>
        </p:txBody>
      </p:sp>
      <p:sp>
        <p:nvSpPr>
          <p:cNvPr id="8" name="文本框 10"/>
          <p:cNvSpPr txBox="1">
            <a:spLocks noChangeArrowheads="1"/>
          </p:cNvSpPr>
          <p:nvPr/>
        </p:nvSpPr>
        <p:spPr bwMode="auto">
          <a:xfrm>
            <a:off x="518134" y="3000101"/>
            <a:ext cx="101460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71500" indent="-571500" fontAlgn="base">
              <a:spcBef>
                <a:spcPct val="0"/>
              </a:spcBef>
              <a:spcAft>
                <a:spcPct val="0"/>
              </a:spcAft>
              <a:buFont typeface="Arial" charset="0"/>
              <a:buChar char="•"/>
            </a:pPr>
            <a:r>
              <a:rPr lang="zh-CN" altLang="en-US" sz="3600" b="1" dirty="0">
                <a:solidFill>
                  <a:schemeClr val="accent4"/>
                </a:solidFill>
                <a:latin typeface="Franklin Gothic Book" panose="020B0503020102020204" pitchFamily="34" charset="0"/>
                <a:ea typeface="黑体" panose="02010609060101010101" pitchFamily="49" charset="-122"/>
              </a:rPr>
              <a:t>仅享受财税</a:t>
            </a:r>
            <a:r>
              <a:rPr lang="en-US" altLang="zh-CN" sz="3600" b="1" dirty="0">
                <a:solidFill>
                  <a:schemeClr val="accent4"/>
                </a:solidFill>
                <a:latin typeface="Franklin Gothic Book" panose="020B0503020102020204" pitchFamily="34" charset="0"/>
                <a:ea typeface="黑体" panose="02010609060101010101" pitchFamily="49" charset="-122"/>
              </a:rPr>
              <a:t>﹝2018﹞50</a:t>
            </a:r>
            <a:r>
              <a:rPr lang="zh-CN" altLang="en-US" sz="3600" b="1" dirty="0">
                <a:solidFill>
                  <a:schemeClr val="accent4"/>
                </a:solidFill>
                <a:latin typeface="Franklin Gothic Book" panose="020B0503020102020204" pitchFamily="34" charset="0"/>
                <a:ea typeface="黑体" panose="02010609060101010101" pitchFamily="49" charset="-122"/>
              </a:rPr>
              <a:t>号</a:t>
            </a:r>
            <a:r>
              <a:rPr lang="zh-CN" altLang="en-US" sz="3600" b="1" dirty="0" smtClean="0">
                <a:solidFill>
                  <a:schemeClr val="accent4"/>
                </a:solidFill>
                <a:latin typeface="Franklin Gothic Book" panose="020B0503020102020204" pitchFamily="34" charset="0"/>
                <a:ea typeface="黑体" panose="02010609060101010101" pitchFamily="49" charset="-122"/>
              </a:rPr>
              <a:t>税收优惠时</a:t>
            </a:r>
            <a:r>
              <a:rPr lang="zh-CN" altLang="en-US" sz="3600" b="1" dirty="0" smtClean="0">
                <a:solidFill>
                  <a:srgbClr val="FFFFFF"/>
                </a:solidFill>
                <a:latin typeface="Franklin Gothic Book" panose="020B0503020102020204" pitchFamily="34" charset="0"/>
                <a:ea typeface="黑体" panose="02010609060101010101" pitchFamily="49" charset="-122"/>
              </a:rPr>
              <a:t>：</a:t>
            </a:r>
            <a:endParaRPr lang="en-US" altLang="zh-CN" sz="3600" b="1" dirty="0" smtClean="0">
              <a:solidFill>
                <a:srgbClr val="FFFFFF"/>
              </a:solidFill>
              <a:latin typeface="Franklin Gothic Book" panose="020B0503020102020204" pitchFamily="34" charset="0"/>
              <a:ea typeface="黑体" panose="02010609060101010101" pitchFamily="49" charset="-122"/>
            </a:endParaRPr>
          </a:p>
          <a:p>
            <a:pPr fontAlgn="base">
              <a:spcBef>
                <a:spcPct val="0"/>
              </a:spcBef>
              <a:spcAft>
                <a:spcPct val="0"/>
              </a:spcAft>
            </a:pPr>
            <a:r>
              <a:rPr lang="zh-CN" altLang="en-US" sz="3600" b="1" dirty="0" smtClean="0">
                <a:solidFill>
                  <a:srgbClr val="FFFFFF"/>
                </a:solidFill>
                <a:latin typeface="Franklin Gothic Book" panose="020B0503020102020204" pitchFamily="34" charset="0"/>
                <a:ea typeface="黑体" panose="02010609060101010101" pitchFamily="49" charset="-122"/>
              </a:rPr>
              <a:t>应纳税额</a:t>
            </a:r>
            <a:r>
              <a:rPr lang="en-US" altLang="zh-CN" sz="3600" b="1" dirty="0" smtClean="0">
                <a:solidFill>
                  <a:srgbClr val="FFFFFF"/>
                </a:solidFill>
                <a:latin typeface="Franklin Gothic Book" panose="020B0503020102020204" pitchFamily="34" charset="0"/>
                <a:ea typeface="黑体" panose="02010609060101010101" pitchFamily="49" charset="-122"/>
              </a:rPr>
              <a:t>=</a:t>
            </a:r>
            <a:r>
              <a:rPr lang="zh-CN" altLang="en-US" sz="3600" b="1" dirty="0" smtClean="0">
                <a:solidFill>
                  <a:srgbClr val="FFFFFF"/>
                </a:solidFill>
                <a:latin typeface="Franklin Gothic Book" panose="020B0503020102020204" pitchFamily="34" charset="0"/>
                <a:ea typeface="黑体" panose="02010609060101010101" pitchFamily="49" charset="-122"/>
              </a:rPr>
              <a:t>（</a:t>
            </a:r>
            <a:r>
              <a:rPr lang="en-US" altLang="zh-CN" sz="3600" b="1" dirty="0" smtClean="0">
                <a:solidFill>
                  <a:srgbClr val="FFFFFF"/>
                </a:solidFill>
                <a:latin typeface="Franklin Gothic Book" panose="020B0503020102020204" pitchFamily="34" charset="0"/>
                <a:ea typeface="黑体" panose="02010609060101010101" pitchFamily="49" charset="-122"/>
              </a:rPr>
              <a:t>1000+500</a:t>
            </a:r>
            <a:r>
              <a:rPr lang="zh-CN" altLang="en-US" sz="3600" b="1" dirty="0">
                <a:solidFill>
                  <a:srgbClr val="FFFFFF"/>
                </a:solidFill>
                <a:latin typeface="Franklin Gothic Book" panose="020B0503020102020204" pitchFamily="34" charset="0"/>
                <a:ea typeface="黑体" panose="02010609060101010101" pitchFamily="49" charset="-122"/>
              </a:rPr>
              <a:t>）</a:t>
            </a:r>
            <a:r>
              <a:rPr lang="en-US" altLang="zh-CN" sz="3600" b="1" dirty="0" smtClean="0">
                <a:solidFill>
                  <a:srgbClr val="FFFFFF"/>
                </a:solidFill>
                <a:latin typeface="Franklin Gothic Book" panose="020B0503020102020204" pitchFamily="34" charset="0"/>
                <a:ea typeface="黑体" panose="02010609060101010101" pitchFamily="49" charset="-122"/>
              </a:rPr>
              <a:t>*</a:t>
            </a:r>
            <a:r>
              <a:rPr lang="en-US" altLang="zh-CN" sz="3600" b="1" dirty="0">
                <a:solidFill>
                  <a:srgbClr val="FFFFFF"/>
                </a:solidFill>
                <a:latin typeface="Franklin Gothic Book" panose="020B0503020102020204" pitchFamily="34" charset="0"/>
                <a:ea typeface="黑体" panose="02010609060101010101" pitchFamily="49" charset="-122"/>
              </a:rPr>
              <a:t>0.5‰*</a:t>
            </a:r>
            <a:r>
              <a:rPr lang="en-US" altLang="zh-CN" sz="3600" b="1" dirty="0" smtClean="0">
                <a:solidFill>
                  <a:srgbClr val="FFFFFF"/>
                </a:solidFill>
                <a:latin typeface="Franklin Gothic Book" panose="020B0503020102020204" pitchFamily="34" charset="0"/>
                <a:ea typeface="黑体" panose="02010609060101010101" pitchFamily="49" charset="-122"/>
              </a:rPr>
              <a:t>1/2=3750</a:t>
            </a:r>
            <a:r>
              <a:rPr lang="zh-CN" altLang="en-US" sz="3600" b="1" dirty="0" smtClean="0">
                <a:solidFill>
                  <a:srgbClr val="FFFFFF"/>
                </a:solidFill>
                <a:latin typeface="Franklin Gothic Book" panose="020B0503020102020204" pitchFamily="34" charset="0"/>
                <a:ea typeface="黑体" panose="02010609060101010101" pitchFamily="49" charset="-122"/>
              </a:rPr>
              <a:t>（元）</a:t>
            </a:r>
            <a:endParaRPr lang="zh-CN" altLang="zh-CN" sz="3600" b="1" dirty="0" smtClean="0">
              <a:solidFill>
                <a:srgbClr val="FFFFFF"/>
              </a:solidFill>
              <a:latin typeface="Franklin Gothic Book" panose="020B0503020102020204" pitchFamily="34" charset="0"/>
              <a:ea typeface="黑体" panose="02010609060101010101" pitchFamily="49" charset="-122"/>
            </a:endParaRPr>
          </a:p>
        </p:txBody>
      </p:sp>
      <p:sp>
        <p:nvSpPr>
          <p:cNvPr id="10" name="文本框 10"/>
          <p:cNvSpPr txBox="1">
            <a:spLocks noChangeArrowheads="1"/>
          </p:cNvSpPr>
          <p:nvPr/>
        </p:nvSpPr>
        <p:spPr bwMode="auto">
          <a:xfrm>
            <a:off x="501041" y="4465165"/>
            <a:ext cx="113920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71500" indent="-571500" fontAlgn="base">
              <a:spcBef>
                <a:spcPct val="0"/>
              </a:spcBef>
              <a:spcAft>
                <a:spcPct val="0"/>
              </a:spcAft>
              <a:buFont typeface="Arial" charset="0"/>
              <a:buChar char="•"/>
            </a:pPr>
            <a:r>
              <a:rPr lang="zh-CN" altLang="en-US" sz="3600" b="1" dirty="0" smtClean="0">
                <a:solidFill>
                  <a:schemeClr val="accent4"/>
                </a:solidFill>
                <a:latin typeface="Franklin Gothic Book" panose="020B0503020102020204" pitchFamily="34" charset="0"/>
                <a:ea typeface="黑体" panose="02010609060101010101" pitchFamily="49" charset="-122"/>
              </a:rPr>
              <a:t>叠加享受</a:t>
            </a:r>
            <a:r>
              <a:rPr lang="zh-CN" altLang="en-US" sz="3600" b="1" dirty="0">
                <a:solidFill>
                  <a:schemeClr val="accent4"/>
                </a:solidFill>
                <a:latin typeface="Franklin Gothic Book" panose="020B0503020102020204" pitchFamily="34" charset="0"/>
                <a:ea typeface="黑体" panose="02010609060101010101" pitchFamily="49" charset="-122"/>
              </a:rPr>
              <a:t>财税</a:t>
            </a:r>
            <a:r>
              <a:rPr lang="en-US" altLang="zh-CN" sz="3600" b="1" dirty="0">
                <a:solidFill>
                  <a:schemeClr val="accent4"/>
                </a:solidFill>
                <a:latin typeface="Franklin Gothic Book" panose="020B0503020102020204" pitchFamily="34" charset="0"/>
                <a:ea typeface="黑体" panose="02010609060101010101" pitchFamily="49" charset="-122"/>
              </a:rPr>
              <a:t>﹝</a:t>
            </a:r>
            <a:r>
              <a:rPr lang="en-US" altLang="zh-CN" sz="3600" b="1" dirty="0" smtClean="0">
                <a:solidFill>
                  <a:schemeClr val="accent4"/>
                </a:solidFill>
                <a:latin typeface="Franklin Gothic Book" panose="020B0503020102020204" pitchFamily="34" charset="0"/>
                <a:ea typeface="黑体" panose="02010609060101010101" pitchFamily="49" charset="-122"/>
              </a:rPr>
              <a:t>2019﹞13</a:t>
            </a:r>
            <a:r>
              <a:rPr lang="zh-CN" altLang="en-US" sz="3600" b="1" dirty="0" smtClean="0">
                <a:solidFill>
                  <a:schemeClr val="accent4"/>
                </a:solidFill>
                <a:latin typeface="Franklin Gothic Book" panose="020B0503020102020204" pitchFamily="34" charset="0"/>
                <a:ea typeface="黑体" panose="02010609060101010101" pitchFamily="49" charset="-122"/>
              </a:rPr>
              <a:t>号税收优惠时</a:t>
            </a:r>
            <a:r>
              <a:rPr lang="zh-CN" altLang="en-US" sz="3600" b="1" dirty="0" smtClean="0">
                <a:solidFill>
                  <a:srgbClr val="FFFFFF"/>
                </a:solidFill>
                <a:latin typeface="Franklin Gothic Book" panose="020B0503020102020204" pitchFamily="34" charset="0"/>
                <a:ea typeface="黑体" panose="02010609060101010101" pitchFamily="49" charset="-122"/>
              </a:rPr>
              <a:t>：</a:t>
            </a:r>
            <a:endParaRPr lang="en-US" altLang="zh-CN" sz="3600" b="1" dirty="0" smtClean="0">
              <a:solidFill>
                <a:srgbClr val="FFFFFF"/>
              </a:solidFill>
              <a:latin typeface="Franklin Gothic Book" panose="020B0503020102020204" pitchFamily="34" charset="0"/>
              <a:ea typeface="黑体" panose="02010609060101010101" pitchFamily="49" charset="-122"/>
            </a:endParaRPr>
          </a:p>
          <a:p>
            <a:pPr fontAlgn="base">
              <a:spcBef>
                <a:spcPct val="0"/>
              </a:spcBef>
              <a:spcAft>
                <a:spcPct val="0"/>
              </a:spcAft>
            </a:pPr>
            <a:r>
              <a:rPr lang="zh-CN" altLang="en-US" sz="3600" b="1" dirty="0" smtClean="0">
                <a:solidFill>
                  <a:srgbClr val="FFFFFF"/>
                </a:solidFill>
                <a:latin typeface="Franklin Gothic Book" panose="020B0503020102020204" pitchFamily="34" charset="0"/>
                <a:ea typeface="黑体" panose="02010609060101010101" pitchFamily="49" charset="-122"/>
              </a:rPr>
              <a:t>应纳税额</a:t>
            </a:r>
            <a:r>
              <a:rPr lang="en-US" altLang="zh-CN" sz="3600" b="1" dirty="0" smtClean="0">
                <a:solidFill>
                  <a:srgbClr val="FFFFFF"/>
                </a:solidFill>
                <a:latin typeface="Franklin Gothic Book" panose="020B0503020102020204" pitchFamily="34" charset="0"/>
                <a:ea typeface="黑体" panose="02010609060101010101" pitchFamily="49" charset="-122"/>
              </a:rPr>
              <a:t>=</a:t>
            </a:r>
            <a:r>
              <a:rPr lang="zh-CN" altLang="en-US" sz="3600" b="1" dirty="0" smtClean="0">
                <a:solidFill>
                  <a:srgbClr val="FFFFFF"/>
                </a:solidFill>
                <a:latin typeface="Franklin Gothic Book" panose="020B0503020102020204" pitchFamily="34" charset="0"/>
                <a:ea typeface="黑体" panose="02010609060101010101" pitchFamily="49" charset="-122"/>
              </a:rPr>
              <a:t>（</a:t>
            </a:r>
            <a:r>
              <a:rPr lang="en-US" altLang="zh-CN" sz="3600" b="1" dirty="0" smtClean="0">
                <a:solidFill>
                  <a:srgbClr val="FFFFFF"/>
                </a:solidFill>
                <a:latin typeface="Franklin Gothic Book" panose="020B0503020102020204" pitchFamily="34" charset="0"/>
                <a:ea typeface="黑体" panose="02010609060101010101" pitchFamily="49" charset="-122"/>
              </a:rPr>
              <a:t>1000+500</a:t>
            </a:r>
            <a:r>
              <a:rPr lang="zh-CN" altLang="en-US" sz="3600" b="1" dirty="0">
                <a:solidFill>
                  <a:srgbClr val="FFFFFF"/>
                </a:solidFill>
                <a:latin typeface="Franklin Gothic Book" panose="020B0503020102020204" pitchFamily="34" charset="0"/>
                <a:ea typeface="黑体" panose="02010609060101010101" pitchFamily="49" charset="-122"/>
              </a:rPr>
              <a:t>）</a:t>
            </a:r>
            <a:r>
              <a:rPr lang="en-US" altLang="zh-CN" sz="3600" b="1" dirty="0" smtClean="0">
                <a:solidFill>
                  <a:srgbClr val="FFFFFF"/>
                </a:solidFill>
                <a:latin typeface="Franklin Gothic Book" panose="020B0503020102020204" pitchFamily="34" charset="0"/>
                <a:ea typeface="黑体" panose="02010609060101010101" pitchFamily="49" charset="-122"/>
              </a:rPr>
              <a:t>*</a:t>
            </a:r>
            <a:r>
              <a:rPr lang="en-US" altLang="zh-CN" sz="3600" b="1" dirty="0">
                <a:solidFill>
                  <a:srgbClr val="FFFFFF"/>
                </a:solidFill>
                <a:latin typeface="Franklin Gothic Book" panose="020B0503020102020204" pitchFamily="34" charset="0"/>
                <a:ea typeface="黑体" panose="02010609060101010101" pitchFamily="49" charset="-122"/>
              </a:rPr>
              <a:t>0.5</a:t>
            </a:r>
            <a:r>
              <a:rPr lang="en-US" altLang="zh-CN" sz="3600" b="1" dirty="0" smtClean="0">
                <a:solidFill>
                  <a:srgbClr val="FFFFFF"/>
                </a:solidFill>
                <a:latin typeface="Franklin Gothic Book" panose="020B0503020102020204" pitchFamily="34" charset="0"/>
                <a:ea typeface="黑体" panose="02010609060101010101" pitchFamily="49" charset="-122"/>
              </a:rPr>
              <a:t>‰</a:t>
            </a:r>
            <a:r>
              <a:rPr lang="en-US" altLang="zh-CN" sz="3600" b="1" dirty="0">
                <a:solidFill>
                  <a:srgbClr val="FFFFFF"/>
                </a:solidFill>
                <a:latin typeface="Franklin Gothic Book" panose="020B0503020102020204" pitchFamily="34" charset="0"/>
                <a:ea typeface="黑体" panose="02010609060101010101" pitchFamily="49" charset="-122"/>
              </a:rPr>
              <a:t>*</a:t>
            </a:r>
            <a:r>
              <a:rPr lang="en-US" altLang="zh-CN" sz="3600" b="1" dirty="0" smtClean="0">
                <a:solidFill>
                  <a:srgbClr val="FFFFFF"/>
                </a:solidFill>
                <a:latin typeface="Franklin Gothic Book" panose="020B0503020102020204" pitchFamily="34" charset="0"/>
                <a:ea typeface="黑体" panose="02010609060101010101" pitchFamily="49" charset="-122"/>
              </a:rPr>
              <a:t>1/2*1/2=1875</a:t>
            </a:r>
            <a:r>
              <a:rPr lang="zh-CN" altLang="en-US" sz="3600" b="1" dirty="0" smtClean="0">
                <a:solidFill>
                  <a:srgbClr val="FFFFFF"/>
                </a:solidFill>
                <a:latin typeface="Franklin Gothic Book" panose="020B0503020102020204" pitchFamily="34" charset="0"/>
                <a:ea typeface="黑体" panose="02010609060101010101" pitchFamily="49" charset="-122"/>
              </a:rPr>
              <a:t>（元）</a:t>
            </a:r>
            <a:endParaRPr lang="zh-CN" altLang="zh-CN" sz="3600" b="1" dirty="0" smtClean="0">
              <a:solidFill>
                <a:srgbClr val="FFFFFF"/>
              </a:solidFill>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66932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183066" y="194797"/>
            <a:ext cx="3810000" cy="381000"/>
          </a:xfrm>
        </p:spPr>
        <p:txBody>
          <a:bodyPr/>
          <a:lstStyle/>
          <a:p>
            <a:r>
              <a:rPr lang="zh-CN" altLang="en-US" sz="3200" dirty="0" smtClean="0"/>
              <a:t>联系我们</a:t>
            </a:r>
            <a:endParaRPr lang="zh-CN" altLang="en-US" sz="3200" dirty="0"/>
          </a:p>
        </p:txBody>
      </p:sp>
      <p:sp>
        <p:nvSpPr>
          <p:cNvPr id="5" name="矩形 4"/>
          <p:cNvSpPr/>
          <p:nvPr/>
        </p:nvSpPr>
        <p:spPr>
          <a:xfrm>
            <a:off x="6096000" y="2774769"/>
            <a:ext cx="6096000" cy="1754326"/>
          </a:xfrm>
          <a:prstGeom prst="rect">
            <a:avLst/>
          </a:prstGeom>
        </p:spPr>
        <p:txBody>
          <a:bodyPr>
            <a:spAutoFit/>
          </a:bodyPr>
          <a:lstStyle/>
          <a:p>
            <a:r>
              <a:rPr lang="zh-CN" altLang="en-US" sz="3600" b="1" dirty="0">
                <a:latin typeface="微软雅黑" panose="020B0503020204020204" pitchFamily="34" charset="-122"/>
                <a:ea typeface="微软雅黑" panose="020B0503020204020204" pitchFamily="34" charset="-122"/>
              </a:rPr>
              <a:t>微信公众号：</a:t>
            </a:r>
            <a:r>
              <a:rPr lang="en-US" altLang="zh-CN" sz="3600" b="1" dirty="0" err="1" smtClean="0">
                <a:latin typeface="微软雅黑" panose="020B0503020204020204" pitchFamily="34" charset="-122"/>
                <a:ea typeface="微软雅黑" panose="020B0503020204020204" pitchFamily="34" charset="-122"/>
              </a:rPr>
              <a:t>zyswwx</a:t>
            </a:r>
            <a:endParaRPr lang="en-US" altLang="zh-CN" sz="3600" b="1" dirty="0" smtClean="0">
              <a:latin typeface="微软雅黑" panose="020B0503020204020204" pitchFamily="34" charset="-122"/>
              <a:ea typeface="微软雅黑" panose="020B0503020204020204" pitchFamily="34" charset="-122"/>
            </a:endParaRPr>
          </a:p>
          <a:p>
            <a:endParaRPr lang="en-US" altLang="zh-CN" sz="3600" b="1" dirty="0" smtClean="0">
              <a:latin typeface="微软雅黑" panose="020B0503020204020204" pitchFamily="34" charset="-122"/>
              <a:ea typeface="微软雅黑" panose="020B0503020204020204" pitchFamily="34" charset="-122"/>
            </a:endParaRPr>
          </a:p>
          <a:p>
            <a:r>
              <a:rPr lang="zh-CN" altLang="en-US" sz="3600" b="1" dirty="0" smtClean="0">
                <a:latin typeface="微软雅黑" panose="020B0503020204020204" pitchFamily="34" charset="-122"/>
                <a:ea typeface="微软雅黑" panose="020B0503020204020204" pitchFamily="34" charset="-122"/>
              </a:rPr>
              <a:t>纳税</a:t>
            </a:r>
            <a:r>
              <a:rPr lang="zh-CN" altLang="en-US" sz="3600" b="1" dirty="0">
                <a:latin typeface="微软雅黑" panose="020B0503020204020204" pitchFamily="34" charset="-122"/>
                <a:ea typeface="微软雅黑" panose="020B0503020204020204" pitchFamily="34" charset="-122"/>
              </a:rPr>
              <a:t>服务热线：</a:t>
            </a:r>
            <a:r>
              <a:rPr lang="en-US" altLang="zh-CN" sz="3600" b="1" dirty="0">
                <a:latin typeface="微软雅黑" panose="020B0503020204020204" pitchFamily="34" charset="-122"/>
                <a:ea typeface="微软雅黑" panose="020B0503020204020204" pitchFamily="34" charset="-122"/>
              </a:rPr>
              <a:t>12366</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908" y="1604057"/>
            <a:ext cx="4095750" cy="4095750"/>
          </a:xfrm>
          <a:prstGeom prst="rect">
            <a:avLst/>
          </a:prstGeom>
        </p:spPr>
      </p:pic>
    </p:spTree>
    <p:extLst>
      <p:ext uri="{BB962C8B-B14F-4D97-AF65-F5344CB8AC3E}">
        <p14:creationId xmlns:p14="http://schemas.microsoft.com/office/powerpoint/2010/main" val="3230044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7850" y="0"/>
            <a:ext cx="723900" cy="1657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3" name="矩形 2"/>
          <p:cNvSpPr/>
          <p:nvPr/>
        </p:nvSpPr>
        <p:spPr>
          <a:xfrm>
            <a:off x="5657850" y="5200650"/>
            <a:ext cx="723900" cy="1657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1F2029"/>
              </a:solidFill>
            </a:endParaRPr>
          </a:p>
        </p:txBody>
      </p:sp>
      <p:sp>
        <p:nvSpPr>
          <p:cNvPr id="37892" name="文本框 3"/>
          <p:cNvSpPr txBox="1">
            <a:spLocks noChangeArrowheads="1"/>
          </p:cNvSpPr>
          <p:nvPr/>
        </p:nvSpPr>
        <p:spPr bwMode="auto">
          <a:xfrm>
            <a:off x="4192588" y="2239963"/>
            <a:ext cx="3654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6600" b="1" smtClean="0">
                <a:solidFill>
                  <a:srgbClr val="FFFFFF"/>
                </a:solidFill>
                <a:latin typeface="Franklin Gothic Book" panose="020B0503020102020204" pitchFamily="34" charset="0"/>
                <a:ea typeface="黑体" panose="02010609060101010101" pitchFamily="49" charset="-122"/>
              </a:rPr>
              <a:t>感谢聆听</a:t>
            </a:r>
          </a:p>
        </p:txBody>
      </p:sp>
      <p:sp>
        <p:nvSpPr>
          <p:cNvPr id="37893" name="文本框 4"/>
          <p:cNvSpPr txBox="1">
            <a:spLocks noChangeArrowheads="1"/>
          </p:cNvSpPr>
          <p:nvPr/>
        </p:nvSpPr>
        <p:spPr bwMode="auto">
          <a:xfrm>
            <a:off x="5032375" y="4178300"/>
            <a:ext cx="2332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en-US" altLang="zh-CN" sz="3200" smtClean="0">
                <a:solidFill>
                  <a:srgbClr val="FFFFFF"/>
                </a:solidFill>
                <a:latin typeface="Franklin Gothic Book" panose="020B0503020102020204" pitchFamily="34" charset="0"/>
                <a:ea typeface="黑体" panose="02010609060101010101" pitchFamily="49" charset="-122"/>
              </a:rPr>
              <a:t>2019-12-12</a:t>
            </a:r>
            <a:endParaRPr lang="zh-CN" altLang="en-US" sz="3200" dirty="0" smtClean="0">
              <a:solidFill>
                <a:srgbClr val="FFFFFF"/>
              </a:solidFill>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260676764"/>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252483" y="3524748"/>
            <a:ext cx="7458434" cy="1015663"/>
          </a:xfrm>
          <a:prstGeom prst="rect">
            <a:avLst/>
          </a:prstGeom>
          <a:noFill/>
        </p:spPr>
        <p:txBody>
          <a:bodyPr wrap="square" rtlCol="0">
            <a:spAutoFit/>
          </a:bodyPr>
          <a:lstStyle/>
          <a:p>
            <a:r>
              <a:rPr lang="zh-CN" altLang="en-US" sz="6000" dirty="0" smtClean="0">
                <a:solidFill>
                  <a:srgbClr val="FFFFFF"/>
                </a:solidFill>
              </a:rPr>
              <a:t>一、城市维护建设税</a:t>
            </a:r>
            <a:endParaRPr lang="zh-CN" altLang="en-US" sz="6000" dirty="0">
              <a:solidFill>
                <a:srgbClr val="FFFFFF"/>
              </a:solidFill>
            </a:endParaRPr>
          </a:p>
        </p:txBody>
      </p:sp>
      <p:cxnSp>
        <p:nvCxnSpPr>
          <p:cNvPr id="7" name="直接连接符 6"/>
          <p:cNvCxnSpPr/>
          <p:nvPr/>
        </p:nvCxnSpPr>
        <p:spPr>
          <a:xfrm>
            <a:off x="3798498" y="4653592"/>
            <a:ext cx="5316927" cy="4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reeform 94"/>
          <p:cNvSpPr>
            <a:spLocks noEditPoints="1"/>
          </p:cNvSpPr>
          <p:nvPr/>
        </p:nvSpPr>
        <p:spPr bwMode="auto">
          <a:xfrm>
            <a:off x="5410200" y="1339734"/>
            <a:ext cx="1143000" cy="1143000"/>
          </a:xfrm>
          <a:custGeom>
            <a:avLst/>
            <a:gdLst/>
            <a:ahLst/>
            <a:cxnLst>
              <a:cxn ang="0">
                <a:pos x="224" y="0"/>
              </a:cxn>
              <a:cxn ang="0">
                <a:pos x="180" y="4"/>
              </a:cxn>
              <a:cxn ang="0">
                <a:pos x="138" y="18"/>
              </a:cxn>
              <a:cxn ang="0">
                <a:pos x="100" y="38"/>
              </a:cxn>
              <a:cxn ang="0">
                <a:pos x="66" y="66"/>
              </a:cxn>
              <a:cxn ang="0">
                <a:pos x="38" y="98"/>
              </a:cxn>
              <a:cxn ang="0">
                <a:pos x="18" y="136"/>
              </a:cxn>
              <a:cxn ang="0">
                <a:pos x="6" y="178"/>
              </a:cxn>
              <a:cxn ang="0">
                <a:pos x="0" y="224"/>
              </a:cxn>
              <a:cxn ang="0">
                <a:pos x="2" y="246"/>
              </a:cxn>
              <a:cxn ang="0">
                <a:pos x="10" y="290"/>
              </a:cxn>
              <a:cxn ang="0">
                <a:pos x="28" y="330"/>
              </a:cxn>
              <a:cxn ang="0">
                <a:pos x="52" y="366"/>
              </a:cxn>
              <a:cxn ang="0">
                <a:pos x="82" y="396"/>
              </a:cxn>
              <a:cxn ang="0">
                <a:pos x="118" y="420"/>
              </a:cxn>
              <a:cxn ang="0">
                <a:pos x="158" y="438"/>
              </a:cxn>
              <a:cxn ang="0">
                <a:pos x="202" y="446"/>
              </a:cxn>
              <a:cxn ang="0">
                <a:pos x="224" y="448"/>
              </a:cxn>
              <a:cxn ang="0">
                <a:pos x="270" y="444"/>
              </a:cxn>
              <a:cxn ang="0">
                <a:pos x="312" y="430"/>
              </a:cxn>
              <a:cxn ang="0">
                <a:pos x="350" y="410"/>
              </a:cxn>
              <a:cxn ang="0">
                <a:pos x="382" y="382"/>
              </a:cxn>
              <a:cxn ang="0">
                <a:pos x="410" y="350"/>
              </a:cxn>
              <a:cxn ang="0">
                <a:pos x="430" y="312"/>
              </a:cxn>
              <a:cxn ang="0">
                <a:pos x="444" y="270"/>
              </a:cxn>
              <a:cxn ang="0">
                <a:pos x="448" y="224"/>
              </a:cxn>
              <a:cxn ang="0">
                <a:pos x="448" y="202"/>
              </a:cxn>
              <a:cxn ang="0">
                <a:pos x="438" y="158"/>
              </a:cxn>
              <a:cxn ang="0">
                <a:pos x="422" y="118"/>
              </a:cxn>
              <a:cxn ang="0">
                <a:pos x="398" y="82"/>
              </a:cxn>
              <a:cxn ang="0">
                <a:pos x="366" y="52"/>
              </a:cxn>
              <a:cxn ang="0">
                <a:pos x="332" y="28"/>
              </a:cxn>
              <a:cxn ang="0">
                <a:pos x="292" y="10"/>
              </a:cxn>
              <a:cxn ang="0">
                <a:pos x="248" y="2"/>
              </a:cxn>
              <a:cxn ang="0">
                <a:pos x="224" y="0"/>
              </a:cxn>
              <a:cxn ang="0">
                <a:pos x="86" y="224"/>
              </a:cxn>
              <a:cxn ang="0">
                <a:pos x="190" y="248"/>
              </a:cxn>
              <a:cxn ang="0">
                <a:pos x="364" y="154"/>
              </a:cxn>
            </a:cxnLst>
            <a:rect l="0" t="0" r="r" b="b"/>
            <a:pathLst>
              <a:path w="448" h="448">
                <a:moveTo>
                  <a:pt x="224" y="0"/>
                </a:moveTo>
                <a:lnTo>
                  <a:pt x="224" y="0"/>
                </a:lnTo>
                <a:lnTo>
                  <a:pt x="202" y="2"/>
                </a:lnTo>
                <a:lnTo>
                  <a:pt x="180" y="4"/>
                </a:lnTo>
                <a:lnTo>
                  <a:pt x="158" y="10"/>
                </a:lnTo>
                <a:lnTo>
                  <a:pt x="138" y="18"/>
                </a:lnTo>
                <a:lnTo>
                  <a:pt x="118" y="28"/>
                </a:lnTo>
                <a:lnTo>
                  <a:pt x="100" y="38"/>
                </a:lnTo>
                <a:lnTo>
                  <a:pt x="82" y="52"/>
                </a:lnTo>
                <a:lnTo>
                  <a:pt x="66" y="66"/>
                </a:lnTo>
                <a:lnTo>
                  <a:pt x="52" y="82"/>
                </a:lnTo>
                <a:lnTo>
                  <a:pt x="38" y="98"/>
                </a:lnTo>
                <a:lnTo>
                  <a:pt x="28" y="118"/>
                </a:lnTo>
                <a:lnTo>
                  <a:pt x="18" y="136"/>
                </a:lnTo>
                <a:lnTo>
                  <a:pt x="10" y="158"/>
                </a:lnTo>
                <a:lnTo>
                  <a:pt x="6" y="178"/>
                </a:lnTo>
                <a:lnTo>
                  <a:pt x="2" y="202"/>
                </a:lnTo>
                <a:lnTo>
                  <a:pt x="0" y="224"/>
                </a:lnTo>
                <a:lnTo>
                  <a:pt x="0" y="224"/>
                </a:lnTo>
                <a:lnTo>
                  <a:pt x="2" y="246"/>
                </a:lnTo>
                <a:lnTo>
                  <a:pt x="6" y="270"/>
                </a:lnTo>
                <a:lnTo>
                  <a:pt x="10" y="290"/>
                </a:lnTo>
                <a:lnTo>
                  <a:pt x="18" y="312"/>
                </a:lnTo>
                <a:lnTo>
                  <a:pt x="28" y="330"/>
                </a:lnTo>
                <a:lnTo>
                  <a:pt x="38" y="350"/>
                </a:lnTo>
                <a:lnTo>
                  <a:pt x="52" y="366"/>
                </a:lnTo>
                <a:lnTo>
                  <a:pt x="66" y="382"/>
                </a:lnTo>
                <a:lnTo>
                  <a:pt x="82" y="396"/>
                </a:lnTo>
                <a:lnTo>
                  <a:pt x="100" y="410"/>
                </a:lnTo>
                <a:lnTo>
                  <a:pt x="118" y="420"/>
                </a:lnTo>
                <a:lnTo>
                  <a:pt x="138" y="430"/>
                </a:lnTo>
                <a:lnTo>
                  <a:pt x="158" y="438"/>
                </a:lnTo>
                <a:lnTo>
                  <a:pt x="180" y="444"/>
                </a:lnTo>
                <a:lnTo>
                  <a:pt x="202" y="446"/>
                </a:lnTo>
                <a:lnTo>
                  <a:pt x="224" y="448"/>
                </a:lnTo>
                <a:lnTo>
                  <a:pt x="224" y="448"/>
                </a:lnTo>
                <a:lnTo>
                  <a:pt x="248" y="446"/>
                </a:lnTo>
                <a:lnTo>
                  <a:pt x="270" y="444"/>
                </a:lnTo>
                <a:lnTo>
                  <a:pt x="292" y="438"/>
                </a:lnTo>
                <a:lnTo>
                  <a:pt x="312" y="430"/>
                </a:lnTo>
                <a:lnTo>
                  <a:pt x="332" y="420"/>
                </a:lnTo>
                <a:lnTo>
                  <a:pt x="350" y="410"/>
                </a:lnTo>
                <a:lnTo>
                  <a:pt x="366" y="396"/>
                </a:lnTo>
                <a:lnTo>
                  <a:pt x="382" y="382"/>
                </a:lnTo>
                <a:lnTo>
                  <a:pt x="398" y="366"/>
                </a:lnTo>
                <a:lnTo>
                  <a:pt x="410" y="350"/>
                </a:lnTo>
                <a:lnTo>
                  <a:pt x="422" y="330"/>
                </a:lnTo>
                <a:lnTo>
                  <a:pt x="430" y="312"/>
                </a:lnTo>
                <a:lnTo>
                  <a:pt x="438" y="290"/>
                </a:lnTo>
                <a:lnTo>
                  <a:pt x="444" y="270"/>
                </a:lnTo>
                <a:lnTo>
                  <a:pt x="448" y="246"/>
                </a:lnTo>
                <a:lnTo>
                  <a:pt x="448" y="224"/>
                </a:lnTo>
                <a:lnTo>
                  <a:pt x="448" y="224"/>
                </a:lnTo>
                <a:lnTo>
                  <a:pt x="448" y="202"/>
                </a:lnTo>
                <a:lnTo>
                  <a:pt x="444" y="178"/>
                </a:lnTo>
                <a:lnTo>
                  <a:pt x="438" y="158"/>
                </a:lnTo>
                <a:lnTo>
                  <a:pt x="430" y="136"/>
                </a:lnTo>
                <a:lnTo>
                  <a:pt x="422" y="118"/>
                </a:lnTo>
                <a:lnTo>
                  <a:pt x="410" y="98"/>
                </a:lnTo>
                <a:lnTo>
                  <a:pt x="398" y="82"/>
                </a:lnTo>
                <a:lnTo>
                  <a:pt x="382" y="66"/>
                </a:lnTo>
                <a:lnTo>
                  <a:pt x="366" y="52"/>
                </a:lnTo>
                <a:lnTo>
                  <a:pt x="350" y="38"/>
                </a:lnTo>
                <a:lnTo>
                  <a:pt x="332" y="28"/>
                </a:lnTo>
                <a:lnTo>
                  <a:pt x="312" y="18"/>
                </a:lnTo>
                <a:lnTo>
                  <a:pt x="292" y="10"/>
                </a:lnTo>
                <a:lnTo>
                  <a:pt x="270" y="4"/>
                </a:lnTo>
                <a:lnTo>
                  <a:pt x="248" y="2"/>
                </a:lnTo>
                <a:lnTo>
                  <a:pt x="224" y="0"/>
                </a:lnTo>
                <a:lnTo>
                  <a:pt x="224" y="0"/>
                </a:lnTo>
                <a:close/>
                <a:moveTo>
                  <a:pt x="190" y="328"/>
                </a:moveTo>
                <a:lnTo>
                  <a:pt x="86" y="224"/>
                </a:lnTo>
                <a:lnTo>
                  <a:pt x="126" y="184"/>
                </a:lnTo>
                <a:lnTo>
                  <a:pt x="190" y="248"/>
                </a:lnTo>
                <a:lnTo>
                  <a:pt x="324" y="114"/>
                </a:lnTo>
                <a:lnTo>
                  <a:pt x="364" y="154"/>
                </a:lnTo>
                <a:lnTo>
                  <a:pt x="190" y="32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Tree>
    <p:extLst>
      <p:ext uri="{BB962C8B-B14F-4D97-AF65-F5344CB8AC3E}">
        <p14:creationId xmlns:p14="http://schemas.microsoft.com/office/powerpoint/2010/main" val="3265664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175406" y="1448305"/>
            <a:ext cx="8534675" cy="1446550"/>
          </a:xfrm>
          <a:prstGeom prst="rect">
            <a:avLst/>
          </a:prstGeom>
          <a:noFill/>
        </p:spPr>
        <p:txBody>
          <a:bodyPr wrap="square" rtlCol="0">
            <a:spAutoFit/>
          </a:bodyPr>
          <a:lstStyle/>
          <a:p>
            <a:pPr algn="ctr"/>
            <a:r>
              <a:rPr lang="zh-CN" altLang="en-US" sz="4400" b="1" dirty="0" smtClean="0">
                <a:solidFill>
                  <a:srgbClr val="FFFFFF"/>
                </a:solidFill>
              </a:rPr>
              <a:t>以纳税人</a:t>
            </a:r>
            <a:r>
              <a:rPr lang="zh-CN" altLang="en-US" sz="4400" b="1" dirty="0" smtClean="0">
                <a:solidFill>
                  <a:schemeClr val="accent4"/>
                </a:solidFill>
              </a:rPr>
              <a:t>实际缴纳</a:t>
            </a:r>
            <a:r>
              <a:rPr lang="zh-CN" altLang="en-US" sz="4400" b="1" dirty="0" smtClean="0">
                <a:solidFill>
                  <a:srgbClr val="FFFFFF"/>
                </a:solidFill>
              </a:rPr>
              <a:t>的增值税、</a:t>
            </a:r>
            <a:endParaRPr lang="en-US" altLang="zh-CN" sz="4400" b="1" dirty="0" smtClean="0">
              <a:solidFill>
                <a:srgbClr val="FFFFFF"/>
              </a:solidFill>
            </a:endParaRPr>
          </a:p>
          <a:p>
            <a:r>
              <a:rPr lang="zh-CN" altLang="en-US" sz="4400" b="1" dirty="0">
                <a:solidFill>
                  <a:srgbClr val="FFFFFF"/>
                </a:solidFill>
              </a:rPr>
              <a:t> </a:t>
            </a:r>
            <a:r>
              <a:rPr lang="zh-CN" altLang="en-US" sz="4400" b="1" dirty="0" smtClean="0">
                <a:solidFill>
                  <a:srgbClr val="FFFFFF"/>
                </a:solidFill>
              </a:rPr>
              <a:t>   消费税税额为计税依据</a:t>
            </a:r>
            <a:endParaRPr lang="zh-CN" altLang="en-US" sz="4400" b="1" dirty="0">
              <a:solidFill>
                <a:srgbClr val="FFFFFF"/>
              </a:solidFill>
            </a:endParaRPr>
          </a:p>
        </p:txBody>
      </p:sp>
      <p:sp>
        <p:nvSpPr>
          <p:cNvPr id="23" name="文本占位符 2"/>
          <p:cNvSpPr txBox="1">
            <a:spLocks/>
          </p:cNvSpPr>
          <p:nvPr/>
        </p:nvSpPr>
        <p:spPr>
          <a:xfrm>
            <a:off x="1242157" y="2386621"/>
            <a:ext cx="544093" cy="419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mtClean="0"/>
              <a:t>1</a:t>
            </a:r>
            <a:endParaRPr lang="zh-CN" altLang="en-US" dirty="0"/>
          </a:p>
        </p:txBody>
      </p:sp>
      <p:sp>
        <p:nvSpPr>
          <p:cNvPr id="24" name="梯形 23"/>
          <p:cNvSpPr/>
          <p:nvPr/>
        </p:nvSpPr>
        <p:spPr>
          <a:xfrm>
            <a:off x="1115344" y="3876329"/>
            <a:ext cx="2990850" cy="283845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25" name="梯形 24"/>
          <p:cNvSpPr/>
          <p:nvPr/>
        </p:nvSpPr>
        <p:spPr>
          <a:xfrm>
            <a:off x="4658644" y="3876329"/>
            <a:ext cx="2990850" cy="283845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26" name="梯形 25"/>
          <p:cNvSpPr/>
          <p:nvPr/>
        </p:nvSpPr>
        <p:spPr>
          <a:xfrm>
            <a:off x="8201944" y="3876329"/>
            <a:ext cx="2990850" cy="2838450"/>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F2029"/>
              </a:solidFill>
            </a:endParaRPr>
          </a:p>
        </p:txBody>
      </p:sp>
      <p:sp>
        <p:nvSpPr>
          <p:cNvPr id="27" name="Rectangle 11"/>
          <p:cNvSpPr/>
          <p:nvPr/>
        </p:nvSpPr>
        <p:spPr>
          <a:xfrm>
            <a:off x="1607172" y="4995392"/>
            <a:ext cx="2007193" cy="1302468"/>
          </a:xfrm>
          <a:prstGeom prst="rect">
            <a:avLst/>
          </a:prstGeom>
        </p:spPr>
        <p:txBody>
          <a:bodyPr wrap="square" lIns="91436" tIns="45718" rIns="91436" bIns="45718">
            <a:spAutoFit/>
          </a:bodyPr>
          <a:lstStyle/>
          <a:p>
            <a:pPr algn="ctr">
              <a:lnSpc>
                <a:spcPct val="130000"/>
              </a:lnSpc>
            </a:pPr>
            <a:r>
              <a:rPr lang="zh-CN" altLang="en-US" sz="3200" dirty="0" smtClean="0"/>
              <a:t>市区</a:t>
            </a:r>
            <a:endParaRPr lang="en-US" altLang="zh-CN" sz="3200" dirty="0" smtClean="0"/>
          </a:p>
          <a:p>
            <a:pPr algn="ctr">
              <a:lnSpc>
                <a:spcPct val="130000"/>
              </a:lnSpc>
            </a:pPr>
            <a:r>
              <a:rPr lang="en-US" altLang="zh-CN" sz="3200" dirty="0" smtClean="0"/>
              <a:t>7</a:t>
            </a:r>
            <a:r>
              <a:rPr lang="en-US" altLang="zh-CN" sz="3200" dirty="0"/>
              <a:t>%</a:t>
            </a:r>
            <a:endParaRPr kumimoji="1" lang="zh-CN" altLang="en-US" sz="3200" dirty="0">
              <a:solidFill>
                <a:srgbClr val="FFFFFF"/>
              </a:solidFill>
            </a:endParaRPr>
          </a:p>
        </p:txBody>
      </p:sp>
      <p:cxnSp>
        <p:nvCxnSpPr>
          <p:cNvPr id="28" name="直接连接符 27"/>
          <p:cNvCxnSpPr/>
          <p:nvPr/>
        </p:nvCxnSpPr>
        <p:spPr>
          <a:xfrm>
            <a:off x="1963973" y="4573921"/>
            <a:ext cx="1233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110"/>
          <p:cNvSpPr>
            <a:spLocks noEditPoints="1"/>
          </p:cNvSpPr>
          <p:nvPr/>
        </p:nvSpPr>
        <p:spPr bwMode="auto">
          <a:xfrm>
            <a:off x="2320707" y="4036893"/>
            <a:ext cx="433373" cy="435878"/>
          </a:xfrm>
          <a:custGeom>
            <a:avLst/>
            <a:gdLst/>
            <a:ahLst/>
            <a:cxnLst>
              <a:cxn ang="0">
                <a:pos x="0" y="348"/>
              </a:cxn>
              <a:cxn ang="0">
                <a:pos x="42" y="64"/>
              </a:cxn>
              <a:cxn ang="0">
                <a:pos x="42" y="130"/>
              </a:cxn>
              <a:cxn ang="0">
                <a:pos x="42" y="196"/>
              </a:cxn>
              <a:cxn ang="0">
                <a:pos x="42" y="260"/>
              </a:cxn>
              <a:cxn ang="0">
                <a:pos x="64" y="228"/>
              </a:cxn>
              <a:cxn ang="0">
                <a:pos x="70" y="210"/>
              </a:cxn>
              <a:cxn ang="0">
                <a:pos x="90" y="196"/>
              </a:cxn>
              <a:cxn ang="0">
                <a:pos x="136" y="160"/>
              </a:cxn>
              <a:cxn ang="0">
                <a:pos x="130" y="142"/>
              </a:cxn>
              <a:cxn ang="0">
                <a:pos x="140" y="118"/>
              </a:cxn>
              <a:cxn ang="0">
                <a:pos x="162" y="108"/>
              </a:cxn>
              <a:cxn ang="0">
                <a:pos x="180" y="114"/>
              </a:cxn>
              <a:cxn ang="0">
                <a:pos x="194" y="134"/>
              </a:cxn>
              <a:cxn ang="0">
                <a:pos x="232" y="180"/>
              </a:cxn>
              <a:cxn ang="0">
                <a:pos x="250" y="174"/>
              </a:cxn>
              <a:cxn ang="0">
                <a:pos x="284" y="88"/>
              </a:cxn>
              <a:cxn ang="0">
                <a:pos x="282" y="70"/>
              </a:cxn>
              <a:cxn ang="0">
                <a:pos x="296" y="48"/>
              </a:cxn>
              <a:cxn ang="0">
                <a:pos x="314" y="44"/>
              </a:cxn>
              <a:cxn ang="0">
                <a:pos x="338" y="52"/>
              </a:cxn>
              <a:cxn ang="0">
                <a:pos x="346" y="76"/>
              </a:cxn>
              <a:cxn ang="0">
                <a:pos x="342" y="94"/>
              </a:cxn>
              <a:cxn ang="0">
                <a:pos x="320" y="108"/>
              </a:cxn>
              <a:cxn ang="0">
                <a:pos x="272" y="184"/>
              </a:cxn>
              <a:cxn ang="0">
                <a:pos x="282" y="206"/>
              </a:cxn>
              <a:cxn ang="0">
                <a:pos x="276" y="224"/>
              </a:cxn>
              <a:cxn ang="0">
                <a:pos x="256" y="238"/>
              </a:cxn>
              <a:cxn ang="0">
                <a:pos x="236" y="236"/>
              </a:cxn>
              <a:cxn ang="0">
                <a:pos x="220" y="218"/>
              </a:cxn>
              <a:cxn ang="0">
                <a:pos x="218" y="196"/>
              </a:cxn>
              <a:cxn ang="0">
                <a:pos x="162" y="174"/>
              </a:cxn>
              <a:cxn ang="0">
                <a:pos x="124" y="210"/>
              </a:cxn>
              <a:cxn ang="0">
                <a:pos x="130" y="234"/>
              </a:cxn>
              <a:cxn ang="0">
                <a:pos x="116" y="254"/>
              </a:cxn>
              <a:cxn ang="0">
                <a:pos x="98" y="260"/>
              </a:cxn>
              <a:cxn ang="0">
                <a:pos x="74" y="250"/>
              </a:cxn>
              <a:cxn ang="0">
                <a:pos x="64" y="228"/>
              </a:cxn>
              <a:cxn ang="0">
                <a:pos x="304" y="80"/>
              </a:cxn>
              <a:cxn ang="0">
                <a:pos x="314" y="86"/>
              </a:cxn>
              <a:cxn ang="0">
                <a:pos x="326" y="76"/>
              </a:cxn>
              <a:cxn ang="0">
                <a:pos x="318" y="66"/>
              </a:cxn>
              <a:cxn ang="0">
                <a:pos x="306" y="68"/>
              </a:cxn>
              <a:cxn ang="0">
                <a:pos x="238" y="206"/>
              </a:cxn>
              <a:cxn ang="0">
                <a:pos x="244" y="216"/>
              </a:cxn>
              <a:cxn ang="0">
                <a:pos x="256" y="214"/>
              </a:cxn>
              <a:cxn ang="0">
                <a:pos x="260" y="202"/>
              </a:cxn>
              <a:cxn ang="0">
                <a:pos x="250" y="196"/>
              </a:cxn>
              <a:cxn ang="0">
                <a:pos x="238" y="206"/>
              </a:cxn>
              <a:cxn ang="0">
                <a:pos x="152" y="146"/>
              </a:cxn>
              <a:cxn ang="0">
                <a:pos x="162" y="152"/>
              </a:cxn>
              <a:cxn ang="0">
                <a:pos x="174" y="142"/>
              </a:cxn>
              <a:cxn ang="0">
                <a:pos x="166" y="130"/>
              </a:cxn>
              <a:cxn ang="0">
                <a:pos x="154" y="134"/>
              </a:cxn>
              <a:cxn ang="0">
                <a:pos x="86" y="228"/>
              </a:cxn>
              <a:cxn ang="0">
                <a:pos x="92" y="238"/>
              </a:cxn>
              <a:cxn ang="0">
                <a:pos x="104" y="236"/>
              </a:cxn>
              <a:cxn ang="0">
                <a:pos x="108" y="224"/>
              </a:cxn>
              <a:cxn ang="0">
                <a:pos x="98" y="218"/>
              </a:cxn>
              <a:cxn ang="0">
                <a:pos x="86" y="228"/>
              </a:cxn>
            </a:cxnLst>
            <a:rect l="0" t="0" r="r" b="b"/>
            <a:pathLst>
              <a:path w="346" h="348">
                <a:moveTo>
                  <a:pt x="22" y="326"/>
                </a:moveTo>
                <a:lnTo>
                  <a:pt x="346" y="326"/>
                </a:lnTo>
                <a:lnTo>
                  <a:pt x="346" y="348"/>
                </a:lnTo>
                <a:lnTo>
                  <a:pt x="0" y="348"/>
                </a:lnTo>
                <a:lnTo>
                  <a:pt x="0" y="0"/>
                </a:lnTo>
                <a:lnTo>
                  <a:pt x="22" y="0"/>
                </a:lnTo>
                <a:lnTo>
                  <a:pt x="22" y="64"/>
                </a:lnTo>
                <a:lnTo>
                  <a:pt x="42" y="64"/>
                </a:lnTo>
                <a:lnTo>
                  <a:pt x="42" y="86"/>
                </a:lnTo>
                <a:lnTo>
                  <a:pt x="22" y="86"/>
                </a:lnTo>
                <a:lnTo>
                  <a:pt x="22" y="130"/>
                </a:lnTo>
                <a:lnTo>
                  <a:pt x="42" y="130"/>
                </a:lnTo>
                <a:lnTo>
                  <a:pt x="42" y="152"/>
                </a:lnTo>
                <a:lnTo>
                  <a:pt x="22" y="152"/>
                </a:lnTo>
                <a:lnTo>
                  <a:pt x="22" y="196"/>
                </a:lnTo>
                <a:lnTo>
                  <a:pt x="42" y="196"/>
                </a:lnTo>
                <a:lnTo>
                  <a:pt x="42" y="218"/>
                </a:lnTo>
                <a:lnTo>
                  <a:pt x="22" y="218"/>
                </a:lnTo>
                <a:lnTo>
                  <a:pt x="22" y="260"/>
                </a:lnTo>
                <a:lnTo>
                  <a:pt x="42" y="260"/>
                </a:lnTo>
                <a:lnTo>
                  <a:pt x="42" y="282"/>
                </a:lnTo>
                <a:lnTo>
                  <a:pt x="22" y="282"/>
                </a:lnTo>
                <a:lnTo>
                  <a:pt x="22" y="326"/>
                </a:lnTo>
                <a:close/>
                <a:moveTo>
                  <a:pt x="64" y="228"/>
                </a:moveTo>
                <a:lnTo>
                  <a:pt x="64" y="228"/>
                </a:lnTo>
                <a:lnTo>
                  <a:pt x="66" y="222"/>
                </a:lnTo>
                <a:lnTo>
                  <a:pt x="68" y="216"/>
                </a:lnTo>
                <a:lnTo>
                  <a:pt x="70" y="210"/>
                </a:lnTo>
                <a:lnTo>
                  <a:pt x="74" y="204"/>
                </a:lnTo>
                <a:lnTo>
                  <a:pt x="78" y="200"/>
                </a:lnTo>
                <a:lnTo>
                  <a:pt x="84" y="198"/>
                </a:lnTo>
                <a:lnTo>
                  <a:pt x="90" y="196"/>
                </a:lnTo>
                <a:lnTo>
                  <a:pt x="98" y="196"/>
                </a:lnTo>
                <a:lnTo>
                  <a:pt x="98" y="196"/>
                </a:lnTo>
                <a:lnTo>
                  <a:pt x="106" y="196"/>
                </a:lnTo>
                <a:lnTo>
                  <a:pt x="136" y="160"/>
                </a:lnTo>
                <a:lnTo>
                  <a:pt x="136" y="160"/>
                </a:lnTo>
                <a:lnTo>
                  <a:pt x="132" y="150"/>
                </a:lnTo>
                <a:lnTo>
                  <a:pt x="130" y="142"/>
                </a:lnTo>
                <a:lnTo>
                  <a:pt x="130" y="142"/>
                </a:lnTo>
                <a:lnTo>
                  <a:pt x="130" y="134"/>
                </a:lnTo>
                <a:lnTo>
                  <a:pt x="132" y="128"/>
                </a:lnTo>
                <a:lnTo>
                  <a:pt x="136" y="122"/>
                </a:lnTo>
                <a:lnTo>
                  <a:pt x="140" y="118"/>
                </a:lnTo>
                <a:lnTo>
                  <a:pt x="144" y="114"/>
                </a:lnTo>
                <a:lnTo>
                  <a:pt x="150" y="110"/>
                </a:lnTo>
                <a:lnTo>
                  <a:pt x="156" y="110"/>
                </a:lnTo>
                <a:lnTo>
                  <a:pt x="162" y="108"/>
                </a:lnTo>
                <a:lnTo>
                  <a:pt x="162" y="108"/>
                </a:lnTo>
                <a:lnTo>
                  <a:pt x="168" y="110"/>
                </a:lnTo>
                <a:lnTo>
                  <a:pt x="174" y="110"/>
                </a:lnTo>
                <a:lnTo>
                  <a:pt x="180" y="114"/>
                </a:lnTo>
                <a:lnTo>
                  <a:pt x="186" y="118"/>
                </a:lnTo>
                <a:lnTo>
                  <a:pt x="190" y="122"/>
                </a:lnTo>
                <a:lnTo>
                  <a:pt x="192" y="128"/>
                </a:lnTo>
                <a:lnTo>
                  <a:pt x="194" y="134"/>
                </a:lnTo>
                <a:lnTo>
                  <a:pt x="194" y="142"/>
                </a:lnTo>
                <a:lnTo>
                  <a:pt x="194" y="142"/>
                </a:lnTo>
                <a:lnTo>
                  <a:pt x="194" y="150"/>
                </a:lnTo>
                <a:lnTo>
                  <a:pt x="232" y="180"/>
                </a:lnTo>
                <a:lnTo>
                  <a:pt x="232" y="180"/>
                </a:lnTo>
                <a:lnTo>
                  <a:pt x="240" y="176"/>
                </a:lnTo>
                <a:lnTo>
                  <a:pt x="250" y="174"/>
                </a:lnTo>
                <a:lnTo>
                  <a:pt x="250" y="174"/>
                </a:lnTo>
                <a:lnTo>
                  <a:pt x="254" y="174"/>
                </a:lnTo>
                <a:lnTo>
                  <a:pt x="290" y="98"/>
                </a:lnTo>
                <a:lnTo>
                  <a:pt x="290" y="98"/>
                </a:lnTo>
                <a:lnTo>
                  <a:pt x="284" y="88"/>
                </a:lnTo>
                <a:lnTo>
                  <a:pt x="282" y="82"/>
                </a:lnTo>
                <a:lnTo>
                  <a:pt x="282" y="76"/>
                </a:lnTo>
                <a:lnTo>
                  <a:pt x="282" y="76"/>
                </a:lnTo>
                <a:lnTo>
                  <a:pt x="282" y="70"/>
                </a:lnTo>
                <a:lnTo>
                  <a:pt x="284" y="64"/>
                </a:lnTo>
                <a:lnTo>
                  <a:pt x="288" y="58"/>
                </a:lnTo>
                <a:lnTo>
                  <a:pt x="292" y="52"/>
                </a:lnTo>
                <a:lnTo>
                  <a:pt x="296" y="48"/>
                </a:lnTo>
                <a:lnTo>
                  <a:pt x="302" y="46"/>
                </a:lnTo>
                <a:lnTo>
                  <a:pt x="308" y="44"/>
                </a:lnTo>
                <a:lnTo>
                  <a:pt x="314" y="44"/>
                </a:lnTo>
                <a:lnTo>
                  <a:pt x="314" y="44"/>
                </a:lnTo>
                <a:lnTo>
                  <a:pt x="320" y="44"/>
                </a:lnTo>
                <a:lnTo>
                  <a:pt x="328" y="46"/>
                </a:lnTo>
                <a:lnTo>
                  <a:pt x="332" y="48"/>
                </a:lnTo>
                <a:lnTo>
                  <a:pt x="338" y="52"/>
                </a:lnTo>
                <a:lnTo>
                  <a:pt x="342" y="58"/>
                </a:lnTo>
                <a:lnTo>
                  <a:pt x="344" y="64"/>
                </a:lnTo>
                <a:lnTo>
                  <a:pt x="346" y="70"/>
                </a:lnTo>
                <a:lnTo>
                  <a:pt x="346" y="76"/>
                </a:lnTo>
                <a:lnTo>
                  <a:pt x="346" y="76"/>
                </a:lnTo>
                <a:lnTo>
                  <a:pt x="346" y="82"/>
                </a:lnTo>
                <a:lnTo>
                  <a:pt x="344" y="88"/>
                </a:lnTo>
                <a:lnTo>
                  <a:pt x="342" y="94"/>
                </a:lnTo>
                <a:lnTo>
                  <a:pt x="338" y="98"/>
                </a:lnTo>
                <a:lnTo>
                  <a:pt x="332" y="102"/>
                </a:lnTo>
                <a:lnTo>
                  <a:pt x="328" y="106"/>
                </a:lnTo>
                <a:lnTo>
                  <a:pt x="320" y="108"/>
                </a:lnTo>
                <a:lnTo>
                  <a:pt x="314" y="108"/>
                </a:lnTo>
                <a:lnTo>
                  <a:pt x="314" y="108"/>
                </a:lnTo>
                <a:lnTo>
                  <a:pt x="310" y="108"/>
                </a:lnTo>
                <a:lnTo>
                  <a:pt x="272" y="184"/>
                </a:lnTo>
                <a:lnTo>
                  <a:pt x="272" y="184"/>
                </a:lnTo>
                <a:lnTo>
                  <a:pt x="280" y="194"/>
                </a:lnTo>
                <a:lnTo>
                  <a:pt x="282" y="200"/>
                </a:lnTo>
                <a:lnTo>
                  <a:pt x="282" y="206"/>
                </a:lnTo>
                <a:lnTo>
                  <a:pt x="282" y="206"/>
                </a:lnTo>
                <a:lnTo>
                  <a:pt x="282" y="212"/>
                </a:lnTo>
                <a:lnTo>
                  <a:pt x="280" y="218"/>
                </a:lnTo>
                <a:lnTo>
                  <a:pt x="276" y="224"/>
                </a:lnTo>
                <a:lnTo>
                  <a:pt x="272" y="230"/>
                </a:lnTo>
                <a:lnTo>
                  <a:pt x="268" y="234"/>
                </a:lnTo>
                <a:lnTo>
                  <a:pt x="262" y="236"/>
                </a:lnTo>
                <a:lnTo>
                  <a:pt x="256" y="238"/>
                </a:lnTo>
                <a:lnTo>
                  <a:pt x="250" y="238"/>
                </a:lnTo>
                <a:lnTo>
                  <a:pt x="250" y="238"/>
                </a:lnTo>
                <a:lnTo>
                  <a:pt x="242" y="238"/>
                </a:lnTo>
                <a:lnTo>
                  <a:pt x="236" y="236"/>
                </a:lnTo>
                <a:lnTo>
                  <a:pt x="230" y="234"/>
                </a:lnTo>
                <a:lnTo>
                  <a:pt x="226" y="230"/>
                </a:lnTo>
                <a:lnTo>
                  <a:pt x="222" y="224"/>
                </a:lnTo>
                <a:lnTo>
                  <a:pt x="220" y="218"/>
                </a:lnTo>
                <a:lnTo>
                  <a:pt x="218" y="212"/>
                </a:lnTo>
                <a:lnTo>
                  <a:pt x="216" y="206"/>
                </a:lnTo>
                <a:lnTo>
                  <a:pt x="216" y="206"/>
                </a:lnTo>
                <a:lnTo>
                  <a:pt x="218" y="196"/>
                </a:lnTo>
                <a:lnTo>
                  <a:pt x="180" y="168"/>
                </a:lnTo>
                <a:lnTo>
                  <a:pt x="180" y="168"/>
                </a:lnTo>
                <a:lnTo>
                  <a:pt x="172" y="172"/>
                </a:lnTo>
                <a:lnTo>
                  <a:pt x="162" y="174"/>
                </a:lnTo>
                <a:lnTo>
                  <a:pt x="162" y="174"/>
                </a:lnTo>
                <a:lnTo>
                  <a:pt x="152" y="172"/>
                </a:lnTo>
                <a:lnTo>
                  <a:pt x="124" y="210"/>
                </a:lnTo>
                <a:lnTo>
                  <a:pt x="124" y="210"/>
                </a:lnTo>
                <a:lnTo>
                  <a:pt x="128" y="218"/>
                </a:lnTo>
                <a:lnTo>
                  <a:pt x="130" y="228"/>
                </a:lnTo>
                <a:lnTo>
                  <a:pt x="130" y="228"/>
                </a:lnTo>
                <a:lnTo>
                  <a:pt x="130" y="234"/>
                </a:lnTo>
                <a:lnTo>
                  <a:pt x="128" y="240"/>
                </a:lnTo>
                <a:lnTo>
                  <a:pt x="124" y="246"/>
                </a:lnTo>
                <a:lnTo>
                  <a:pt x="120" y="250"/>
                </a:lnTo>
                <a:lnTo>
                  <a:pt x="116" y="254"/>
                </a:lnTo>
                <a:lnTo>
                  <a:pt x="110" y="258"/>
                </a:lnTo>
                <a:lnTo>
                  <a:pt x="104" y="260"/>
                </a:lnTo>
                <a:lnTo>
                  <a:pt x="98" y="260"/>
                </a:lnTo>
                <a:lnTo>
                  <a:pt x="98" y="260"/>
                </a:lnTo>
                <a:lnTo>
                  <a:pt x="90" y="260"/>
                </a:lnTo>
                <a:lnTo>
                  <a:pt x="84" y="258"/>
                </a:lnTo>
                <a:lnTo>
                  <a:pt x="78" y="254"/>
                </a:lnTo>
                <a:lnTo>
                  <a:pt x="74" y="250"/>
                </a:lnTo>
                <a:lnTo>
                  <a:pt x="70" y="246"/>
                </a:lnTo>
                <a:lnTo>
                  <a:pt x="68" y="240"/>
                </a:lnTo>
                <a:lnTo>
                  <a:pt x="66" y="234"/>
                </a:lnTo>
                <a:lnTo>
                  <a:pt x="64" y="228"/>
                </a:lnTo>
                <a:lnTo>
                  <a:pt x="64" y="228"/>
                </a:lnTo>
                <a:close/>
                <a:moveTo>
                  <a:pt x="304" y="76"/>
                </a:moveTo>
                <a:lnTo>
                  <a:pt x="304" y="76"/>
                </a:lnTo>
                <a:lnTo>
                  <a:pt x="304" y="80"/>
                </a:lnTo>
                <a:lnTo>
                  <a:pt x="306" y="84"/>
                </a:lnTo>
                <a:lnTo>
                  <a:pt x="310" y="86"/>
                </a:lnTo>
                <a:lnTo>
                  <a:pt x="314" y="86"/>
                </a:lnTo>
                <a:lnTo>
                  <a:pt x="314" y="86"/>
                </a:lnTo>
                <a:lnTo>
                  <a:pt x="318" y="86"/>
                </a:lnTo>
                <a:lnTo>
                  <a:pt x="322" y="84"/>
                </a:lnTo>
                <a:lnTo>
                  <a:pt x="324" y="80"/>
                </a:lnTo>
                <a:lnTo>
                  <a:pt x="326" y="76"/>
                </a:lnTo>
                <a:lnTo>
                  <a:pt x="326" y="76"/>
                </a:lnTo>
                <a:lnTo>
                  <a:pt x="324" y="72"/>
                </a:lnTo>
                <a:lnTo>
                  <a:pt x="322" y="68"/>
                </a:lnTo>
                <a:lnTo>
                  <a:pt x="318" y="66"/>
                </a:lnTo>
                <a:lnTo>
                  <a:pt x="314" y="64"/>
                </a:lnTo>
                <a:lnTo>
                  <a:pt x="314" y="64"/>
                </a:lnTo>
                <a:lnTo>
                  <a:pt x="310" y="66"/>
                </a:lnTo>
                <a:lnTo>
                  <a:pt x="306" y="68"/>
                </a:lnTo>
                <a:lnTo>
                  <a:pt x="304" y="72"/>
                </a:lnTo>
                <a:lnTo>
                  <a:pt x="304" y="76"/>
                </a:lnTo>
                <a:lnTo>
                  <a:pt x="304" y="76"/>
                </a:lnTo>
                <a:close/>
                <a:moveTo>
                  <a:pt x="238" y="206"/>
                </a:moveTo>
                <a:lnTo>
                  <a:pt x="238" y="206"/>
                </a:lnTo>
                <a:lnTo>
                  <a:pt x="240" y="210"/>
                </a:lnTo>
                <a:lnTo>
                  <a:pt x="242" y="214"/>
                </a:lnTo>
                <a:lnTo>
                  <a:pt x="244" y="216"/>
                </a:lnTo>
                <a:lnTo>
                  <a:pt x="250" y="218"/>
                </a:lnTo>
                <a:lnTo>
                  <a:pt x="250" y="218"/>
                </a:lnTo>
                <a:lnTo>
                  <a:pt x="254" y="216"/>
                </a:lnTo>
                <a:lnTo>
                  <a:pt x="256" y="214"/>
                </a:lnTo>
                <a:lnTo>
                  <a:pt x="260" y="210"/>
                </a:lnTo>
                <a:lnTo>
                  <a:pt x="260" y="206"/>
                </a:lnTo>
                <a:lnTo>
                  <a:pt x="260" y="206"/>
                </a:lnTo>
                <a:lnTo>
                  <a:pt x="260" y="202"/>
                </a:lnTo>
                <a:lnTo>
                  <a:pt x="256" y="198"/>
                </a:lnTo>
                <a:lnTo>
                  <a:pt x="254" y="196"/>
                </a:lnTo>
                <a:lnTo>
                  <a:pt x="250" y="196"/>
                </a:lnTo>
                <a:lnTo>
                  <a:pt x="250" y="196"/>
                </a:lnTo>
                <a:lnTo>
                  <a:pt x="244" y="196"/>
                </a:lnTo>
                <a:lnTo>
                  <a:pt x="242" y="198"/>
                </a:lnTo>
                <a:lnTo>
                  <a:pt x="240" y="202"/>
                </a:lnTo>
                <a:lnTo>
                  <a:pt x="238" y="206"/>
                </a:lnTo>
                <a:lnTo>
                  <a:pt x="238" y="206"/>
                </a:lnTo>
                <a:close/>
                <a:moveTo>
                  <a:pt x="152" y="142"/>
                </a:moveTo>
                <a:lnTo>
                  <a:pt x="152" y="142"/>
                </a:lnTo>
                <a:lnTo>
                  <a:pt x="152" y="146"/>
                </a:lnTo>
                <a:lnTo>
                  <a:pt x="154" y="148"/>
                </a:lnTo>
                <a:lnTo>
                  <a:pt x="158" y="152"/>
                </a:lnTo>
                <a:lnTo>
                  <a:pt x="162" y="152"/>
                </a:lnTo>
                <a:lnTo>
                  <a:pt x="162" y="152"/>
                </a:lnTo>
                <a:lnTo>
                  <a:pt x="166" y="152"/>
                </a:lnTo>
                <a:lnTo>
                  <a:pt x="170" y="148"/>
                </a:lnTo>
                <a:lnTo>
                  <a:pt x="172" y="146"/>
                </a:lnTo>
                <a:lnTo>
                  <a:pt x="174" y="142"/>
                </a:lnTo>
                <a:lnTo>
                  <a:pt x="174" y="142"/>
                </a:lnTo>
                <a:lnTo>
                  <a:pt x="172" y="136"/>
                </a:lnTo>
                <a:lnTo>
                  <a:pt x="170" y="134"/>
                </a:lnTo>
                <a:lnTo>
                  <a:pt x="166" y="130"/>
                </a:lnTo>
                <a:lnTo>
                  <a:pt x="162" y="130"/>
                </a:lnTo>
                <a:lnTo>
                  <a:pt x="162" y="130"/>
                </a:lnTo>
                <a:lnTo>
                  <a:pt x="158" y="130"/>
                </a:lnTo>
                <a:lnTo>
                  <a:pt x="154" y="134"/>
                </a:lnTo>
                <a:lnTo>
                  <a:pt x="152" y="136"/>
                </a:lnTo>
                <a:lnTo>
                  <a:pt x="152" y="142"/>
                </a:lnTo>
                <a:lnTo>
                  <a:pt x="152" y="142"/>
                </a:lnTo>
                <a:close/>
                <a:moveTo>
                  <a:pt x="86" y="228"/>
                </a:moveTo>
                <a:lnTo>
                  <a:pt x="86" y="228"/>
                </a:lnTo>
                <a:lnTo>
                  <a:pt x="88" y="232"/>
                </a:lnTo>
                <a:lnTo>
                  <a:pt x="90" y="236"/>
                </a:lnTo>
                <a:lnTo>
                  <a:pt x="92" y="238"/>
                </a:lnTo>
                <a:lnTo>
                  <a:pt x="98" y="238"/>
                </a:lnTo>
                <a:lnTo>
                  <a:pt x="98" y="238"/>
                </a:lnTo>
                <a:lnTo>
                  <a:pt x="102" y="238"/>
                </a:lnTo>
                <a:lnTo>
                  <a:pt x="104" y="236"/>
                </a:lnTo>
                <a:lnTo>
                  <a:pt x="108" y="232"/>
                </a:lnTo>
                <a:lnTo>
                  <a:pt x="108" y="228"/>
                </a:lnTo>
                <a:lnTo>
                  <a:pt x="108" y="228"/>
                </a:lnTo>
                <a:lnTo>
                  <a:pt x="108" y="224"/>
                </a:lnTo>
                <a:lnTo>
                  <a:pt x="104" y="220"/>
                </a:lnTo>
                <a:lnTo>
                  <a:pt x="102" y="218"/>
                </a:lnTo>
                <a:lnTo>
                  <a:pt x="98" y="218"/>
                </a:lnTo>
                <a:lnTo>
                  <a:pt x="98" y="218"/>
                </a:lnTo>
                <a:lnTo>
                  <a:pt x="92" y="218"/>
                </a:lnTo>
                <a:lnTo>
                  <a:pt x="90" y="220"/>
                </a:lnTo>
                <a:lnTo>
                  <a:pt x="88" y="224"/>
                </a:lnTo>
                <a:lnTo>
                  <a:pt x="86" y="228"/>
                </a:lnTo>
                <a:lnTo>
                  <a:pt x="86" y="22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30" name="Rectangle 11"/>
          <p:cNvSpPr/>
          <p:nvPr/>
        </p:nvSpPr>
        <p:spPr>
          <a:xfrm>
            <a:off x="5174215" y="4990840"/>
            <a:ext cx="2007193" cy="1307020"/>
          </a:xfrm>
          <a:prstGeom prst="rect">
            <a:avLst/>
          </a:prstGeom>
        </p:spPr>
        <p:txBody>
          <a:bodyPr wrap="square" lIns="91436" tIns="45718" rIns="91436" bIns="45718">
            <a:spAutoFit/>
          </a:bodyPr>
          <a:lstStyle/>
          <a:p>
            <a:pPr lvl="0" algn="ctr">
              <a:lnSpc>
                <a:spcPct val="130000"/>
              </a:lnSpc>
            </a:pPr>
            <a:r>
              <a:rPr lang="zh-CN" altLang="en-US" sz="3200" dirty="0"/>
              <a:t>县城、镇</a:t>
            </a:r>
            <a:r>
              <a:rPr lang="en-US" altLang="zh-CN" sz="3200" dirty="0"/>
              <a:t>5%</a:t>
            </a:r>
            <a:endParaRPr lang="zh-CN" altLang="en-US" sz="3200" dirty="0"/>
          </a:p>
        </p:txBody>
      </p:sp>
      <p:cxnSp>
        <p:nvCxnSpPr>
          <p:cNvPr id="31" name="直接连接符 30"/>
          <p:cNvCxnSpPr/>
          <p:nvPr/>
        </p:nvCxnSpPr>
        <p:spPr>
          <a:xfrm>
            <a:off x="5560954" y="4573921"/>
            <a:ext cx="1233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11"/>
          <p:cNvSpPr/>
          <p:nvPr/>
        </p:nvSpPr>
        <p:spPr>
          <a:xfrm>
            <a:off x="8916371" y="4701924"/>
            <a:ext cx="2007193" cy="1852811"/>
          </a:xfrm>
          <a:prstGeom prst="rect">
            <a:avLst/>
          </a:prstGeom>
        </p:spPr>
        <p:txBody>
          <a:bodyPr wrap="square" lIns="91436" tIns="45718" rIns="91436" bIns="45718">
            <a:spAutoFit/>
          </a:bodyPr>
          <a:lstStyle/>
          <a:p>
            <a:pPr algn="ctr">
              <a:lnSpc>
                <a:spcPct val="130000"/>
              </a:lnSpc>
            </a:pPr>
            <a:r>
              <a:rPr lang="zh-CN" altLang="en-US" sz="2800" dirty="0"/>
              <a:t>不在市区、县城或镇</a:t>
            </a:r>
            <a:endParaRPr lang="en-US" altLang="zh-CN" sz="2800" dirty="0"/>
          </a:p>
          <a:p>
            <a:pPr algn="ctr">
              <a:lnSpc>
                <a:spcPct val="130000"/>
              </a:lnSpc>
            </a:pPr>
            <a:r>
              <a:rPr lang="en-US" altLang="zh-CN" sz="3200" dirty="0"/>
              <a:t>1%</a:t>
            </a:r>
            <a:endParaRPr lang="zh-CN" altLang="en-US" sz="3200" dirty="0"/>
          </a:p>
        </p:txBody>
      </p:sp>
      <p:cxnSp>
        <p:nvCxnSpPr>
          <p:cNvPr id="33" name="直接连接符 32"/>
          <p:cNvCxnSpPr/>
          <p:nvPr/>
        </p:nvCxnSpPr>
        <p:spPr>
          <a:xfrm>
            <a:off x="9054972" y="4573921"/>
            <a:ext cx="12337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reeform 183"/>
          <p:cNvSpPr>
            <a:spLocks noEditPoints="1"/>
          </p:cNvSpPr>
          <p:nvPr/>
        </p:nvSpPr>
        <p:spPr bwMode="auto">
          <a:xfrm>
            <a:off x="6005003" y="4036893"/>
            <a:ext cx="437741" cy="435878"/>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
        <p:nvSpPr>
          <p:cNvPr id="35" name="Freeform 94"/>
          <p:cNvSpPr>
            <a:spLocks noEditPoints="1"/>
          </p:cNvSpPr>
          <p:nvPr/>
        </p:nvSpPr>
        <p:spPr bwMode="auto">
          <a:xfrm>
            <a:off x="9474766" y="4036893"/>
            <a:ext cx="445202" cy="445202"/>
          </a:xfrm>
          <a:custGeom>
            <a:avLst/>
            <a:gdLst/>
            <a:ahLst/>
            <a:cxnLst>
              <a:cxn ang="0">
                <a:pos x="224" y="0"/>
              </a:cxn>
              <a:cxn ang="0">
                <a:pos x="180" y="4"/>
              </a:cxn>
              <a:cxn ang="0">
                <a:pos x="138" y="18"/>
              </a:cxn>
              <a:cxn ang="0">
                <a:pos x="100" y="38"/>
              </a:cxn>
              <a:cxn ang="0">
                <a:pos x="66" y="66"/>
              </a:cxn>
              <a:cxn ang="0">
                <a:pos x="38" y="98"/>
              </a:cxn>
              <a:cxn ang="0">
                <a:pos x="18" y="136"/>
              </a:cxn>
              <a:cxn ang="0">
                <a:pos x="6" y="178"/>
              </a:cxn>
              <a:cxn ang="0">
                <a:pos x="0" y="224"/>
              </a:cxn>
              <a:cxn ang="0">
                <a:pos x="2" y="246"/>
              </a:cxn>
              <a:cxn ang="0">
                <a:pos x="10" y="290"/>
              </a:cxn>
              <a:cxn ang="0">
                <a:pos x="28" y="330"/>
              </a:cxn>
              <a:cxn ang="0">
                <a:pos x="52" y="366"/>
              </a:cxn>
              <a:cxn ang="0">
                <a:pos x="82" y="396"/>
              </a:cxn>
              <a:cxn ang="0">
                <a:pos x="118" y="420"/>
              </a:cxn>
              <a:cxn ang="0">
                <a:pos x="158" y="438"/>
              </a:cxn>
              <a:cxn ang="0">
                <a:pos x="202" y="446"/>
              </a:cxn>
              <a:cxn ang="0">
                <a:pos x="224" y="448"/>
              </a:cxn>
              <a:cxn ang="0">
                <a:pos x="270" y="444"/>
              </a:cxn>
              <a:cxn ang="0">
                <a:pos x="312" y="430"/>
              </a:cxn>
              <a:cxn ang="0">
                <a:pos x="350" y="410"/>
              </a:cxn>
              <a:cxn ang="0">
                <a:pos x="382" y="382"/>
              </a:cxn>
              <a:cxn ang="0">
                <a:pos x="410" y="350"/>
              </a:cxn>
              <a:cxn ang="0">
                <a:pos x="430" y="312"/>
              </a:cxn>
              <a:cxn ang="0">
                <a:pos x="444" y="270"/>
              </a:cxn>
              <a:cxn ang="0">
                <a:pos x="448" y="224"/>
              </a:cxn>
              <a:cxn ang="0">
                <a:pos x="448" y="202"/>
              </a:cxn>
              <a:cxn ang="0">
                <a:pos x="438" y="158"/>
              </a:cxn>
              <a:cxn ang="0">
                <a:pos x="422" y="118"/>
              </a:cxn>
              <a:cxn ang="0">
                <a:pos x="398" y="82"/>
              </a:cxn>
              <a:cxn ang="0">
                <a:pos x="366" y="52"/>
              </a:cxn>
              <a:cxn ang="0">
                <a:pos x="332" y="28"/>
              </a:cxn>
              <a:cxn ang="0">
                <a:pos x="292" y="10"/>
              </a:cxn>
              <a:cxn ang="0">
                <a:pos x="248" y="2"/>
              </a:cxn>
              <a:cxn ang="0">
                <a:pos x="224" y="0"/>
              </a:cxn>
              <a:cxn ang="0">
                <a:pos x="86" y="224"/>
              </a:cxn>
              <a:cxn ang="0">
                <a:pos x="190" y="248"/>
              </a:cxn>
              <a:cxn ang="0">
                <a:pos x="364" y="154"/>
              </a:cxn>
            </a:cxnLst>
            <a:rect l="0" t="0" r="r" b="b"/>
            <a:pathLst>
              <a:path w="448" h="448">
                <a:moveTo>
                  <a:pt x="224" y="0"/>
                </a:moveTo>
                <a:lnTo>
                  <a:pt x="224" y="0"/>
                </a:lnTo>
                <a:lnTo>
                  <a:pt x="202" y="2"/>
                </a:lnTo>
                <a:lnTo>
                  <a:pt x="180" y="4"/>
                </a:lnTo>
                <a:lnTo>
                  <a:pt x="158" y="10"/>
                </a:lnTo>
                <a:lnTo>
                  <a:pt x="138" y="18"/>
                </a:lnTo>
                <a:lnTo>
                  <a:pt x="118" y="28"/>
                </a:lnTo>
                <a:lnTo>
                  <a:pt x="100" y="38"/>
                </a:lnTo>
                <a:lnTo>
                  <a:pt x="82" y="52"/>
                </a:lnTo>
                <a:lnTo>
                  <a:pt x="66" y="66"/>
                </a:lnTo>
                <a:lnTo>
                  <a:pt x="52" y="82"/>
                </a:lnTo>
                <a:lnTo>
                  <a:pt x="38" y="98"/>
                </a:lnTo>
                <a:lnTo>
                  <a:pt x="28" y="118"/>
                </a:lnTo>
                <a:lnTo>
                  <a:pt x="18" y="136"/>
                </a:lnTo>
                <a:lnTo>
                  <a:pt x="10" y="158"/>
                </a:lnTo>
                <a:lnTo>
                  <a:pt x="6" y="178"/>
                </a:lnTo>
                <a:lnTo>
                  <a:pt x="2" y="202"/>
                </a:lnTo>
                <a:lnTo>
                  <a:pt x="0" y="224"/>
                </a:lnTo>
                <a:lnTo>
                  <a:pt x="0" y="224"/>
                </a:lnTo>
                <a:lnTo>
                  <a:pt x="2" y="246"/>
                </a:lnTo>
                <a:lnTo>
                  <a:pt x="6" y="270"/>
                </a:lnTo>
                <a:lnTo>
                  <a:pt x="10" y="290"/>
                </a:lnTo>
                <a:lnTo>
                  <a:pt x="18" y="312"/>
                </a:lnTo>
                <a:lnTo>
                  <a:pt x="28" y="330"/>
                </a:lnTo>
                <a:lnTo>
                  <a:pt x="38" y="350"/>
                </a:lnTo>
                <a:lnTo>
                  <a:pt x="52" y="366"/>
                </a:lnTo>
                <a:lnTo>
                  <a:pt x="66" y="382"/>
                </a:lnTo>
                <a:lnTo>
                  <a:pt x="82" y="396"/>
                </a:lnTo>
                <a:lnTo>
                  <a:pt x="100" y="410"/>
                </a:lnTo>
                <a:lnTo>
                  <a:pt x="118" y="420"/>
                </a:lnTo>
                <a:lnTo>
                  <a:pt x="138" y="430"/>
                </a:lnTo>
                <a:lnTo>
                  <a:pt x="158" y="438"/>
                </a:lnTo>
                <a:lnTo>
                  <a:pt x="180" y="444"/>
                </a:lnTo>
                <a:lnTo>
                  <a:pt x="202" y="446"/>
                </a:lnTo>
                <a:lnTo>
                  <a:pt x="224" y="448"/>
                </a:lnTo>
                <a:lnTo>
                  <a:pt x="224" y="448"/>
                </a:lnTo>
                <a:lnTo>
                  <a:pt x="248" y="446"/>
                </a:lnTo>
                <a:lnTo>
                  <a:pt x="270" y="444"/>
                </a:lnTo>
                <a:lnTo>
                  <a:pt x="292" y="438"/>
                </a:lnTo>
                <a:lnTo>
                  <a:pt x="312" y="430"/>
                </a:lnTo>
                <a:lnTo>
                  <a:pt x="332" y="420"/>
                </a:lnTo>
                <a:lnTo>
                  <a:pt x="350" y="410"/>
                </a:lnTo>
                <a:lnTo>
                  <a:pt x="366" y="396"/>
                </a:lnTo>
                <a:lnTo>
                  <a:pt x="382" y="382"/>
                </a:lnTo>
                <a:lnTo>
                  <a:pt x="398" y="366"/>
                </a:lnTo>
                <a:lnTo>
                  <a:pt x="410" y="350"/>
                </a:lnTo>
                <a:lnTo>
                  <a:pt x="422" y="330"/>
                </a:lnTo>
                <a:lnTo>
                  <a:pt x="430" y="312"/>
                </a:lnTo>
                <a:lnTo>
                  <a:pt x="438" y="290"/>
                </a:lnTo>
                <a:lnTo>
                  <a:pt x="444" y="270"/>
                </a:lnTo>
                <a:lnTo>
                  <a:pt x="448" y="246"/>
                </a:lnTo>
                <a:lnTo>
                  <a:pt x="448" y="224"/>
                </a:lnTo>
                <a:lnTo>
                  <a:pt x="448" y="224"/>
                </a:lnTo>
                <a:lnTo>
                  <a:pt x="448" y="202"/>
                </a:lnTo>
                <a:lnTo>
                  <a:pt x="444" y="178"/>
                </a:lnTo>
                <a:lnTo>
                  <a:pt x="438" y="158"/>
                </a:lnTo>
                <a:lnTo>
                  <a:pt x="430" y="136"/>
                </a:lnTo>
                <a:lnTo>
                  <a:pt x="422" y="118"/>
                </a:lnTo>
                <a:lnTo>
                  <a:pt x="410" y="98"/>
                </a:lnTo>
                <a:lnTo>
                  <a:pt x="398" y="82"/>
                </a:lnTo>
                <a:lnTo>
                  <a:pt x="382" y="66"/>
                </a:lnTo>
                <a:lnTo>
                  <a:pt x="366" y="52"/>
                </a:lnTo>
                <a:lnTo>
                  <a:pt x="350" y="38"/>
                </a:lnTo>
                <a:lnTo>
                  <a:pt x="332" y="28"/>
                </a:lnTo>
                <a:lnTo>
                  <a:pt x="312" y="18"/>
                </a:lnTo>
                <a:lnTo>
                  <a:pt x="292" y="10"/>
                </a:lnTo>
                <a:lnTo>
                  <a:pt x="270" y="4"/>
                </a:lnTo>
                <a:lnTo>
                  <a:pt x="248" y="2"/>
                </a:lnTo>
                <a:lnTo>
                  <a:pt x="224" y="0"/>
                </a:lnTo>
                <a:lnTo>
                  <a:pt x="224" y="0"/>
                </a:lnTo>
                <a:close/>
                <a:moveTo>
                  <a:pt x="190" y="328"/>
                </a:moveTo>
                <a:lnTo>
                  <a:pt x="86" y="224"/>
                </a:lnTo>
                <a:lnTo>
                  <a:pt x="126" y="184"/>
                </a:lnTo>
                <a:lnTo>
                  <a:pt x="190" y="248"/>
                </a:lnTo>
                <a:lnTo>
                  <a:pt x="324" y="114"/>
                </a:lnTo>
                <a:lnTo>
                  <a:pt x="364" y="154"/>
                </a:lnTo>
                <a:lnTo>
                  <a:pt x="190" y="32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u="sng">
              <a:solidFill>
                <a:srgbClr val="FFFFFF"/>
              </a:solidFill>
            </a:endParaRPr>
          </a:p>
        </p:txBody>
      </p:sp>
      <p:sp>
        <p:nvSpPr>
          <p:cNvPr id="36" name="文本占位符 2"/>
          <p:cNvSpPr>
            <a:spLocks noGrp="1"/>
          </p:cNvSpPr>
          <p:nvPr>
            <p:ph type="body" sz="quarter" idx="11"/>
          </p:nvPr>
        </p:nvSpPr>
        <p:spPr>
          <a:xfrm>
            <a:off x="1264605" y="325189"/>
            <a:ext cx="699368" cy="419100"/>
          </a:xfrm>
        </p:spPr>
        <p:txBody>
          <a:bodyPr/>
          <a:lstStyle/>
          <a:p>
            <a:r>
              <a:rPr lang="en-US" altLang="zh-CN" sz="3600" dirty="0" smtClean="0"/>
              <a:t>1</a:t>
            </a:r>
            <a:endParaRPr lang="zh-CN" altLang="en-US" sz="3600" dirty="0"/>
          </a:p>
        </p:txBody>
      </p:sp>
      <p:sp>
        <p:nvSpPr>
          <p:cNvPr id="37" name="文本占位符 1"/>
          <p:cNvSpPr txBox="1">
            <a:spLocks/>
          </p:cNvSpPr>
          <p:nvPr/>
        </p:nvSpPr>
        <p:spPr>
          <a:xfrm>
            <a:off x="2089859" y="85831"/>
            <a:ext cx="3810000" cy="381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4000" dirty="0" smtClean="0"/>
              <a:t>城市维护建设税</a:t>
            </a:r>
            <a:endParaRPr lang="zh-CN" altLang="en-US" sz="4000" dirty="0"/>
          </a:p>
        </p:txBody>
      </p:sp>
    </p:spTree>
    <p:extLst>
      <p:ext uri="{BB962C8B-B14F-4D97-AF65-F5344CB8AC3E}">
        <p14:creationId xmlns:p14="http://schemas.microsoft.com/office/powerpoint/2010/main" val="3330602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953828" y="3597354"/>
            <a:ext cx="6447886" cy="1107996"/>
          </a:xfrm>
          <a:prstGeom prst="rect">
            <a:avLst/>
          </a:prstGeom>
          <a:noFill/>
        </p:spPr>
        <p:txBody>
          <a:bodyPr wrap="square" rtlCol="0">
            <a:spAutoFit/>
          </a:bodyPr>
          <a:lstStyle/>
          <a:p>
            <a:r>
              <a:rPr lang="zh-CN" altLang="en-US" sz="6600" dirty="0" smtClean="0">
                <a:solidFill>
                  <a:srgbClr val="FFFFFF"/>
                </a:solidFill>
              </a:rPr>
              <a:t>二、耕地占用税</a:t>
            </a:r>
            <a:endParaRPr lang="zh-CN" altLang="en-US" sz="6600" dirty="0">
              <a:solidFill>
                <a:srgbClr val="FFFFFF"/>
              </a:solidFill>
            </a:endParaRPr>
          </a:p>
        </p:txBody>
      </p:sp>
      <p:cxnSp>
        <p:nvCxnSpPr>
          <p:cNvPr id="7" name="直接连接符 6"/>
          <p:cNvCxnSpPr/>
          <p:nvPr/>
        </p:nvCxnSpPr>
        <p:spPr>
          <a:xfrm>
            <a:off x="4766306" y="4684464"/>
            <a:ext cx="41719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92"/>
          <p:cNvSpPr>
            <a:spLocks noEditPoints="1"/>
          </p:cNvSpPr>
          <p:nvPr/>
        </p:nvSpPr>
        <p:spPr bwMode="auto">
          <a:xfrm>
            <a:off x="5311775" y="1342261"/>
            <a:ext cx="1146175" cy="1140473"/>
          </a:xfrm>
          <a:custGeom>
            <a:avLst/>
            <a:gdLst/>
            <a:ahLst/>
            <a:cxnLst>
              <a:cxn ang="0">
                <a:pos x="44" y="44"/>
              </a:cxn>
              <a:cxn ang="0">
                <a:pos x="26" y="68"/>
              </a:cxn>
              <a:cxn ang="0">
                <a:pos x="12" y="92"/>
              </a:cxn>
              <a:cxn ang="0">
                <a:pos x="4" y="120"/>
              </a:cxn>
              <a:cxn ang="0">
                <a:pos x="0" y="150"/>
              </a:cxn>
              <a:cxn ang="0">
                <a:pos x="4" y="178"/>
              </a:cxn>
              <a:cxn ang="0">
                <a:pos x="12" y="206"/>
              </a:cxn>
              <a:cxn ang="0">
                <a:pos x="26" y="232"/>
              </a:cxn>
              <a:cxn ang="0">
                <a:pos x="44" y="254"/>
              </a:cxn>
              <a:cxn ang="0">
                <a:pos x="64" y="272"/>
              </a:cxn>
              <a:cxn ang="0">
                <a:pos x="110" y="292"/>
              </a:cxn>
              <a:cxn ang="0">
                <a:pos x="158" y="298"/>
              </a:cxn>
              <a:cxn ang="0">
                <a:pos x="206" y="288"/>
              </a:cxn>
              <a:cxn ang="0">
                <a:pos x="342" y="390"/>
              </a:cxn>
              <a:cxn ang="0">
                <a:pos x="348" y="394"/>
              </a:cxn>
              <a:cxn ang="0">
                <a:pos x="360" y="400"/>
              </a:cxn>
              <a:cxn ang="0">
                <a:pos x="374" y="400"/>
              </a:cxn>
              <a:cxn ang="0">
                <a:pos x="386" y="394"/>
              </a:cxn>
              <a:cxn ang="0">
                <a:pos x="392" y="390"/>
              </a:cxn>
              <a:cxn ang="0">
                <a:pos x="398" y="380"/>
              </a:cxn>
              <a:cxn ang="0">
                <a:pos x="402" y="366"/>
              </a:cxn>
              <a:cxn ang="0">
                <a:pos x="398" y="352"/>
              </a:cxn>
              <a:cxn ang="0">
                <a:pos x="392" y="342"/>
              </a:cxn>
              <a:cxn ang="0">
                <a:pos x="278" y="228"/>
              </a:cxn>
              <a:cxn ang="0">
                <a:pos x="296" y="182"/>
              </a:cxn>
              <a:cxn ang="0">
                <a:pos x="298" y="132"/>
              </a:cxn>
              <a:cxn ang="0">
                <a:pos x="284" y="86"/>
              </a:cxn>
              <a:cxn ang="0">
                <a:pos x="256" y="44"/>
              </a:cxn>
              <a:cxn ang="0">
                <a:pos x="244" y="34"/>
              </a:cxn>
              <a:cxn ang="0">
                <a:pos x="220" y="18"/>
              </a:cxn>
              <a:cxn ang="0">
                <a:pos x="192" y="6"/>
              </a:cxn>
              <a:cxn ang="0">
                <a:pos x="164" y="0"/>
              </a:cxn>
              <a:cxn ang="0">
                <a:pos x="136" y="0"/>
              </a:cxn>
              <a:cxn ang="0">
                <a:pos x="108" y="6"/>
              </a:cxn>
              <a:cxn ang="0">
                <a:pos x="80" y="18"/>
              </a:cxn>
              <a:cxn ang="0">
                <a:pos x="56" y="34"/>
              </a:cxn>
              <a:cxn ang="0">
                <a:pos x="222" y="220"/>
              </a:cxn>
              <a:cxn ang="0">
                <a:pos x="206" y="234"/>
              </a:cxn>
              <a:cxn ang="0">
                <a:pos x="170" y="248"/>
              </a:cxn>
              <a:cxn ang="0">
                <a:pos x="130" y="248"/>
              </a:cxn>
              <a:cxn ang="0">
                <a:pos x="94" y="234"/>
              </a:cxn>
              <a:cxn ang="0">
                <a:pos x="78" y="220"/>
              </a:cxn>
              <a:cxn ang="0">
                <a:pos x="56" y="188"/>
              </a:cxn>
              <a:cxn ang="0">
                <a:pos x="48" y="150"/>
              </a:cxn>
              <a:cxn ang="0">
                <a:pos x="56" y="110"/>
              </a:cxn>
              <a:cxn ang="0">
                <a:pos x="78" y="78"/>
              </a:cxn>
              <a:cxn ang="0">
                <a:pos x="94" y="64"/>
              </a:cxn>
              <a:cxn ang="0">
                <a:pos x="130" y="50"/>
              </a:cxn>
              <a:cxn ang="0">
                <a:pos x="170" y="50"/>
              </a:cxn>
              <a:cxn ang="0">
                <a:pos x="206" y="64"/>
              </a:cxn>
              <a:cxn ang="0">
                <a:pos x="222" y="78"/>
              </a:cxn>
              <a:cxn ang="0">
                <a:pos x="244" y="110"/>
              </a:cxn>
              <a:cxn ang="0">
                <a:pos x="252" y="150"/>
              </a:cxn>
              <a:cxn ang="0">
                <a:pos x="244" y="188"/>
              </a:cxn>
              <a:cxn ang="0">
                <a:pos x="222" y="220"/>
              </a:cxn>
            </a:cxnLst>
            <a:rect l="0" t="0" r="r" b="b"/>
            <a:pathLst>
              <a:path w="402" h="400">
                <a:moveTo>
                  <a:pt x="44" y="44"/>
                </a:moveTo>
                <a:lnTo>
                  <a:pt x="44" y="44"/>
                </a:lnTo>
                <a:lnTo>
                  <a:pt x="34" y="54"/>
                </a:lnTo>
                <a:lnTo>
                  <a:pt x="26" y="68"/>
                </a:lnTo>
                <a:lnTo>
                  <a:pt x="18" y="80"/>
                </a:lnTo>
                <a:lnTo>
                  <a:pt x="12" y="92"/>
                </a:lnTo>
                <a:lnTo>
                  <a:pt x="8" y="106"/>
                </a:lnTo>
                <a:lnTo>
                  <a:pt x="4" y="120"/>
                </a:lnTo>
                <a:lnTo>
                  <a:pt x="2" y="134"/>
                </a:lnTo>
                <a:lnTo>
                  <a:pt x="0" y="150"/>
                </a:lnTo>
                <a:lnTo>
                  <a:pt x="2" y="164"/>
                </a:lnTo>
                <a:lnTo>
                  <a:pt x="4" y="178"/>
                </a:lnTo>
                <a:lnTo>
                  <a:pt x="6" y="192"/>
                </a:lnTo>
                <a:lnTo>
                  <a:pt x="12" y="206"/>
                </a:lnTo>
                <a:lnTo>
                  <a:pt x="18" y="218"/>
                </a:lnTo>
                <a:lnTo>
                  <a:pt x="26" y="232"/>
                </a:lnTo>
                <a:lnTo>
                  <a:pt x="34" y="244"/>
                </a:lnTo>
                <a:lnTo>
                  <a:pt x="44" y="254"/>
                </a:lnTo>
                <a:lnTo>
                  <a:pt x="44" y="254"/>
                </a:lnTo>
                <a:lnTo>
                  <a:pt x="64" y="272"/>
                </a:lnTo>
                <a:lnTo>
                  <a:pt x="86" y="284"/>
                </a:lnTo>
                <a:lnTo>
                  <a:pt x="110" y="292"/>
                </a:lnTo>
                <a:lnTo>
                  <a:pt x="134" y="298"/>
                </a:lnTo>
                <a:lnTo>
                  <a:pt x="158" y="298"/>
                </a:lnTo>
                <a:lnTo>
                  <a:pt x="182" y="294"/>
                </a:lnTo>
                <a:lnTo>
                  <a:pt x="206" y="288"/>
                </a:lnTo>
                <a:lnTo>
                  <a:pt x="228" y="276"/>
                </a:lnTo>
                <a:lnTo>
                  <a:pt x="342" y="390"/>
                </a:lnTo>
                <a:lnTo>
                  <a:pt x="342" y="390"/>
                </a:lnTo>
                <a:lnTo>
                  <a:pt x="348" y="394"/>
                </a:lnTo>
                <a:lnTo>
                  <a:pt x="354" y="398"/>
                </a:lnTo>
                <a:lnTo>
                  <a:pt x="360" y="400"/>
                </a:lnTo>
                <a:lnTo>
                  <a:pt x="366" y="400"/>
                </a:lnTo>
                <a:lnTo>
                  <a:pt x="374" y="400"/>
                </a:lnTo>
                <a:lnTo>
                  <a:pt x="380" y="398"/>
                </a:lnTo>
                <a:lnTo>
                  <a:pt x="386" y="394"/>
                </a:lnTo>
                <a:lnTo>
                  <a:pt x="392" y="390"/>
                </a:lnTo>
                <a:lnTo>
                  <a:pt x="392" y="390"/>
                </a:lnTo>
                <a:lnTo>
                  <a:pt x="396" y="386"/>
                </a:lnTo>
                <a:lnTo>
                  <a:pt x="398" y="380"/>
                </a:lnTo>
                <a:lnTo>
                  <a:pt x="400" y="372"/>
                </a:lnTo>
                <a:lnTo>
                  <a:pt x="402" y="366"/>
                </a:lnTo>
                <a:lnTo>
                  <a:pt x="400" y="360"/>
                </a:lnTo>
                <a:lnTo>
                  <a:pt x="398" y="352"/>
                </a:lnTo>
                <a:lnTo>
                  <a:pt x="396" y="346"/>
                </a:lnTo>
                <a:lnTo>
                  <a:pt x="392" y="342"/>
                </a:lnTo>
                <a:lnTo>
                  <a:pt x="278" y="228"/>
                </a:lnTo>
                <a:lnTo>
                  <a:pt x="278" y="228"/>
                </a:lnTo>
                <a:lnTo>
                  <a:pt x="288" y="204"/>
                </a:lnTo>
                <a:lnTo>
                  <a:pt x="296" y="182"/>
                </a:lnTo>
                <a:lnTo>
                  <a:pt x="298" y="156"/>
                </a:lnTo>
                <a:lnTo>
                  <a:pt x="298" y="132"/>
                </a:lnTo>
                <a:lnTo>
                  <a:pt x="294" y="108"/>
                </a:lnTo>
                <a:lnTo>
                  <a:pt x="284" y="86"/>
                </a:lnTo>
                <a:lnTo>
                  <a:pt x="272" y="64"/>
                </a:lnTo>
                <a:lnTo>
                  <a:pt x="256" y="44"/>
                </a:lnTo>
                <a:lnTo>
                  <a:pt x="256" y="44"/>
                </a:lnTo>
                <a:lnTo>
                  <a:pt x="244" y="34"/>
                </a:lnTo>
                <a:lnTo>
                  <a:pt x="232" y="24"/>
                </a:lnTo>
                <a:lnTo>
                  <a:pt x="220" y="18"/>
                </a:lnTo>
                <a:lnTo>
                  <a:pt x="206" y="10"/>
                </a:lnTo>
                <a:lnTo>
                  <a:pt x="192" y="6"/>
                </a:lnTo>
                <a:lnTo>
                  <a:pt x="178" y="2"/>
                </a:lnTo>
                <a:lnTo>
                  <a:pt x="164" y="0"/>
                </a:lnTo>
                <a:lnTo>
                  <a:pt x="150" y="0"/>
                </a:lnTo>
                <a:lnTo>
                  <a:pt x="136" y="0"/>
                </a:lnTo>
                <a:lnTo>
                  <a:pt x="122" y="2"/>
                </a:lnTo>
                <a:lnTo>
                  <a:pt x="108" y="6"/>
                </a:lnTo>
                <a:lnTo>
                  <a:pt x="94" y="10"/>
                </a:lnTo>
                <a:lnTo>
                  <a:pt x="80" y="18"/>
                </a:lnTo>
                <a:lnTo>
                  <a:pt x="68" y="24"/>
                </a:lnTo>
                <a:lnTo>
                  <a:pt x="56" y="34"/>
                </a:lnTo>
                <a:lnTo>
                  <a:pt x="44" y="44"/>
                </a:lnTo>
                <a:close/>
                <a:moveTo>
                  <a:pt x="222" y="220"/>
                </a:moveTo>
                <a:lnTo>
                  <a:pt x="222" y="220"/>
                </a:lnTo>
                <a:lnTo>
                  <a:pt x="206" y="234"/>
                </a:lnTo>
                <a:lnTo>
                  <a:pt x="188" y="242"/>
                </a:lnTo>
                <a:lnTo>
                  <a:pt x="170" y="248"/>
                </a:lnTo>
                <a:lnTo>
                  <a:pt x="150" y="250"/>
                </a:lnTo>
                <a:lnTo>
                  <a:pt x="130" y="248"/>
                </a:lnTo>
                <a:lnTo>
                  <a:pt x="112" y="242"/>
                </a:lnTo>
                <a:lnTo>
                  <a:pt x="94" y="234"/>
                </a:lnTo>
                <a:lnTo>
                  <a:pt x="78" y="220"/>
                </a:lnTo>
                <a:lnTo>
                  <a:pt x="78" y="220"/>
                </a:lnTo>
                <a:lnTo>
                  <a:pt x="66" y="204"/>
                </a:lnTo>
                <a:lnTo>
                  <a:pt x="56" y="188"/>
                </a:lnTo>
                <a:lnTo>
                  <a:pt x="50" y="168"/>
                </a:lnTo>
                <a:lnTo>
                  <a:pt x="48" y="150"/>
                </a:lnTo>
                <a:lnTo>
                  <a:pt x="50" y="130"/>
                </a:lnTo>
                <a:lnTo>
                  <a:pt x="56" y="110"/>
                </a:lnTo>
                <a:lnTo>
                  <a:pt x="66" y="94"/>
                </a:lnTo>
                <a:lnTo>
                  <a:pt x="78" y="78"/>
                </a:lnTo>
                <a:lnTo>
                  <a:pt x="78" y="78"/>
                </a:lnTo>
                <a:lnTo>
                  <a:pt x="94" y="64"/>
                </a:lnTo>
                <a:lnTo>
                  <a:pt x="112" y="56"/>
                </a:lnTo>
                <a:lnTo>
                  <a:pt x="130" y="50"/>
                </a:lnTo>
                <a:lnTo>
                  <a:pt x="150" y="48"/>
                </a:lnTo>
                <a:lnTo>
                  <a:pt x="170" y="50"/>
                </a:lnTo>
                <a:lnTo>
                  <a:pt x="188" y="56"/>
                </a:lnTo>
                <a:lnTo>
                  <a:pt x="206" y="64"/>
                </a:lnTo>
                <a:lnTo>
                  <a:pt x="222" y="78"/>
                </a:lnTo>
                <a:lnTo>
                  <a:pt x="222" y="78"/>
                </a:lnTo>
                <a:lnTo>
                  <a:pt x="234" y="94"/>
                </a:lnTo>
                <a:lnTo>
                  <a:pt x="244" y="110"/>
                </a:lnTo>
                <a:lnTo>
                  <a:pt x="250" y="130"/>
                </a:lnTo>
                <a:lnTo>
                  <a:pt x="252" y="150"/>
                </a:lnTo>
                <a:lnTo>
                  <a:pt x="250" y="168"/>
                </a:lnTo>
                <a:lnTo>
                  <a:pt x="244" y="188"/>
                </a:lnTo>
                <a:lnTo>
                  <a:pt x="234" y="204"/>
                </a:lnTo>
                <a:lnTo>
                  <a:pt x="222" y="22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solidFill>
                <a:srgbClr val="FFFFFF"/>
              </a:solidFill>
            </a:endParaRPr>
          </a:p>
        </p:txBody>
      </p:sp>
    </p:spTree>
    <p:extLst>
      <p:ext uri="{BB962C8B-B14F-4D97-AF65-F5344CB8AC3E}">
        <p14:creationId xmlns:p14="http://schemas.microsoft.com/office/powerpoint/2010/main" val="3026650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占位符 2"/>
          <p:cNvSpPr txBox="1">
            <a:spLocks/>
          </p:cNvSpPr>
          <p:nvPr/>
        </p:nvSpPr>
        <p:spPr>
          <a:xfrm>
            <a:off x="1242157" y="2386621"/>
            <a:ext cx="544093" cy="419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mtClean="0"/>
              <a:t>1</a:t>
            </a:r>
            <a:endParaRPr lang="zh-CN" altLang="en-US" dirty="0"/>
          </a:p>
        </p:txBody>
      </p:sp>
      <p:sp>
        <p:nvSpPr>
          <p:cNvPr id="36" name="文本占位符 2"/>
          <p:cNvSpPr>
            <a:spLocks noGrp="1"/>
          </p:cNvSpPr>
          <p:nvPr>
            <p:ph type="body" sz="quarter" idx="11"/>
          </p:nvPr>
        </p:nvSpPr>
        <p:spPr>
          <a:xfrm>
            <a:off x="1264605" y="325189"/>
            <a:ext cx="699368" cy="419100"/>
          </a:xfrm>
        </p:spPr>
        <p:txBody>
          <a:bodyPr/>
          <a:lstStyle/>
          <a:p>
            <a:r>
              <a:rPr lang="en-US" altLang="zh-CN" sz="3600" dirty="0"/>
              <a:t>2</a:t>
            </a:r>
            <a:endParaRPr lang="zh-CN" altLang="en-US" sz="3600" dirty="0"/>
          </a:p>
        </p:txBody>
      </p:sp>
      <p:sp>
        <p:nvSpPr>
          <p:cNvPr id="37" name="文本占位符 1"/>
          <p:cNvSpPr txBox="1">
            <a:spLocks/>
          </p:cNvSpPr>
          <p:nvPr/>
        </p:nvSpPr>
        <p:spPr>
          <a:xfrm>
            <a:off x="2089859" y="85831"/>
            <a:ext cx="3810000" cy="381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4000" dirty="0" smtClean="0"/>
              <a:t>耕地占用税</a:t>
            </a:r>
            <a:endParaRPr lang="zh-CN" altLang="en-US" sz="4000" dirty="0"/>
          </a:p>
        </p:txBody>
      </p:sp>
      <p:sp>
        <p:nvSpPr>
          <p:cNvPr id="3" name="矩形 2"/>
          <p:cNvSpPr/>
          <p:nvPr/>
        </p:nvSpPr>
        <p:spPr>
          <a:xfrm>
            <a:off x="1014413" y="2236072"/>
            <a:ext cx="10344149" cy="1391215"/>
          </a:xfrm>
          <a:prstGeom prst="rect">
            <a:avLst/>
          </a:prstGeom>
        </p:spPr>
        <p:txBody>
          <a:bodyPr wrap="square">
            <a:spAutoFit/>
          </a:bodyPr>
          <a:lstStyle/>
          <a:p>
            <a:pPr algn="ctr" fontAlgn="base">
              <a:lnSpc>
                <a:spcPct val="130000"/>
              </a:lnSpc>
              <a:spcBef>
                <a:spcPct val="0"/>
              </a:spcBef>
              <a:spcAft>
                <a:spcPct val="0"/>
              </a:spcAft>
            </a:pPr>
            <a:r>
              <a:rPr lang="en-US" altLang="zh-CN" sz="4000" b="1" dirty="0">
                <a:solidFill>
                  <a:schemeClr val="accent4"/>
                </a:solidFill>
                <a:latin typeface="Franklin Gothic Book" panose="020B0503020102020204" pitchFamily="34" charset="0"/>
                <a:ea typeface="黑体" panose="02010609060101010101" pitchFamily="49" charset="-122"/>
              </a:rPr>
              <a:t>《</a:t>
            </a:r>
            <a:r>
              <a:rPr lang="zh-CN" altLang="en-US" sz="4000" b="1" dirty="0">
                <a:solidFill>
                  <a:schemeClr val="accent4"/>
                </a:solidFill>
                <a:latin typeface="Franklin Gothic Book" panose="020B0503020102020204" pitchFamily="34" charset="0"/>
                <a:ea typeface="黑体" panose="02010609060101010101" pitchFamily="49" charset="-122"/>
              </a:rPr>
              <a:t>中华人民共和国耕地占用</a:t>
            </a:r>
            <a:r>
              <a:rPr lang="zh-CN" altLang="en-US" sz="4000" b="1" dirty="0" smtClean="0">
                <a:solidFill>
                  <a:schemeClr val="accent4"/>
                </a:solidFill>
                <a:latin typeface="Franklin Gothic Book" panose="020B0503020102020204" pitchFamily="34" charset="0"/>
                <a:ea typeface="黑体" panose="02010609060101010101" pitchFamily="49" charset="-122"/>
              </a:rPr>
              <a:t>税法实施办法</a:t>
            </a:r>
            <a:r>
              <a:rPr lang="en-US" altLang="zh-CN" sz="4000" b="1" dirty="0" smtClean="0">
                <a:solidFill>
                  <a:schemeClr val="accent4"/>
                </a:solidFill>
                <a:latin typeface="Franklin Gothic Book" panose="020B0503020102020204" pitchFamily="34" charset="0"/>
                <a:ea typeface="黑体" panose="02010609060101010101" pitchFamily="49" charset="-122"/>
              </a:rPr>
              <a:t>》</a:t>
            </a:r>
            <a:r>
              <a:rPr lang="zh-CN" altLang="en-US" sz="2800" b="1" dirty="0" smtClean="0">
                <a:solidFill>
                  <a:schemeClr val="accent4"/>
                </a:solidFill>
                <a:latin typeface="Franklin Gothic Book" panose="020B0503020102020204" pitchFamily="34" charset="0"/>
                <a:ea typeface="黑体" panose="02010609060101010101" pitchFamily="49" charset="-122"/>
              </a:rPr>
              <a:t>（财政部公告</a:t>
            </a:r>
            <a:r>
              <a:rPr lang="en-US" altLang="zh-CN" sz="2800" b="1" dirty="0" smtClean="0">
                <a:solidFill>
                  <a:schemeClr val="accent4"/>
                </a:solidFill>
                <a:latin typeface="Franklin Gothic Book" panose="020B0503020102020204" pitchFamily="34" charset="0"/>
                <a:ea typeface="黑体" panose="02010609060101010101" pitchFamily="49" charset="-122"/>
              </a:rPr>
              <a:t>2019</a:t>
            </a:r>
            <a:r>
              <a:rPr lang="zh-CN" altLang="en-US" sz="2800" b="1" dirty="0" smtClean="0">
                <a:solidFill>
                  <a:schemeClr val="accent4"/>
                </a:solidFill>
                <a:latin typeface="Franklin Gothic Book" panose="020B0503020102020204" pitchFamily="34" charset="0"/>
                <a:ea typeface="黑体" panose="02010609060101010101" pitchFamily="49" charset="-122"/>
              </a:rPr>
              <a:t>年第</a:t>
            </a:r>
            <a:r>
              <a:rPr lang="en-US" altLang="zh-CN" sz="2800" b="1" dirty="0" smtClean="0">
                <a:solidFill>
                  <a:schemeClr val="accent4"/>
                </a:solidFill>
                <a:latin typeface="Franklin Gothic Book" panose="020B0503020102020204" pitchFamily="34" charset="0"/>
                <a:ea typeface="黑体" panose="02010609060101010101" pitchFamily="49" charset="-122"/>
              </a:rPr>
              <a:t>81</a:t>
            </a:r>
            <a:r>
              <a:rPr lang="zh-CN" altLang="en-US" sz="2800" b="1" dirty="0" smtClean="0">
                <a:solidFill>
                  <a:schemeClr val="accent4"/>
                </a:solidFill>
                <a:latin typeface="Franklin Gothic Book" panose="020B0503020102020204" pitchFamily="34" charset="0"/>
                <a:ea typeface="黑体" panose="02010609060101010101" pitchFamily="49" charset="-122"/>
              </a:rPr>
              <a:t>号）</a:t>
            </a:r>
            <a:endParaRPr lang="en-US" altLang="zh-CN" sz="2800" b="1" dirty="0">
              <a:solidFill>
                <a:schemeClr val="accent4"/>
              </a:solidFill>
              <a:latin typeface="Franklin Gothic Book" panose="020B0503020102020204" pitchFamily="34" charset="0"/>
              <a:ea typeface="黑体" panose="02010609060101010101" pitchFamily="49" charset="-122"/>
            </a:endParaRPr>
          </a:p>
        </p:txBody>
      </p:sp>
      <p:sp>
        <p:nvSpPr>
          <p:cNvPr id="5" name="矩形 4"/>
          <p:cNvSpPr/>
          <p:nvPr/>
        </p:nvSpPr>
        <p:spPr>
          <a:xfrm>
            <a:off x="842963" y="3916497"/>
            <a:ext cx="10344149" cy="1938992"/>
          </a:xfrm>
          <a:prstGeom prst="rect">
            <a:avLst/>
          </a:prstGeom>
        </p:spPr>
        <p:txBody>
          <a:bodyPr wrap="square">
            <a:spAutoFit/>
          </a:bodyPr>
          <a:lstStyle/>
          <a:p>
            <a:r>
              <a:rPr lang="zh-CN" altLang="en-US" sz="4000" dirty="0" smtClean="0"/>
              <a:t>在</a:t>
            </a:r>
            <a:r>
              <a:rPr lang="zh-CN" altLang="en-US" sz="4000" dirty="0"/>
              <a:t>中华人民共和国境内占用耕地建设</a:t>
            </a:r>
            <a:r>
              <a:rPr lang="zh-CN" altLang="en-US" sz="4000" dirty="0">
                <a:solidFill>
                  <a:schemeClr val="accent4"/>
                </a:solidFill>
              </a:rPr>
              <a:t>建筑物、构筑物</a:t>
            </a:r>
            <a:r>
              <a:rPr lang="zh-CN" altLang="en-US" sz="4000" dirty="0"/>
              <a:t>或者从事非农业建设的单位和个人，为耕地占用税的</a:t>
            </a:r>
            <a:r>
              <a:rPr lang="zh-CN" altLang="en-US" sz="4000" dirty="0" smtClean="0"/>
              <a:t>纳税人。</a:t>
            </a:r>
            <a:endParaRPr lang="zh-CN" altLang="en-US" sz="4000" dirty="0"/>
          </a:p>
        </p:txBody>
      </p:sp>
      <p:sp>
        <p:nvSpPr>
          <p:cNvPr id="38" name="矩形 37"/>
          <p:cNvSpPr/>
          <p:nvPr/>
        </p:nvSpPr>
        <p:spPr>
          <a:xfrm>
            <a:off x="1988821" y="703345"/>
            <a:ext cx="7822076" cy="1532727"/>
          </a:xfrm>
          <a:prstGeom prst="rect">
            <a:avLst/>
          </a:prstGeom>
        </p:spPr>
        <p:txBody>
          <a:bodyPr wrap="square">
            <a:spAutoFit/>
          </a:bodyPr>
          <a:lstStyle/>
          <a:p>
            <a:pPr algn="ctr" fontAlgn="base">
              <a:lnSpc>
                <a:spcPct val="130000"/>
              </a:lnSpc>
              <a:spcBef>
                <a:spcPct val="0"/>
              </a:spcBef>
              <a:spcAft>
                <a:spcPct val="0"/>
              </a:spcAft>
            </a:pPr>
            <a:r>
              <a:rPr lang="en-US" altLang="zh-CN" sz="4000" b="1" dirty="0" smtClean="0">
                <a:solidFill>
                  <a:schemeClr val="accent4"/>
                </a:solidFill>
                <a:latin typeface="Franklin Gothic Book" panose="020B0503020102020204" pitchFamily="34" charset="0"/>
                <a:ea typeface="黑体" panose="02010609060101010101" pitchFamily="49" charset="-122"/>
              </a:rPr>
              <a:t>《</a:t>
            </a:r>
            <a:r>
              <a:rPr lang="zh-CN" altLang="en-US" sz="4000" b="1" dirty="0" smtClean="0">
                <a:solidFill>
                  <a:schemeClr val="accent4"/>
                </a:solidFill>
                <a:latin typeface="Franklin Gothic Book" panose="020B0503020102020204" pitchFamily="34" charset="0"/>
                <a:ea typeface="黑体" panose="02010609060101010101" pitchFamily="49" charset="-122"/>
              </a:rPr>
              <a:t>中华人民共和国耕地占用税法</a:t>
            </a:r>
            <a:r>
              <a:rPr lang="en-US" altLang="zh-CN" sz="4000" b="1" dirty="0" smtClean="0">
                <a:solidFill>
                  <a:schemeClr val="accent4"/>
                </a:solidFill>
                <a:latin typeface="Franklin Gothic Book" panose="020B0503020102020204" pitchFamily="34" charset="0"/>
                <a:ea typeface="黑体" panose="02010609060101010101" pitchFamily="49" charset="-122"/>
              </a:rPr>
              <a:t>》</a:t>
            </a:r>
          </a:p>
          <a:p>
            <a:pPr fontAlgn="base">
              <a:lnSpc>
                <a:spcPct val="130000"/>
              </a:lnSpc>
              <a:spcBef>
                <a:spcPct val="0"/>
              </a:spcBef>
              <a:spcAft>
                <a:spcPct val="0"/>
              </a:spcAft>
            </a:pPr>
            <a:r>
              <a:rPr lang="zh-CN" altLang="en-US" sz="3200" dirty="0" smtClean="0">
                <a:solidFill>
                  <a:schemeClr val="accent4"/>
                </a:solidFill>
              </a:rPr>
              <a:t>             </a:t>
            </a:r>
            <a:r>
              <a:rPr lang="en-US" altLang="zh-CN" sz="3200" dirty="0" smtClean="0">
                <a:solidFill>
                  <a:schemeClr val="accent4"/>
                </a:solidFill>
              </a:rPr>
              <a:t>2019</a:t>
            </a:r>
            <a:r>
              <a:rPr lang="zh-CN" altLang="en-US" sz="3200" dirty="0" smtClean="0">
                <a:solidFill>
                  <a:schemeClr val="accent4"/>
                </a:solidFill>
              </a:rPr>
              <a:t>年</a:t>
            </a:r>
            <a:r>
              <a:rPr lang="en-US" altLang="zh-CN" sz="3200" dirty="0" smtClean="0">
                <a:solidFill>
                  <a:schemeClr val="accent4"/>
                </a:solidFill>
              </a:rPr>
              <a:t>9</a:t>
            </a:r>
            <a:r>
              <a:rPr lang="zh-CN" altLang="en-US" sz="3200" dirty="0" smtClean="0">
                <a:solidFill>
                  <a:schemeClr val="accent4"/>
                </a:solidFill>
              </a:rPr>
              <a:t>月</a:t>
            </a:r>
            <a:r>
              <a:rPr lang="en-US" altLang="zh-CN" sz="3200" dirty="0" smtClean="0">
                <a:solidFill>
                  <a:schemeClr val="accent4"/>
                </a:solidFill>
              </a:rPr>
              <a:t>1</a:t>
            </a:r>
            <a:r>
              <a:rPr lang="zh-CN" altLang="en-US" sz="3200" dirty="0" smtClean="0">
                <a:solidFill>
                  <a:schemeClr val="accent4"/>
                </a:solidFill>
              </a:rPr>
              <a:t>日起施行</a:t>
            </a:r>
            <a:endParaRPr lang="zh-CN" altLang="en-US" sz="3200" dirty="0">
              <a:solidFill>
                <a:schemeClr val="accent4"/>
              </a:solidFill>
            </a:endParaRPr>
          </a:p>
        </p:txBody>
      </p:sp>
    </p:spTree>
    <p:extLst>
      <p:ext uri="{BB962C8B-B14F-4D97-AF65-F5344CB8AC3E}">
        <p14:creationId xmlns:p14="http://schemas.microsoft.com/office/powerpoint/2010/main" val="882824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684989" y="540898"/>
            <a:ext cx="3810000" cy="381000"/>
          </a:xfrm>
        </p:spPr>
        <p:txBody>
          <a:bodyPr/>
          <a:lstStyle/>
          <a:p>
            <a:pPr algn="ctr"/>
            <a:r>
              <a:rPr lang="zh-CN" altLang="en-US" sz="4400" dirty="0" smtClean="0"/>
              <a:t>法 第十一条</a:t>
            </a:r>
            <a:endParaRPr lang="zh-CN" altLang="en-US" sz="4400" dirty="0"/>
          </a:p>
        </p:txBody>
      </p:sp>
      <p:sp>
        <p:nvSpPr>
          <p:cNvPr id="4" name="矩形 3"/>
          <p:cNvSpPr/>
          <p:nvPr/>
        </p:nvSpPr>
        <p:spPr>
          <a:xfrm>
            <a:off x="7090913" y="1473491"/>
            <a:ext cx="4998153" cy="4573560"/>
          </a:xfrm>
          <a:prstGeom prst="rect">
            <a:avLst/>
          </a:prstGeom>
        </p:spPr>
        <p:txBody>
          <a:bodyPr wrap="square">
            <a:spAutoFit/>
          </a:bodyPr>
          <a:lstStyle/>
          <a:p>
            <a:pPr lvl="0">
              <a:lnSpc>
                <a:spcPct val="130000"/>
              </a:lnSpc>
            </a:pPr>
            <a:r>
              <a:rPr lang="zh-CN" altLang="en-US" sz="2800" dirty="0" smtClean="0">
                <a:solidFill>
                  <a:srgbClr val="FFFFFF"/>
                </a:solidFill>
              </a:rPr>
              <a:t>因</a:t>
            </a:r>
            <a:r>
              <a:rPr lang="zh-CN" altLang="en-US" sz="2800" dirty="0">
                <a:solidFill>
                  <a:srgbClr val="FFC000"/>
                </a:solidFill>
              </a:rPr>
              <a:t>建设项目施工</a:t>
            </a:r>
            <a:r>
              <a:rPr lang="zh-CN" altLang="en-US" sz="2800" dirty="0">
                <a:solidFill>
                  <a:srgbClr val="FFFFFF"/>
                </a:solidFill>
              </a:rPr>
              <a:t>或者</a:t>
            </a:r>
            <a:r>
              <a:rPr lang="zh-CN" altLang="en-US" sz="2800" dirty="0">
                <a:solidFill>
                  <a:srgbClr val="FFC000"/>
                </a:solidFill>
              </a:rPr>
              <a:t>地质勘查临时占用耕地</a:t>
            </a:r>
            <a:r>
              <a:rPr lang="zh-CN" altLang="en-US" sz="2800" dirty="0">
                <a:solidFill>
                  <a:srgbClr val="FFFFFF"/>
                </a:solidFill>
              </a:rPr>
              <a:t>，应当依法缴纳耕地占用税</a:t>
            </a:r>
            <a:r>
              <a:rPr lang="zh-CN" altLang="en-US" sz="2800" dirty="0" smtClean="0">
                <a:solidFill>
                  <a:srgbClr val="FFFFFF"/>
                </a:solidFill>
              </a:rPr>
              <a:t>。</a:t>
            </a:r>
            <a:endParaRPr lang="en-US" altLang="zh-CN" sz="2800" dirty="0" smtClean="0">
              <a:solidFill>
                <a:srgbClr val="FFFFFF"/>
              </a:solidFill>
            </a:endParaRPr>
          </a:p>
          <a:p>
            <a:pPr lvl="0">
              <a:lnSpc>
                <a:spcPct val="130000"/>
              </a:lnSpc>
            </a:pPr>
            <a:endParaRPr lang="en-US" altLang="zh-CN" sz="2800" dirty="0">
              <a:solidFill>
                <a:srgbClr val="FFFFFF"/>
              </a:solidFill>
            </a:endParaRPr>
          </a:p>
          <a:p>
            <a:pPr lvl="0">
              <a:lnSpc>
                <a:spcPct val="130000"/>
              </a:lnSpc>
            </a:pPr>
            <a:r>
              <a:rPr lang="zh-CN" altLang="en-US" sz="2800" dirty="0">
                <a:solidFill>
                  <a:srgbClr val="FFFFFF"/>
                </a:solidFill>
              </a:rPr>
              <a:t>在批准临时占用耕地期满之日起</a:t>
            </a:r>
            <a:r>
              <a:rPr lang="zh-CN" altLang="en-US" sz="2800" dirty="0">
                <a:solidFill>
                  <a:srgbClr val="FFC000"/>
                </a:solidFill>
              </a:rPr>
              <a:t>一年内</a:t>
            </a:r>
            <a:r>
              <a:rPr lang="zh-CN" altLang="en-US" sz="2800" dirty="0">
                <a:solidFill>
                  <a:srgbClr val="FFFFFF"/>
                </a:solidFill>
              </a:rPr>
              <a:t>依法</a:t>
            </a:r>
            <a:r>
              <a:rPr lang="zh-CN" altLang="en-US" sz="2800" dirty="0">
                <a:solidFill>
                  <a:srgbClr val="FFC000"/>
                </a:solidFill>
              </a:rPr>
              <a:t>复垦</a:t>
            </a:r>
            <a:r>
              <a:rPr lang="zh-CN" altLang="en-US" sz="2800" dirty="0">
                <a:solidFill>
                  <a:srgbClr val="FFFFFF"/>
                </a:solidFill>
              </a:rPr>
              <a:t>，恢复种植条件的，</a:t>
            </a:r>
            <a:r>
              <a:rPr lang="zh-CN" altLang="en-US" sz="2800" dirty="0">
                <a:solidFill>
                  <a:srgbClr val="FFC000"/>
                </a:solidFill>
              </a:rPr>
              <a:t>全额退还</a:t>
            </a:r>
            <a:r>
              <a:rPr lang="zh-CN" altLang="en-US" sz="2800" dirty="0">
                <a:solidFill>
                  <a:srgbClr val="FFFFFF"/>
                </a:solidFill>
              </a:rPr>
              <a:t>已经缴纳的耕地占用税。</a:t>
            </a:r>
            <a:endParaRPr lang="zh-CN" altLang="en-US" dirty="0"/>
          </a:p>
        </p:txBody>
      </p:sp>
      <p:sp>
        <p:nvSpPr>
          <p:cNvPr id="5" name="文本占位符 2"/>
          <p:cNvSpPr>
            <a:spLocks noGrp="1"/>
          </p:cNvSpPr>
          <p:nvPr>
            <p:ph type="body" sz="quarter" idx="11"/>
          </p:nvPr>
        </p:nvSpPr>
        <p:spPr>
          <a:xfrm>
            <a:off x="1264605" y="325189"/>
            <a:ext cx="699368" cy="419100"/>
          </a:xfrm>
        </p:spPr>
        <p:txBody>
          <a:bodyPr/>
          <a:lstStyle/>
          <a:p>
            <a:r>
              <a:rPr lang="en-US" altLang="zh-CN" sz="3600" dirty="0" smtClean="0"/>
              <a:t>2</a:t>
            </a:r>
            <a:endParaRPr lang="zh-CN" altLang="en-US" sz="3600" dirty="0"/>
          </a:p>
        </p:txBody>
      </p:sp>
      <p:sp>
        <p:nvSpPr>
          <p:cNvPr id="6" name="文本占位符 1"/>
          <p:cNvSpPr txBox="1">
            <a:spLocks/>
          </p:cNvSpPr>
          <p:nvPr/>
        </p:nvSpPr>
        <p:spPr>
          <a:xfrm>
            <a:off x="1963973" y="76073"/>
            <a:ext cx="3838950" cy="668215"/>
          </a:xfrm>
          <a:prstGeom prst="rect">
            <a:avLst/>
          </a:prstGeom>
          <a:solidFill>
            <a:schemeClr val="bg2">
              <a:lumMod val="75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4400" dirty="0" smtClean="0"/>
              <a:t>耕地占用税</a:t>
            </a:r>
            <a:endParaRPr lang="zh-CN" altLang="en-US" sz="4400" dirty="0"/>
          </a:p>
        </p:txBody>
      </p:sp>
    </p:spTree>
    <p:extLst>
      <p:ext uri="{BB962C8B-B14F-4D97-AF65-F5344CB8AC3E}">
        <p14:creationId xmlns:p14="http://schemas.microsoft.com/office/powerpoint/2010/main" val="1584770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300913" y="540898"/>
            <a:ext cx="4194076" cy="381000"/>
          </a:xfrm>
        </p:spPr>
        <p:txBody>
          <a:bodyPr/>
          <a:lstStyle/>
          <a:p>
            <a:pPr algn="ctr"/>
            <a:r>
              <a:rPr lang="zh-CN" altLang="en-US" sz="4400" dirty="0" smtClean="0"/>
              <a:t> 办法 第十八条</a:t>
            </a:r>
            <a:endParaRPr lang="zh-CN" altLang="en-US" sz="4400" dirty="0"/>
          </a:p>
        </p:txBody>
      </p:sp>
      <p:sp>
        <p:nvSpPr>
          <p:cNvPr id="4" name="矩形 3"/>
          <p:cNvSpPr/>
          <p:nvPr/>
        </p:nvSpPr>
        <p:spPr>
          <a:xfrm>
            <a:off x="7090913" y="1473491"/>
            <a:ext cx="4998153" cy="5133713"/>
          </a:xfrm>
          <a:prstGeom prst="rect">
            <a:avLst/>
          </a:prstGeom>
        </p:spPr>
        <p:txBody>
          <a:bodyPr wrap="square">
            <a:spAutoFit/>
          </a:bodyPr>
          <a:lstStyle/>
          <a:p>
            <a:pPr lvl="0">
              <a:lnSpc>
                <a:spcPct val="130000"/>
              </a:lnSpc>
            </a:pPr>
            <a:r>
              <a:rPr lang="zh-CN" altLang="en-US" sz="2800" dirty="0" smtClean="0">
                <a:solidFill>
                  <a:srgbClr val="FFC000"/>
                </a:solidFill>
              </a:rPr>
              <a:t>临时</a:t>
            </a:r>
            <a:r>
              <a:rPr lang="zh-CN" altLang="en-US" sz="2800" dirty="0">
                <a:solidFill>
                  <a:srgbClr val="FFC000"/>
                </a:solidFill>
              </a:rPr>
              <a:t>占用耕地</a:t>
            </a:r>
            <a:r>
              <a:rPr lang="zh-CN" altLang="en-US" sz="2800" dirty="0" smtClean="0">
                <a:solidFill>
                  <a:srgbClr val="FFFFFF"/>
                </a:solidFill>
              </a:rPr>
              <a:t>，是指经自然资源主管部门批准，在一般不超过</a:t>
            </a:r>
            <a:r>
              <a:rPr lang="en-US" altLang="zh-CN" sz="2800" dirty="0" smtClean="0">
                <a:solidFill>
                  <a:srgbClr val="FFFFFF"/>
                </a:solidFill>
              </a:rPr>
              <a:t>2</a:t>
            </a:r>
            <a:r>
              <a:rPr lang="zh-CN" altLang="en-US" sz="2800" dirty="0" smtClean="0">
                <a:solidFill>
                  <a:srgbClr val="FFFFFF"/>
                </a:solidFill>
              </a:rPr>
              <a:t>年内临时使用耕地并且没有修建永久性建筑物的行为。</a:t>
            </a:r>
            <a:endParaRPr lang="en-US" altLang="zh-CN" sz="2800" dirty="0" smtClean="0">
              <a:solidFill>
                <a:srgbClr val="FFFFFF"/>
              </a:solidFill>
            </a:endParaRPr>
          </a:p>
          <a:p>
            <a:pPr lvl="0">
              <a:lnSpc>
                <a:spcPct val="130000"/>
              </a:lnSpc>
            </a:pPr>
            <a:endParaRPr lang="en-US" altLang="zh-CN" sz="2800" dirty="0">
              <a:solidFill>
                <a:srgbClr val="FFFFFF"/>
              </a:solidFill>
            </a:endParaRPr>
          </a:p>
          <a:p>
            <a:pPr lvl="0">
              <a:lnSpc>
                <a:spcPct val="130000"/>
              </a:lnSpc>
            </a:pPr>
            <a:r>
              <a:rPr lang="zh-CN" altLang="en-US" sz="2800" dirty="0" smtClean="0">
                <a:solidFill>
                  <a:schemeClr val="accent4"/>
                </a:solidFill>
              </a:rPr>
              <a:t>依法复垦</a:t>
            </a:r>
            <a:r>
              <a:rPr lang="zh-CN" altLang="en-US" sz="2800" dirty="0" smtClean="0">
                <a:solidFill>
                  <a:srgbClr val="FFFFFF"/>
                </a:solidFill>
              </a:rPr>
              <a:t>应由自然资源主管部门会同有关行业管理部门认定并出具验收合格确认书。</a:t>
            </a:r>
            <a:endParaRPr lang="en-US" altLang="zh-CN" sz="2800" dirty="0" smtClean="0">
              <a:solidFill>
                <a:srgbClr val="FFFFFF"/>
              </a:solidFill>
            </a:endParaRPr>
          </a:p>
          <a:p>
            <a:pPr lvl="0">
              <a:lnSpc>
                <a:spcPct val="130000"/>
              </a:lnSpc>
            </a:pPr>
            <a:endParaRPr lang="en-US" altLang="zh-CN" sz="2800" dirty="0">
              <a:solidFill>
                <a:srgbClr val="FFFFFF"/>
              </a:solidFill>
            </a:endParaRPr>
          </a:p>
        </p:txBody>
      </p:sp>
      <p:sp>
        <p:nvSpPr>
          <p:cNvPr id="5" name="文本占位符 2"/>
          <p:cNvSpPr>
            <a:spLocks noGrp="1"/>
          </p:cNvSpPr>
          <p:nvPr>
            <p:ph type="body" sz="quarter" idx="11"/>
          </p:nvPr>
        </p:nvSpPr>
        <p:spPr>
          <a:xfrm>
            <a:off x="1264605" y="325189"/>
            <a:ext cx="699368" cy="419100"/>
          </a:xfrm>
        </p:spPr>
        <p:txBody>
          <a:bodyPr/>
          <a:lstStyle/>
          <a:p>
            <a:r>
              <a:rPr lang="en-US" altLang="zh-CN" sz="3600" dirty="0" smtClean="0"/>
              <a:t>2</a:t>
            </a:r>
            <a:endParaRPr lang="zh-CN" altLang="en-US" sz="3600" dirty="0"/>
          </a:p>
        </p:txBody>
      </p:sp>
      <p:sp>
        <p:nvSpPr>
          <p:cNvPr id="6" name="文本占位符 1"/>
          <p:cNvSpPr txBox="1">
            <a:spLocks/>
          </p:cNvSpPr>
          <p:nvPr/>
        </p:nvSpPr>
        <p:spPr>
          <a:xfrm>
            <a:off x="1963973" y="76073"/>
            <a:ext cx="3838950" cy="668215"/>
          </a:xfrm>
          <a:prstGeom prst="rect">
            <a:avLst/>
          </a:prstGeom>
          <a:solidFill>
            <a:schemeClr val="bg2">
              <a:lumMod val="75000"/>
            </a:schemeClr>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4400" dirty="0" smtClean="0"/>
              <a:t>耕地占用税</a:t>
            </a:r>
            <a:endParaRPr lang="zh-CN" altLang="en-US" sz="4400" dirty="0"/>
          </a:p>
        </p:txBody>
      </p:sp>
    </p:spTree>
    <p:extLst>
      <p:ext uri="{BB962C8B-B14F-4D97-AF65-F5344CB8AC3E}">
        <p14:creationId xmlns:p14="http://schemas.microsoft.com/office/powerpoint/2010/main" val="1778922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自定义 177">
      <a:dk1>
        <a:srgbClr val="FFFFFF"/>
      </a:dk1>
      <a:lt1>
        <a:srgbClr val="1F2029"/>
      </a:lt1>
      <a:dk2>
        <a:srgbClr val="44546A"/>
      </a:dk2>
      <a:lt2>
        <a:srgbClr val="E7E6E6"/>
      </a:lt2>
      <a:accent1>
        <a:srgbClr val="000000"/>
      </a:accent1>
      <a:accent2>
        <a:srgbClr val="44546A"/>
      </a:accent2>
      <a:accent3>
        <a:srgbClr val="99A2B1"/>
      </a:accent3>
      <a:accent4>
        <a:srgbClr val="FFC000"/>
      </a:accent4>
      <a:accent5>
        <a:srgbClr val="4472C4"/>
      </a:accent5>
      <a:accent6>
        <a:srgbClr val="70AD47"/>
      </a:accent6>
      <a:hlink>
        <a:srgbClr val="0563C1"/>
      </a:hlink>
      <a:folHlink>
        <a:srgbClr val="954F72"/>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清风素材 https://12sc.taobao.com">
  <a:themeElements>
    <a:clrScheme name="自定义 177">
      <a:dk1>
        <a:srgbClr val="FFFFFF"/>
      </a:dk1>
      <a:lt1>
        <a:srgbClr val="1F2029"/>
      </a:lt1>
      <a:dk2>
        <a:srgbClr val="44546A"/>
      </a:dk2>
      <a:lt2>
        <a:srgbClr val="E7E6E6"/>
      </a:lt2>
      <a:accent1>
        <a:srgbClr val="000000"/>
      </a:accent1>
      <a:accent2>
        <a:srgbClr val="44546A"/>
      </a:accent2>
      <a:accent3>
        <a:srgbClr val="99A2B1"/>
      </a:accent3>
      <a:accent4>
        <a:srgbClr val="FFC000"/>
      </a:accent4>
      <a:accent5>
        <a:srgbClr val="4472C4"/>
      </a:accent5>
      <a:accent6>
        <a:srgbClr val="70AD47"/>
      </a:accent6>
      <a:hlink>
        <a:srgbClr val="0563C1"/>
      </a:hlink>
      <a:folHlink>
        <a:srgbClr val="954F72"/>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清风素材 https://12sc.taobao.com">
  <a:themeElements>
    <a:clrScheme name="自定义 177">
      <a:dk1>
        <a:srgbClr val="FFFFFF"/>
      </a:dk1>
      <a:lt1>
        <a:srgbClr val="1F2029"/>
      </a:lt1>
      <a:dk2>
        <a:srgbClr val="44546A"/>
      </a:dk2>
      <a:lt2>
        <a:srgbClr val="E7E6E6"/>
      </a:lt2>
      <a:accent1>
        <a:srgbClr val="000000"/>
      </a:accent1>
      <a:accent2>
        <a:srgbClr val="44546A"/>
      </a:accent2>
      <a:accent3>
        <a:srgbClr val="99A2B1"/>
      </a:accent3>
      <a:accent4>
        <a:srgbClr val="FFC000"/>
      </a:accent4>
      <a:accent5>
        <a:srgbClr val="4472C4"/>
      </a:accent5>
      <a:accent6>
        <a:srgbClr val="70AD47"/>
      </a:accent6>
      <a:hlink>
        <a:srgbClr val="0563C1"/>
      </a:hlink>
      <a:folHlink>
        <a:srgbClr val="954F72"/>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1319</TotalTime>
  <Words>1417</Words>
  <Application>Microsoft Office PowerPoint</Application>
  <PresentationFormat>宽屏</PresentationFormat>
  <Paragraphs>270</Paragraphs>
  <Slides>36</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36</vt:i4>
      </vt:variant>
    </vt:vector>
  </HeadingPairs>
  <TitlesOfParts>
    <vt:vector size="48" baseType="lpstr">
      <vt:lpstr>黑体</vt:lpstr>
      <vt:lpstr>宋体</vt:lpstr>
      <vt:lpstr>微软雅黑</vt:lpstr>
      <vt:lpstr>Arial</vt:lpstr>
      <vt:lpstr>Calibri</vt:lpstr>
      <vt:lpstr>Franklin Gothic Book</vt:lpstr>
      <vt:lpstr>Franklin Gothic Medium</vt:lpstr>
      <vt:lpstr>Times New Roman</vt:lpstr>
      <vt:lpstr>Wingdings</vt:lpstr>
      <vt:lpstr>清风素材 https://12sc.taobao.com</vt:lpstr>
      <vt:lpstr>1_清风素材 https://12sc.taobao.com</vt:lpstr>
      <vt:lpstr>3_清风素材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 </cp:lastModifiedBy>
  <cp:revision>141</cp:revision>
  <dcterms:created xsi:type="dcterms:W3CDTF">2015-10-15T08:11:20Z</dcterms:created>
  <dcterms:modified xsi:type="dcterms:W3CDTF">2019-12-12T04:16:17Z</dcterms:modified>
  <cp:category>12sc.taobao.com</cp:category>
  <cp:contentStatus>12sc.taobao.com</cp:contentStatus>
</cp:coreProperties>
</file>