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bin" ContentType="application/vnd.openxmlformats-officedocument.oleObject"/>
  <Default Extension="wmf" ContentType="image/wmf"/>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slideMasters/slideMaster1.xml" ContentType="application/vnd.openxmlformats-officedocument.presentationml.slideMaster+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Masters/slideMaster2.xml" ContentType="application/vnd.openxmlformats-officedocument.presentationml.slideMaster+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Slides/notesSlide4.xml" ContentType="application/vnd.openxmlformats-officedocument.presentationml.notesSlide+xml"/>
  <Override PartName="/ppt/slides/slide4.xml" ContentType="application/vnd.openxmlformats-officedocument.presentationml.slide+xml"/>
  <Override PartName="/ppt/slides/slide5.xml" ContentType="application/vnd.openxmlformats-officedocument.presentationml.slide+xml"/>
  <Override PartName="/ppt/notesSlides/notesSlide6.xml" ContentType="application/vnd.openxmlformats-officedocument.presentationml.notes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Slides/notesSlide11.xml" ContentType="application/vnd.openxmlformats-officedocument.presentationml.notes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Slides/notesSlide17.xml" ContentType="application/vnd.openxmlformats-officedocument.presentationml.notesSlide+xml"/>
  <Override PartName="/ppt/slides/slide17.xml" ContentType="application/vnd.openxmlformats-officedocument.presentationml.slide+xml"/>
  <Override PartName="/ppt/slides/slide18.xml" ContentType="application/vnd.openxmlformats-officedocument.presentationml.slide+xml"/>
  <Override PartName="/ppt/notesSlides/notesSlide19.xml" ContentType="application/vnd.openxmlformats-officedocument.presentationml.notesSlide+xml"/>
  <Override PartName="/ppt/slides/slide19.xml" ContentType="application/vnd.openxmlformats-officedocument.presentationml.slide+xml"/>
  <Override PartName="/ppt/notesSlides/notesSlide20.xml" ContentType="application/vnd.openxmlformats-officedocument.presentationml.notesSlide+xml"/>
  <Override PartName="/ppt/slides/slide20.xml" ContentType="application/vnd.openxmlformats-officedocument.presentationml.slide+xml"/>
  <Override PartName="/ppt/notesSlides/notesSlide21.xml" ContentType="application/vnd.openxmlformats-officedocument.presentationml.notesSlide+xml"/>
  <Override PartName="/ppt/slides/slide21.xml" ContentType="application/vnd.openxmlformats-officedocument.presentationml.slide+xml"/>
  <Override PartName="/ppt/slides/slide22.xml" ContentType="application/vnd.openxmlformats-officedocument.presentationml.slide+xml"/>
  <Override PartName="/ppt/notesSlides/notesSlide23.xml" ContentType="application/vnd.openxmlformats-officedocument.presentationml.notesSlide+xml"/>
  <Override PartName="/ppt/slides/slide23.xml" ContentType="application/vnd.openxmlformats-officedocument.presentationml.slide+xml"/>
  <Override PartName="/ppt/slides/slide24.xml" ContentType="application/vnd.openxmlformats-officedocument.presentationml.slide+xml"/>
  <Override PartName="/ppt/notesSlides/notesSlide25.xml" ContentType="application/vnd.openxmlformats-officedocument.presentationml.notesSlide+xml"/>
  <Override PartName="/ppt/slides/slide25.xml" ContentType="application/vnd.openxmlformats-officedocument.presentationml.slide+xml"/>
  <Override PartName="/ppt/slides/slide26.xml" ContentType="application/vnd.openxmlformats-officedocument.presentationml.slide+xml"/>
  <Override PartName="/ppt/notesSlides/notesSlide27.xml" ContentType="application/vnd.openxmlformats-officedocument.presentationml.notes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Slides/notesSlide31.xml" ContentType="application/vnd.openxmlformats-officedocument.presentationml.notesSlide+xml"/>
  <Override PartName="/ppt/slides/slide31.xml" ContentType="application/vnd.openxmlformats-officedocument.presentationml.slide+xml"/>
  <Override PartName="/ppt/notesSlides/notesSlide32.xml" ContentType="application/vnd.openxmlformats-officedocument.presentationml.notesSlide+xml"/>
  <Override PartName="/ppt/slides/slide32.xml" ContentType="application/vnd.openxmlformats-officedocument.presentationml.slide+xml"/>
  <Override PartName="/ppt/slides/slide33.xml" ContentType="application/vnd.openxmlformats-officedocument.presentationml.slide+xml"/>
  <Override PartName="/ppt/notesSlides/notesSlide34.xml" ContentType="application/vnd.openxmlformats-officedocument.presentationml.notesSlide+xml"/>
  <Override PartName="/ppt/slides/slide34.xml" ContentType="application/vnd.openxmlformats-officedocument.presentationml.slide+xml"/>
  <Override PartName="/ppt/notesSlides/notesSlide35.xml" ContentType="application/vnd.openxmlformats-officedocument.presentationml.notesSlide+xml"/>
  <Override PartName="/ppt/slides/slide35.xml" ContentType="application/vnd.openxmlformats-officedocument.presentationml.slide+xml"/>
  <Override PartName="/ppt/slides/slide36.xml" ContentType="application/vnd.openxmlformats-officedocument.presentationml.slide+xml"/>
  <Override PartName="/ppt/notesSlides/notesSlide37.xml" ContentType="application/vnd.openxmlformats-officedocument.presentationml.notesSlide+xml"/>
  <Override PartName="/ppt/slides/slide37.xml" ContentType="application/vnd.openxmlformats-officedocument.presentationml.slide+xml"/>
  <Override PartName="/ppt/slides/slide38.xml" ContentType="application/vnd.openxmlformats-officedocument.presentationml.slide+xml"/>
  <Override PartName="/ppt/notesSlides/notesSlide39.xml" ContentType="application/vnd.openxmlformats-officedocument.presentationml.notesSlide+xml"/>
  <Override PartName="/ppt/slides/slide39.xml" ContentType="application/vnd.openxmlformats-officedocument.presentationml.slide+xml"/>
  <Override PartName="/ppt/notesSlides/notesSlide40.xml" ContentType="application/vnd.openxmlformats-officedocument.presentationml.notesSlide+xml"/>
  <Override PartName="/ppt/slides/slide40.xml" ContentType="application/vnd.openxmlformats-officedocument.presentationml.slide+xml"/>
  <Override PartName="/ppt/notesSlides/notesSlide41.xml" ContentType="application/vnd.openxmlformats-officedocument.presentationml.notesSlide+xml"/>
  <Override PartName="/ppt/slides/slide41.xml" ContentType="application/vnd.openxmlformats-officedocument.presentationml.slide+xml"/>
  <Override PartName="/ppt/slides/slide42.xml" ContentType="application/vnd.openxmlformats-officedocument.presentationml.slide+xml"/>
  <Override PartName="/ppt/notesSlides/notesSlide43.xml" ContentType="application/vnd.openxmlformats-officedocument.presentationml.notesSlide+xml"/>
  <Override PartName="/ppt/slides/slide43.xml" ContentType="application/vnd.openxmlformats-officedocument.presentationml.slide+xml"/>
  <Override PartName="/ppt/notesSlides/notesSlide44.xml" ContentType="application/vnd.openxmlformats-officedocument.presentationml.notesSlide+xml"/>
  <Override PartName="/ppt/slides/slide44.xml" ContentType="application/vnd.openxmlformats-officedocument.presentationml.slide+xml"/>
  <Override PartName="/ppt/notesSlides/notesSlide45.xml" ContentType="application/vnd.openxmlformats-officedocument.presentationml.notesSlide+xml"/>
  <Override PartName="/ppt/slides/slide45.xml" ContentType="application/vnd.openxmlformats-officedocument.presentationml.slide+xml"/>
  <Override PartName="/ppt/notesSlides/notesSlide46.xml" ContentType="application/vnd.openxmlformats-officedocument.presentationml.notesSlide+xml"/>
  <Override PartName="/ppt/slides/slide46.xml" ContentType="application/vnd.openxmlformats-officedocument.presentationml.slide+xml"/>
  <Override PartName="/ppt/notesSlides/notesSlide47.xml" ContentType="application/vnd.openxmlformats-officedocument.presentationml.notesSlide+xml"/>
  <Override PartName="/ppt/slides/slide47.xml" ContentType="application/vnd.openxmlformats-officedocument.presentationml.slide+xml"/>
  <Override PartName="/ppt/slides/slide48.xml" ContentType="application/vnd.openxmlformats-officedocument.presentationml.slide+xml"/>
  <Override PartName="/ppt/notesSlides/notesSlide49.xml" ContentType="application/vnd.openxmlformats-officedocument.presentationml.notesSlide+xml"/>
  <Override PartName="/ppt/slides/slide49.xml" ContentType="application/vnd.openxmlformats-officedocument.presentationml.slide+xml"/>
  <Override PartName="/ppt/notesSlides/notesSlide50.xml" ContentType="application/vnd.openxmlformats-officedocument.presentationml.notesSlide+xml"/>
  <Override PartName="/ppt/slides/slide50.xml" ContentType="application/vnd.openxmlformats-officedocument.presentationml.slide+xml"/>
  <Override PartName="/ppt/notesSlides/notesSlide51.xml" ContentType="application/vnd.openxmlformats-officedocument.presentationml.notesSlide+xml"/>
  <Override PartName="/ppt/slides/slide51.xml" ContentType="application/vnd.openxmlformats-officedocument.presentationml.slide+xml"/>
  <Override PartName="/ppt/slides/slide52.xml" ContentType="application/vnd.openxmlformats-officedocument.presentationml.slide+xml"/>
  <Override PartName="/ppt/notesSlides/notesSlide53.xml" ContentType="application/vnd.openxmlformats-officedocument.presentationml.notes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Slides/notesSlide61.xml" ContentType="application/vnd.openxmlformats-officedocument.presentationml.notesSlide+xml"/>
  <Override PartName="/ppt/slides/slide61.xml" ContentType="application/vnd.openxmlformats-officedocument.presentationml.slide+xml"/>
  <Override PartName="/ppt/notesSlides/notesSlide62.xml" ContentType="application/vnd.openxmlformats-officedocument.presentationml.notesSlide+xml"/>
  <Override PartName="/ppt/slides/slide62.xml" ContentType="application/vnd.openxmlformats-officedocument.presentationml.slide+xml"/>
  <Override PartName="/ppt/notesSlides/notesSlide63.xml" ContentType="application/vnd.openxmlformats-officedocument.presentationml.notesSlide+xml"/>
  <Override PartName="/ppt/slides/slide63.xml" ContentType="application/vnd.openxmlformats-officedocument.presentationml.slide+xml"/>
  <Override PartName="/ppt/notesSlides/notesSlide64.xml" ContentType="application/vnd.openxmlformats-officedocument.presentationml.notesSlide+xml"/>
  <Override PartName="/ppt/slides/slide64.xml" ContentType="application/vnd.openxmlformats-officedocument.presentationml.slide+xml"/>
  <Override PartName="/ppt/notesSlides/notesSlide65.xml" ContentType="application/vnd.openxmlformats-officedocument.presentationml.notesSlide+xml"/>
  <Override PartName="/ppt/slides/slide65.xml" ContentType="application/vnd.openxmlformats-officedocument.presentationml.slide+xml"/>
  <Override PartName="/ppt/notesSlides/notesSlide66.xml" ContentType="application/vnd.openxmlformats-officedocument.presentationml.notesSlide+xml"/>
  <Override PartName="/ppt/slides/slide66.xml" ContentType="application/vnd.openxmlformats-officedocument.presentationml.slide+xml"/>
  <Override PartName="/ppt/notesSlides/notesSlide67.xml" ContentType="application/vnd.openxmlformats-officedocument.presentationml.notesSlide+xml"/>
  <Override PartName="/ppt/slides/slide67.xml" ContentType="application/vnd.openxmlformats-officedocument.presentationml.slide+xml"/>
  <Override PartName="/ppt/notesSlides/notesSlide68.xml" ContentType="application/vnd.openxmlformats-officedocument.presentationml.notesSlide+xml"/>
  <Override PartName="/ppt/slides/slide68.xml" ContentType="application/vnd.openxmlformats-officedocument.presentationml.slide+xml"/>
  <Override PartName="/ppt/notesSlides/notesSlide69.xml" ContentType="application/vnd.openxmlformats-officedocument.presentationml.notesSlide+xml"/>
  <Override PartName="/ppt/slides/slide69.xml" ContentType="application/vnd.openxmlformats-officedocument.presentationml.slide+xml"/>
  <Override PartName="/ppt/notesSlides/notesSlide70.xml" ContentType="application/vnd.openxmlformats-officedocument.presentationml.notesSlide+xml"/>
  <Override PartName="/ppt/slides/slide70.xml" ContentType="application/vnd.openxmlformats-officedocument.presentationml.slide+xml"/>
  <Override PartName="/ppt/notesSlides/notesSlide71.xml" ContentType="application/vnd.openxmlformats-officedocument.presentationml.notesSlide+xml"/>
  <Override PartName="/ppt/slides/slide71.xml" ContentType="application/vnd.openxmlformats-officedocument.presentationml.slide+xml"/>
  <Override PartName="/ppt/slides/slide72.xml" ContentType="application/vnd.openxmlformats-officedocument.presentationml.slide+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p:sldMasterIdLst>
    <p:sldMasterId id="2147483665" r:id="rId1"/>
    <p:sldMasterId id="2147483677" r:id="rId2"/>
  </p:sldMasterIdLst>
  <p:notesMasterIdLst>
    <p:notesMasterId r:id="rId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Lst>
  <p:sldSz cx="12192000" cy="6858000"/>
  <p:notesSz cx="6857895" cy="9143861"/>
  <p:kinsoku lang="zh-CN" invalStChars="!%),.:;?]}¨·ˇˉ་―‖’”…‰∶、。〃々〉》」』】〕〗！＂＇％），．：；？］｀｜｝～￠" invalEndChars="([{·‘“〈《「『【〔〖（．［｛￡￥"/>
  <p:defaultTextStyle>
    <a:defPPr>
      <a:defRPr lang="zh-CN"/>
    </a:defPPr>
    <a:lvl1pPr marL="0" indent="0" algn="l" defTabSz="914400" eaLnBrk="1" fontAlgn="auto" latinLnBrk="0" hangingPunct="1">
      <a:buNone/>
      <a:defRPr sz="1800" kern="1200">
        <a:solidFill>
          <a:schemeClr val="tx1"/>
        </a:solidFill>
        <a:latin typeface="Times New Roman" pitchFamily="0" charset="0"/>
        <a:ea typeface="宋体" pitchFamily="0" charset="0"/>
        <a:cs typeface="Times New Roman" pitchFamily="0" charset="0"/>
      </a:defRPr>
    </a:lvl1pPr>
    <a:lvl2pPr marL="457200" indent="0" algn="l" defTabSz="914400" eaLnBrk="1" fontAlgn="auto" latinLnBrk="0" hangingPunct="1">
      <a:buNone/>
      <a:defRPr sz="1800" kern="1200">
        <a:solidFill>
          <a:schemeClr val="tx1"/>
        </a:solidFill>
        <a:latin typeface="Times New Roman" pitchFamily="0" charset="0"/>
        <a:ea typeface="宋体" pitchFamily="0" charset="0"/>
        <a:cs typeface="Times New Roman" pitchFamily="0" charset="0"/>
      </a:defRPr>
    </a:lvl2pPr>
    <a:lvl3pPr marL="914400" indent="0" algn="l" defTabSz="914400" eaLnBrk="1" fontAlgn="auto" latinLnBrk="0" hangingPunct="1">
      <a:buNone/>
      <a:defRPr sz="1800" kern="1200">
        <a:solidFill>
          <a:schemeClr val="tx1"/>
        </a:solidFill>
        <a:latin typeface="Times New Roman" pitchFamily="0" charset="0"/>
        <a:ea typeface="宋体" pitchFamily="0" charset="0"/>
        <a:cs typeface="Times New Roman" pitchFamily="0" charset="0"/>
      </a:defRPr>
    </a:lvl3pPr>
    <a:lvl4pPr marL="1371600" indent="0" algn="l" defTabSz="914400" eaLnBrk="1" fontAlgn="auto" latinLnBrk="0" hangingPunct="1">
      <a:buNone/>
      <a:defRPr sz="1800" kern="1200">
        <a:solidFill>
          <a:schemeClr val="tx1"/>
        </a:solidFill>
        <a:latin typeface="Times New Roman" pitchFamily="0" charset="0"/>
        <a:ea typeface="宋体" pitchFamily="0" charset="0"/>
        <a:cs typeface="Times New Roman" pitchFamily="0" charset="0"/>
      </a:defRPr>
    </a:lvl4pPr>
    <a:lvl5pPr marL="1828800" indent="0" algn="l" defTabSz="914400" eaLnBrk="1" fontAlgn="auto" latinLnBrk="0" hangingPunct="1">
      <a:buNone/>
      <a:defRPr sz="1800" kern="1200">
        <a:solidFill>
          <a:schemeClr val="tx1"/>
        </a:solidFill>
        <a:latin typeface="Times New Roman" pitchFamily="0" charset="0"/>
        <a:ea typeface="宋体" pitchFamily="0" charset="0"/>
        <a:cs typeface="Times New Roman" pitchFamily="0" charset="0"/>
      </a:defRPr>
    </a:lvl5pPr>
    <a:lvl6pPr marL="2286000" indent="0" algn="l" defTabSz="914400" eaLnBrk="1" fontAlgn="auto" latinLnBrk="0" hangingPunct="1">
      <a:buNone/>
      <a:defRPr sz="1800" kern="1200">
        <a:solidFill>
          <a:schemeClr val="tx1"/>
        </a:solidFill>
        <a:latin typeface="Times New Roman" pitchFamily="0" charset="0"/>
        <a:ea typeface="宋体" pitchFamily="0" charset="0"/>
        <a:cs typeface="Times New Roman" pitchFamily="0" charset="0"/>
      </a:defRPr>
    </a:lvl6pPr>
    <a:lvl7pPr marL="2743200" indent="0" algn="l" defTabSz="914400" eaLnBrk="1" fontAlgn="auto" latinLnBrk="0" hangingPunct="1">
      <a:buNone/>
      <a:defRPr sz="1800" kern="1200">
        <a:solidFill>
          <a:schemeClr val="tx1"/>
        </a:solidFill>
        <a:latin typeface="Times New Roman" pitchFamily="0" charset="0"/>
        <a:ea typeface="宋体" pitchFamily="0" charset="0"/>
        <a:cs typeface="Times New Roman" pitchFamily="0" charset="0"/>
      </a:defRPr>
    </a:lvl7pPr>
    <a:lvl8pPr marL="3200400" indent="0" algn="l" defTabSz="914400" eaLnBrk="1" fontAlgn="auto" latinLnBrk="0" hangingPunct="1">
      <a:buNone/>
      <a:defRPr sz="1800" kern="1200">
        <a:solidFill>
          <a:schemeClr val="tx1"/>
        </a:solidFill>
        <a:latin typeface="Times New Roman" pitchFamily="0" charset="0"/>
        <a:ea typeface="宋体" pitchFamily="0" charset="0"/>
        <a:cs typeface="Times New Roman" pitchFamily="0" charset="0"/>
      </a:defRPr>
    </a:lvl8pPr>
    <a:lvl9pPr marL="3200400" indent="0" algn="l" defTabSz="914400" eaLnBrk="1" fontAlgn="auto" latinLnBrk="0" hangingPunct="1">
      <a:buNone/>
      <a:defRPr sz="1800" kern="1200">
        <a:solidFill>
          <a:schemeClr val="tx1"/>
        </a:solidFill>
        <a:latin typeface="Times New Roman" pitchFamily="0" charset="0"/>
        <a:ea typeface="宋体" pitchFamily="0" charset="0"/>
        <a:cs typeface="Times New Roman" pitchFamily="0" charset="0"/>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showNarration="1">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5859" autoAdjust="0"/>
    <p:restoredTop sz="99500" autoAdjust="0"/>
  </p:normalViewPr>
  <p:slideViewPr>
    <p:cSldViewPr snapToGrid="0">
      <p:cViewPr varScale="1">
        <p:scale>
          <a:sx n="73" d="100"/>
          <a:sy n="73" d="100"/>
        </p:scale>
        <p:origin x="0" y="0"/>
      </p:cViewPr>
      <p:guideLst>
        <p:guide orient="horz" pos="2440"/>
        <p:guide pos="3824"/>
      </p:guideLst>
    </p:cSldViewPr>
  </p:slideViewPr>
  <p:outlineViewPr>
    <p:cViewPr>
      <p:scale>
        <a:sx n="33" d="100"/>
        <a:sy n="33" d="100"/>
      </p:scale>
      <p:origin x="0" y="0"/>
    </p:cViewPr>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7" d="100"/>
          <a:sy n="57" d="100"/>
        </p:scale>
        <p:origin x="0" y="0"/>
      </p:cViewPr>
      <p:guideLst/>
    </p:cSldViewPr>
  </p:notesViewPr>
  <p:gridSpacing cx="72009" cy="72009"/>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notesMaster" Target="notesMasters/notesMaster1.xml"/><Relationship Id="rId4" Type="http://schemas.openxmlformats.org/officeDocument/2006/relationships/theme" Target="theme/theme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7" name="文本框"/>
          <p:cNvSpPr>
            <a:spLocks noGrp="1"/>
          </p:cNvSpPr>
          <p:nvPr>
            <p:ph type="hdr"/>
          </p:nvPr>
        </p:nvSpPr>
        <p:spPr>
          <a:xfrm rot="0">
            <a:off x="0" y="0"/>
            <a:ext cx="2971799" cy="458787"/>
          </a:xfrm>
          <a:prstGeom prst="rect"/>
          <a:noFill/>
          <a:ln w="9525" cmpd="sng" cap="flat">
            <a:noFill/>
            <a:prstDash val="solid"/>
            <a:miter/>
          </a:ln>
        </p:spPr>
        <p:txBody>
          <a:bodyPr vert="horz" wrap="square" lIns="91440" tIns="45720" rIns="91440" bIns="45720" anchor="t" anchorCtr="0">
            <a:prstTxWarp prst="textNoShape"/>
          </a:bodyPr>
          <a:lstStyle/>
          <a:p>
            <a:pPr algn="l"/>
            <a:endParaRPr lang="zh-CN" altLang="en-US" sz="1200">
              <a:latin typeface="等线" pitchFamily="0" charset="0"/>
              <a:ea typeface="等线" pitchFamily="0" charset="0"/>
              <a:cs typeface="等线" pitchFamily="0" charset="0"/>
            </a:endParaRPr>
          </a:p>
        </p:txBody>
      </p:sp>
      <p:sp>
        <p:nvSpPr>
          <p:cNvPr id="8" name="文本框"/>
          <p:cNvSpPr>
            <a:spLocks noGrp="1"/>
          </p:cNvSpPr>
          <p:nvPr>
            <p:ph type="dt" idx="1"/>
          </p:nvPr>
        </p:nvSpPr>
        <p:spPr>
          <a:xfrm rot="0">
            <a:off x="3884613" y="0"/>
            <a:ext cx="2971800" cy="458787"/>
          </a:xfrm>
          <a:prstGeom prst="rect"/>
          <a:noFill/>
          <a:ln w="9525" cmpd="sng" cap="flat">
            <a:noFill/>
            <a:prstDash val="solid"/>
            <a:miter/>
          </a:ln>
        </p:spPr>
        <p:txBody>
          <a:bodyPr vert="horz" wrap="square" lIns="91440" tIns="45720" rIns="91440" bIns="45720" anchor="t" anchorCtr="0">
            <a:prstTxWarp prst="textNoShape"/>
          </a:bodyPr>
          <a:lstStyle/>
          <a:p>
            <a:pPr algn="r"/>
            <a:fld id="{CAD2D6BD-DE1B-4B5F-8B41-2702339687B9}" type="datetime1">
              <a:rPr lang="zh-CN" altLang="en-US" sz="1200">
                <a:latin typeface="等线" pitchFamily="0" charset="0"/>
                <a:ea typeface="等线" pitchFamily="0" charset="0"/>
                <a:cs typeface="等线" pitchFamily="0" charset="0"/>
              </a:rPr>
              <a:t>2019-12-11</a:t>
            </a:fld>
            <a:endParaRPr lang="zh-CN" altLang="en-US" sz="1200">
              <a:latin typeface="等线" pitchFamily="0" charset="0"/>
              <a:ea typeface="等线" pitchFamily="0" charset="0"/>
              <a:cs typeface="等线" pitchFamily="0" charset="0"/>
            </a:endParaRPr>
          </a:p>
        </p:txBody>
      </p:sp>
      <p:sp>
        <p:nvSpPr>
          <p:cNvPr id="9" name="对象"/>
          <p:cNvSpPr>
            <a:spLocks noGrp="1" noChangeAspect="1"/>
          </p:cNvSpPr>
          <p:nvPr>
            <p:ph type="sldImg" idx="2"/>
          </p:nvPr>
        </p:nvSpPr>
        <p:spPr>
          <a:xfrm rot="0">
            <a:off x="685800" y="1143000"/>
            <a:ext cx="5486400" cy="3086100"/>
          </a:xfrm>
          <a:prstGeom prst="rect"/>
          <a:noFill/>
          <a:ln w="12700" cmpd="sng" cap="flat">
            <a:solidFill>
              <a:srgbClr val="000000"/>
            </a:solidFill>
            <a:prstDash val="solid"/>
            <a:round/>
          </a:ln>
        </p:spPr>
      </p:sp>
      <p:sp>
        <p:nvSpPr>
          <p:cNvPr id="10"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11" name="文本框"/>
          <p:cNvSpPr>
            <a:spLocks noGrp="1"/>
          </p:cNvSpPr>
          <p:nvPr>
            <p:ph type="ftr" idx="4"/>
          </p:nvPr>
        </p:nvSpPr>
        <p:spPr>
          <a:xfrm rot="0">
            <a:off x="0" y="8685213"/>
            <a:ext cx="2971799" cy="458787"/>
          </a:xfrm>
          <a:prstGeom prst="rect"/>
          <a:noFill/>
          <a:ln w="9525" cmpd="sng" cap="flat">
            <a:noFill/>
            <a:prstDash val="solid"/>
            <a:miter/>
          </a:ln>
        </p:spPr>
        <p:txBody>
          <a:bodyPr vert="horz" wrap="square" lIns="91440" tIns="45720" rIns="91440" bIns="45720" anchor="b" anchorCtr="0">
            <a:prstTxWarp prst="textNoShape"/>
          </a:bodyPr>
          <a:lstStyle/>
          <a:p>
            <a:pPr algn="l"/>
            <a:endParaRPr lang="zh-CN" altLang="en-US" sz="1200">
              <a:latin typeface="等线" pitchFamily="0" charset="0"/>
              <a:ea typeface="等线" pitchFamily="0" charset="0"/>
              <a:cs typeface="等线" pitchFamily="0" charset="0"/>
            </a:endParaRPr>
          </a:p>
        </p:txBody>
      </p:sp>
      <p:sp>
        <p:nvSpPr>
          <p:cNvPr id="12" name="文本框"/>
          <p:cNvSpPr>
            <a:spLocks noGrp="1"/>
          </p:cNvSpPr>
          <p:nvPr>
            <p:ph type="sldNum" idx="5"/>
          </p:nvPr>
        </p:nvSpPr>
        <p:spPr>
          <a:xfrm rot="0">
            <a:off x="3884613" y="8685213"/>
            <a:ext cx="2971800" cy="458787"/>
          </a:xfrm>
          <a:prstGeom prst="rect"/>
          <a:noFill/>
          <a:ln w="9525" cmpd="sng" cap="flat">
            <a:noFill/>
            <a:prstDash val="solid"/>
            <a:miter/>
          </a:ln>
        </p:spPr>
        <p:txBody>
          <a:bodyPr vert="horz" wrap="square" lIns="91440" tIns="45720" rIns="91440" bIns="45720" anchor="b" anchorCtr="0">
            <a:prstTxWarp prst="textNoShape"/>
          </a:bodyPr>
          <a:lstStyle/>
          <a:p>
            <a:pPr algn="r"/>
            <a:fld id="{CAD2D6BD-DE1B-4B5F-8B41-2702339687B9}" type="slidenum">
              <a:rPr lang="en-US" altLang="zh-CN" sz="1200" b="0" i="0" u="none" strike="noStrike" kern="1200" cap="none" spc="0" baseline="0">
                <a:solidFill>
                  <a:schemeClr val="tx1"/>
                </a:solidFill>
                <a:latin typeface="等线" pitchFamily="0" charset="0"/>
                <a:ea typeface="等线" pitchFamily="0" charset="0"/>
                <a:cs typeface="等线" pitchFamily="0" charset="0"/>
              </a:rPr>
              <a:t>&lt;#&gt;</a:t>
            </a:fld>
            <a:endParaRPr lang="zh-CN" altLang="en-US" sz="1200">
              <a:latin typeface="等线" pitchFamily="0" charset="0"/>
              <a:ea typeface="等线" pitchFamily="0" charset="0"/>
              <a:cs typeface="等线" pitchFamily="0" charset="0"/>
            </a:endParaRPr>
          </a:p>
        </p:txBody>
      </p:sp>
    </p:spTree>
    <p:extLst>
      <p:ext uri="{BB962C8B-B14F-4D97-AF65-F5344CB8AC3E}">
        <p14:creationId xmlns:p14="http://schemas.microsoft.com/office/powerpoint/2010/main" val="887646868"/>
      </p:ext>
    </p:extLst>
  </p:cSld>
  <p:clrMap bg1="lt1" tx1="dk1" bg2="lt2" tx2="dk2" accent1="accent1" accent2="accent2" accent3="accent3" accent4="accent4" accent5="accent5" accent6="accent6" hlink="hlink" folHlink="folHlink"/>
  <p:hf sldNum="0" hdr="0" ftr="0" dt="0"/>
  <p:notesStyle>
    <a:lvl1pPr marL="0" indent="0" algn="l" defTabSz="914400" eaLnBrk="1" fontAlgn="auto" latinLnBrk="0" hangingPunct="1">
      <a:buNone/>
      <a:defRPr sz="1200" kern="1200">
        <a:solidFill>
          <a:schemeClr val="tx1"/>
        </a:solidFill>
        <a:latin typeface="等线" pitchFamily="0" charset="0"/>
        <a:ea typeface="等线" pitchFamily="0" charset="0"/>
        <a:cs typeface="等线" pitchFamily="0" charset="0"/>
      </a:defRPr>
    </a:lvl1pPr>
    <a:lvl2pPr marL="457200" indent="0" algn="l" defTabSz="914400" eaLnBrk="1" fontAlgn="auto" latinLnBrk="0" hangingPunct="1">
      <a:buNone/>
      <a:defRPr sz="1200" kern="1200">
        <a:solidFill>
          <a:schemeClr val="tx1"/>
        </a:solidFill>
        <a:latin typeface="等线" pitchFamily="0" charset="0"/>
        <a:ea typeface="等线" pitchFamily="0" charset="0"/>
        <a:cs typeface="等线" pitchFamily="0" charset="0"/>
      </a:defRPr>
    </a:lvl2pPr>
    <a:lvl3pPr marL="914400" indent="0" algn="l" defTabSz="914400" eaLnBrk="1" fontAlgn="auto" latinLnBrk="0" hangingPunct="1">
      <a:buNone/>
      <a:defRPr sz="1200" kern="1200">
        <a:solidFill>
          <a:schemeClr val="tx1"/>
        </a:solidFill>
        <a:latin typeface="等线" pitchFamily="0" charset="0"/>
        <a:ea typeface="等线" pitchFamily="0" charset="0"/>
        <a:cs typeface="等线" pitchFamily="0" charset="0"/>
      </a:defRPr>
    </a:lvl3pPr>
    <a:lvl4pPr marL="1371600" indent="0" algn="l" defTabSz="914400" eaLnBrk="1" fontAlgn="auto" latinLnBrk="0" hangingPunct="1">
      <a:buNone/>
      <a:defRPr sz="1200" kern="1200">
        <a:solidFill>
          <a:schemeClr val="tx1"/>
        </a:solidFill>
        <a:latin typeface="等线" pitchFamily="0" charset="0"/>
        <a:ea typeface="等线" pitchFamily="0" charset="0"/>
        <a:cs typeface="等线" pitchFamily="0" charset="0"/>
      </a:defRPr>
    </a:lvl4pPr>
    <a:lvl5pPr marL="1828800" indent="0" algn="l" defTabSz="914400" eaLnBrk="1" fontAlgn="auto" latinLnBrk="0" hangingPunct="1">
      <a:buNone/>
      <a:defRPr sz="1200" kern="1200">
        <a:solidFill>
          <a:schemeClr val="tx1"/>
        </a:solidFill>
        <a:latin typeface="等线" pitchFamily="0" charset="0"/>
        <a:ea typeface="等线" pitchFamily="0" charset="0"/>
        <a:cs typeface="等线" pitchFamily="0" charset="0"/>
      </a:defRPr>
    </a:lvl5pPr>
    <a:lvl6pPr marL="2286000" indent="0" algn="l" defTabSz="914400" eaLnBrk="1" fontAlgn="auto" latinLnBrk="0" hangingPunct="1">
      <a:buNone/>
      <a:defRPr sz="1200" kern="1200">
        <a:solidFill>
          <a:schemeClr val="tx1"/>
        </a:solidFill>
        <a:latin typeface="等线" pitchFamily="0" charset="0"/>
        <a:ea typeface="等线" pitchFamily="0" charset="0"/>
        <a:cs typeface="等线" pitchFamily="0" charset="0"/>
      </a:defRPr>
    </a:lvl6pPr>
    <a:lvl7pPr marL="2743200" indent="0" algn="l" defTabSz="914400" eaLnBrk="1" fontAlgn="auto" latinLnBrk="0" hangingPunct="1">
      <a:buNone/>
      <a:defRPr sz="1200" kern="1200">
        <a:solidFill>
          <a:schemeClr val="tx1"/>
        </a:solidFill>
        <a:latin typeface="等线" pitchFamily="0" charset="0"/>
        <a:ea typeface="等线" pitchFamily="0" charset="0"/>
        <a:cs typeface="等线" pitchFamily="0" charset="0"/>
      </a:defRPr>
    </a:lvl7pPr>
    <a:lvl8pPr marL="3200400" indent="0" algn="l" defTabSz="914400" eaLnBrk="1" fontAlgn="auto" latinLnBrk="0" hangingPunct="1">
      <a:buNone/>
      <a:defRPr sz="1200" kern="1200">
        <a:solidFill>
          <a:schemeClr val="tx1"/>
        </a:solidFill>
        <a:latin typeface="等线" pitchFamily="0" charset="0"/>
        <a:ea typeface="等线" pitchFamily="0" charset="0"/>
        <a:cs typeface="等线" pitchFamily="0" charset="0"/>
      </a:defRPr>
    </a:lvl8pPr>
    <a:lvl9pPr marL="3200400" indent="0" algn="l" defTabSz="914400" eaLnBrk="1" fontAlgn="auto" latinLnBrk="0" hangingPunct="1">
      <a:buNone/>
      <a:defRPr sz="1200" kern="1200">
        <a:solidFill>
          <a:schemeClr val="tx1"/>
        </a:solidFill>
        <a:latin typeface="等线" pitchFamily="0" charset="0"/>
        <a:ea typeface="等线" pitchFamily="0" charset="0"/>
        <a:cs typeface="等线" pitchFamily="0" charset="0"/>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notesSlide1.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7"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18"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学习个人所得税的感受：此次修订是一种改革性修订，修改幅度很大，所以出现以前老的政策还有效，但新法的法理或征管文件相冲突，还有一些</a:t>
            </a:r>
            <a:endParaRPr lang="zh-CN" altLang="en-US"/>
          </a:p>
        </p:txBody>
      </p:sp>
    </p:spTree>
    <p:extLst>
      <p:ext uri="{BB962C8B-B14F-4D97-AF65-F5344CB8AC3E}">
        <p14:creationId xmlns:p14="http://schemas.microsoft.com/office/powerpoint/2010/main" val="1501699236"/>
      </p:ext>
    </p:extLst>
  </p:cSld>
  <p:clrMapOvr>
    <a:masterClrMapping/>
  </p:clrMapOvr>
</p:notes>
</file>

<file path=ppt/notesSlides/notesSlide11.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97"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98"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pPr algn="l"/>
            <a:r>
              <a:rPr lang="zh-CN" altLang="en-US" spc="380">
                <a:latin typeface="宋体" pitchFamily="0" charset="0"/>
                <a:ea typeface="宋体" pitchFamily="0" charset="0"/>
                <a:cs typeface="微软雅黑" pitchFamily="0" charset="0"/>
                <a:sym typeface="等线" pitchFamily="0" charset="0"/>
              </a:rPr>
              <a:t>新个税法将以前的十项所得调整为九项，删除了经国务院财政部门确定征税的其他所得，将居民个人取得的第一项至第四项所得（以下称综合所得），按纳税年度合并计算个人所得税；非居民个人取得前款第一项至第四项所得，按月或者按次分项计算个人所得税。无论是居民个人还是非居民个人取得前款第五项至第九项所得，依照本法规定分别计算个人所得税</a:t>
            </a:r>
            <a:r>
              <a:rPr lang="zh-CN" altLang="en-US" spc="380">
                <a:cs typeface="微软雅黑" pitchFamily="0" charset="0"/>
                <a:sym typeface="等线" pitchFamily="0" charset="0"/>
              </a:rPr>
              <a:t>。</a:t>
            </a:r>
            <a:endParaRPr lang="zh-CN" altLang="en-US"/>
          </a:p>
        </p:txBody>
      </p:sp>
    </p:spTree>
    <p:extLst>
      <p:ext uri="{BB962C8B-B14F-4D97-AF65-F5344CB8AC3E}">
        <p14:creationId xmlns:p14="http://schemas.microsoft.com/office/powerpoint/2010/main" val="891894320"/>
      </p:ext>
    </p:extLst>
  </p:cSld>
  <p:clrMapOvr>
    <a:masterClrMapping/>
  </p:clrMapOvr>
</p:notes>
</file>

<file path=ppt/notesSlides/notesSlide17.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02"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203"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新个税法第</a:t>
            </a:r>
            <a:r>
              <a:rPr lang="en-US" altLang="zh-CN"/>
              <a:t>11</a:t>
            </a:r>
            <a:r>
              <a:rPr lang="zh-CN" altLang="en-US"/>
              <a:t>条：居民个人取得综合所得，按年计算个人所得税；有扣缴义务人的，由扣缴义务人按月或者按次预扣预缴税款；需要办理汇算清缴的，应当在取得所得的次年三月一日指六月三十日内办理汇算清缴。 </a:t>
            </a:r>
            <a:endParaRPr lang="zh-CN" altLang="en-US"/>
          </a:p>
        </p:txBody>
      </p:sp>
    </p:spTree>
    <p:extLst>
      <p:ext uri="{BB962C8B-B14F-4D97-AF65-F5344CB8AC3E}">
        <p14:creationId xmlns:p14="http://schemas.microsoft.com/office/powerpoint/2010/main" val="755796789"/>
      </p:ext>
    </p:extLst>
  </p:cSld>
  <p:clrMapOvr>
    <a:masterClrMapping/>
  </p:clrMapOvr>
</p:notes>
</file>

<file path=ppt/notesSlides/notesSlide19.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28"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229"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预扣率就是年综合所得税率表，不是按月换算后的综合所得税率表</a:t>
            </a:r>
            <a:endParaRPr lang="zh-CN" altLang="en-US"/>
          </a:p>
        </p:txBody>
      </p:sp>
    </p:spTree>
    <p:extLst>
      <p:ext uri="{BB962C8B-B14F-4D97-AF65-F5344CB8AC3E}">
        <p14:creationId xmlns:p14="http://schemas.microsoft.com/office/powerpoint/2010/main" val="1668655792"/>
      </p:ext>
    </p:extLst>
  </p:cSld>
  <p:clrMapOvr>
    <a:masterClrMapping/>
  </p:clrMapOvr>
</p:notes>
</file>

<file path=ppt/notesSlides/notesSlide20.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36"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237"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假如马冬梅在</a:t>
            </a:r>
            <a:r>
              <a:rPr lang="en-US" altLang="zh-CN"/>
              <a:t>5</a:t>
            </a:r>
            <a:r>
              <a:rPr lang="zh-CN" altLang="en-US"/>
              <a:t>月之前一直待业在家，预扣预缴扣除的累计减除费用，与次年汇算清缴时减除的费用不一样。工资薪金所得适用的是收付实现制，所以</a:t>
            </a:r>
            <a:r>
              <a:rPr lang="en-US" altLang="zh-CN"/>
              <a:t>2</a:t>
            </a:r>
            <a:r>
              <a:rPr lang="zh-CN" altLang="en-US"/>
              <a:t>万元应合并计算，在改革前是否合并对纳税人应纳税额有差异，但是改革后是否合并应纳税额没有差异。</a:t>
            </a:r>
            <a:endParaRPr lang="zh-CN" altLang="en-US"/>
          </a:p>
        </p:txBody>
      </p:sp>
    </p:spTree>
    <p:extLst>
      <p:ext uri="{BB962C8B-B14F-4D97-AF65-F5344CB8AC3E}">
        <p14:creationId xmlns:p14="http://schemas.microsoft.com/office/powerpoint/2010/main" val="237770893"/>
      </p:ext>
    </p:extLst>
  </p:cSld>
  <p:clrMapOvr>
    <a:masterClrMapping/>
  </p:clrMapOvr>
</p:notes>
</file>

<file path=ppt/notesSlides/notesSlide21.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42"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243"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外籍个人的居民个人，按照外国法律缴纳的三险一金，不能按照国内法计算缴纳扣除。超过部分不能扣</a:t>
            </a:r>
            <a:endParaRPr lang="zh-CN" altLang="en-US"/>
          </a:p>
        </p:txBody>
      </p:sp>
    </p:spTree>
    <p:extLst>
      <p:ext uri="{BB962C8B-B14F-4D97-AF65-F5344CB8AC3E}">
        <p14:creationId xmlns:p14="http://schemas.microsoft.com/office/powerpoint/2010/main" val="975782004"/>
      </p:ext>
    </p:extLst>
  </p:cSld>
  <p:clrMapOvr>
    <a:masterClrMapping/>
  </p:clrMapOvr>
</p:notes>
</file>

<file path=ppt/notesSlides/notesSlide23.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79"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280"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注意：离异家庭最多只能</a:t>
            </a:r>
            <a:r>
              <a:rPr lang="en-US" altLang="zh-CN"/>
              <a:t>2</a:t>
            </a:r>
            <a:r>
              <a:rPr lang="zh-CN" altLang="en-US"/>
              <a:t>人扣。对自己的小孩可以不同小孩采用不用的扣缴方式。</a:t>
            </a:r>
            <a:endParaRPr lang="zh-CN" altLang="en-US"/>
          </a:p>
        </p:txBody>
      </p:sp>
    </p:spTree>
    <p:extLst>
      <p:ext uri="{BB962C8B-B14F-4D97-AF65-F5344CB8AC3E}">
        <p14:creationId xmlns:p14="http://schemas.microsoft.com/office/powerpoint/2010/main" val="748552270"/>
      </p:ext>
    </p:extLst>
  </p:cSld>
  <p:clrMapOvr>
    <a:masterClrMapping/>
  </p:clrMapOvr>
</p:notes>
</file>

<file path=ppt/notesSlides/notesSlide25.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317"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318"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个人考取的国际注册会计师</a:t>
            </a:r>
            <a:r>
              <a:rPr lang="en-US" altLang="zh-CN"/>
              <a:t>ACCA</a:t>
            </a:r>
            <a:r>
              <a:rPr lang="zh-CN" altLang="en-US"/>
              <a:t>，美国注册管理会计师</a:t>
            </a:r>
            <a:r>
              <a:rPr lang="en-US" altLang="zh-CN"/>
              <a:t>CAM</a:t>
            </a:r>
            <a:r>
              <a:rPr lang="zh-CN" altLang="en-US"/>
              <a:t>等不能扣除。</a:t>
            </a:r>
            <a:endParaRPr lang="en-US" altLang="zh-CN"/>
          </a:p>
          <a:p>
            <a:r>
              <a:rPr lang="zh-CN" altLang="en-US"/>
              <a:t>子女教育的学历（学位）教育是全日制学历教育，范围从小学到博士研究生；继续教育的学历（学位）教育是非全日制学历教育，范围从大专到博士研究生，其中大专和本科阶段包括成人高考、自学考试、远程网络教育、电视大学和函授等形式。</a:t>
            </a:r>
            <a:endParaRPr lang="en-US" altLang="zh-CN"/>
          </a:p>
          <a:p>
            <a:r>
              <a:rPr lang="zh-CN" altLang="en-US"/>
              <a:t>继续教育支出一个纳税年度最多扣除</a:t>
            </a:r>
            <a:r>
              <a:rPr lang="en-US" altLang="zh-CN"/>
              <a:t>8400</a:t>
            </a:r>
            <a:r>
              <a:rPr lang="zh-CN" altLang="en-US"/>
              <a:t>元（</a:t>
            </a:r>
            <a:r>
              <a:rPr lang="en-US" altLang="zh-CN"/>
              <a:t>4800</a:t>
            </a:r>
            <a:r>
              <a:rPr lang="zh-CN" altLang="en-US"/>
              <a:t>元</a:t>
            </a:r>
            <a:r>
              <a:rPr lang="en-US" altLang="zh-CN"/>
              <a:t>+3600</a:t>
            </a:r>
            <a:r>
              <a:rPr lang="zh-CN" altLang="en-US"/>
              <a:t>元），多个学历（学位）继续教育不可同时享受，多个职业资格教育也不可同时享受。</a:t>
            </a:r>
            <a:endParaRPr lang="en-US" altLang="zh-CN"/>
          </a:p>
          <a:p>
            <a:r>
              <a:rPr lang="zh-CN" altLang="en-US"/>
              <a:t>取得证书的当年是指证书颁发的当年，具体以证书上面的日期为准。税务师因证书时间的原因，导致在预扣预缴阶段不能扣除，只能在汇算清缴阶段申请扣除。</a:t>
            </a:r>
            <a:endParaRPr lang="zh-CN" altLang="en-US"/>
          </a:p>
        </p:txBody>
      </p:sp>
    </p:spTree>
    <p:extLst>
      <p:ext uri="{BB962C8B-B14F-4D97-AF65-F5344CB8AC3E}">
        <p14:creationId xmlns:p14="http://schemas.microsoft.com/office/powerpoint/2010/main" val="655110580"/>
      </p:ext>
    </p:extLst>
  </p:cSld>
  <p:clrMapOvr>
    <a:masterClrMapping/>
  </p:clrMapOvr>
</p:notes>
</file>

<file path=ppt/notesSlides/notesSlide27.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355"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356"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一个纳税人内</a:t>
            </a:r>
            <a:r>
              <a:rPr lang="en-US" altLang="zh-CN"/>
              <a:t>15000</a:t>
            </a:r>
            <a:r>
              <a:rPr lang="zh-CN" altLang="en-US"/>
              <a:t>元的起付线。对病种没有任何界限，不管是私立医院还是公立医院，只要纳入医疗保障系统，纳税人看病的支出在医保系统中体现和归集的，达到标准就可以申报扣除。</a:t>
            </a:r>
            <a:endParaRPr lang="en-US" altLang="zh-CN"/>
          </a:p>
          <a:p>
            <a:endParaRPr lang="en-US" altLang="zh-CN"/>
          </a:p>
          <a:p>
            <a:r>
              <a:rPr lang="zh-CN" altLang="en-US"/>
              <a:t>子女教育的学历（学位）教育是全日制学历教育，范围从小学到博士研究生；继续教育的学历（学位）教育是非全日制学历教育，范围从大专到博士研究生，其中大专和本科阶段包括成人高考、自学考试、远程网络教育、电视大学和函授等形式。</a:t>
            </a:r>
            <a:endParaRPr lang="en-US" altLang="zh-CN"/>
          </a:p>
          <a:p>
            <a:r>
              <a:rPr lang="zh-CN" altLang="en-US"/>
              <a:t>继续教育支出一个纳税年度最多扣除</a:t>
            </a:r>
            <a:r>
              <a:rPr lang="en-US" altLang="zh-CN"/>
              <a:t>8400</a:t>
            </a:r>
            <a:r>
              <a:rPr lang="zh-CN" altLang="en-US"/>
              <a:t>元（</a:t>
            </a:r>
            <a:r>
              <a:rPr lang="en-US" altLang="zh-CN"/>
              <a:t>4800</a:t>
            </a:r>
            <a:r>
              <a:rPr lang="zh-CN" altLang="en-US"/>
              <a:t>元</a:t>
            </a:r>
            <a:r>
              <a:rPr lang="en-US" altLang="zh-CN"/>
              <a:t>+3600</a:t>
            </a:r>
            <a:r>
              <a:rPr lang="zh-CN" altLang="en-US"/>
              <a:t>元），多个学历（学位）继续教育不可同时享受，多个职业资格教育也不可同时享受。</a:t>
            </a:r>
            <a:endParaRPr lang="en-US" altLang="zh-CN"/>
          </a:p>
          <a:p>
            <a:r>
              <a:rPr lang="zh-CN" altLang="en-US"/>
              <a:t>取得证书的当年是指证书颁发的当年，具体以证书上面的日期为准。税务师因证书时间的原因，导致在预扣预缴阶段不能扣除，只能在汇算清缴阶段申请扣除。</a:t>
            </a:r>
            <a:endParaRPr lang="zh-CN" altLang="en-US"/>
          </a:p>
        </p:txBody>
      </p:sp>
    </p:spTree>
    <p:extLst>
      <p:ext uri="{BB962C8B-B14F-4D97-AF65-F5344CB8AC3E}">
        <p14:creationId xmlns:p14="http://schemas.microsoft.com/office/powerpoint/2010/main" val="1199350008"/>
      </p:ext>
    </p:extLst>
  </p:cSld>
  <p:clrMapOvr>
    <a:masterClrMapping/>
  </p:clrMapOvr>
</p:notes>
</file>

<file path=ppt/notesSlides/notesSlide31.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407"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408"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首套住房贷款是指购买住房享受首套住房贷款利率的住房贷款。采用组合贷款方式的，只要商业贷款或者公积金贷款其中一个符合首套的就可以。</a:t>
            </a:r>
            <a:endParaRPr lang="en-US" altLang="zh-CN"/>
          </a:p>
          <a:p>
            <a:r>
              <a:rPr lang="zh-CN" altLang="en-US"/>
              <a:t>在</a:t>
            </a:r>
            <a:r>
              <a:rPr lang="en-US" altLang="zh-CN"/>
              <a:t>2003</a:t>
            </a:r>
            <a:r>
              <a:rPr lang="zh-CN" altLang="en-US"/>
              <a:t>年</a:t>
            </a:r>
            <a:r>
              <a:rPr lang="en-US" altLang="zh-CN"/>
              <a:t>6</a:t>
            </a:r>
            <a:r>
              <a:rPr lang="zh-CN" altLang="en-US"/>
              <a:t>月</a:t>
            </a:r>
            <a:r>
              <a:rPr lang="en-US" altLang="zh-CN"/>
              <a:t>6</a:t>
            </a:r>
            <a:r>
              <a:rPr lang="zh-CN" altLang="en-US"/>
              <a:t>日之前的是否属于首套住房，纳税人自行确定。之后的采用商业银行贷款的，由商业银行查询档案后予以确认。</a:t>
            </a:r>
            <a:endParaRPr lang="zh-CN" altLang="en-US"/>
          </a:p>
        </p:txBody>
      </p:sp>
    </p:spTree>
    <p:extLst>
      <p:ext uri="{BB962C8B-B14F-4D97-AF65-F5344CB8AC3E}">
        <p14:creationId xmlns:p14="http://schemas.microsoft.com/office/powerpoint/2010/main" val="2139802616"/>
      </p:ext>
    </p:extLst>
  </p:cSld>
  <p:clrMapOvr>
    <a:masterClrMapping/>
  </p:clrMapOvr>
</p:notes>
</file>

<file path=ppt/notesSlides/notesSlide32.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416"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417"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此情况有人认为两人均可以扣除</a:t>
            </a:r>
            <a:r>
              <a:rPr lang="en-US" altLang="zh-CN"/>
              <a:t>1000</a:t>
            </a:r>
            <a:r>
              <a:rPr lang="zh-CN" altLang="en-US"/>
              <a:t>元</a:t>
            </a:r>
            <a:r>
              <a:rPr lang="en-US" altLang="zh-CN"/>
              <a:t>/</a:t>
            </a:r>
            <a:r>
              <a:rPr lang="zh-CN" altLang="en-US"/>
              <a:t>月，理论上存在一套住房上存在</a:t>
            </a:r>
            <a:r>
              <a:rPr lang="en-US" altLang="zh-CN"/>
              <a:t>N</a:t>
            </a:r>
            <a:r>
              <a:rPr lang="zh-CN" altLang="en-US"/>
              <a:t>个扣除人。但是根据国家税务总局答记者问，父母为子女买房，房产证上写明符合和子女共有的情况，应由主贷款人扣除的精神。</a:t>
            </a:r>
            <a:endParaRPr lang="zh-CN" altLang="en-US"/>
          </a:p>
        </p:txBody>
      </p:sp>
    </p:spTree>
    <p:extLst>
      <p:ext uri="{BB962C8B-B14F-4D97-AF65-F5344CB8AC3E}">
        <p14:creationId xmlns:p14="http://schemas.microsoft.com/office/powerpoint/2010/main" val="943461158"/>
      </p:ext>
    </p:extLst>
  </p:cSld>
  <p:clrMapOvr>
    <a:masterClrMapping/>
  </p:clrMapOvr>
</p:notes>
</file>

<file path=ppt/notesSlides/notesSlide34.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454"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455"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主要工作城市是指纳税人任职受雇的直辖市、计划单列市、副省级城市、地级市全部行政区域范围；无任职受雇单位的，以受理综合所得汇算清缴的税务机关所在城市。如果任职受雇单位所在地与主要工作地点不一致的，以主要工作地点标准为准。单位在异地免费为职工解决租房问题的，不能申报扣除；如果单位收取租金的，可以申报扣除。遵义户籍人口超过</a:t>
            </a:r>
            <a:r>
              <a:rPr lang="en-US" altLang="zh-CN"/>
              <a:t>100</a:t>
            </a:r>
            <a:r>
              <a:rPr lang="zh-CN" altLang="en-US"/>
              <a:t>万，可以扣除的住房租金是</a:t>
            </a:r>
            <a:r>
              <a:rPr lang="en-US" altLang="zh-CN"/>
              <a:t>1100</a:t>
            </a:r>
            <a:r>
              <a:rPr lang="zh-CN" altLang="en-US"/>
              <a:t>元。</a:t>
            </a:r>
            <a:endParaRPr lang="en-US" altLang="zh-CN"/>
          </a:p>
          <a:p>
            <a:endParaRPr lang="en-US" altLang="zh-CN"/>
          </a:p>
          <a:p>
            <a:r>
              <a:rPr lang="zh-CN" altLang="en-US"/>
              <a:t>子女教育的学历（学位）教育是全日制学历教育，范围从小学到博士研究生；继续教育的学历（学位）教育是非全日制学历教育，范围从大专到博士研究生，其中大专和本科阶段包括成人高考、自学考试、远程网络教育、电视大学和函授等形式。</a:t>
            </a:r>
            <a:endParaRPr lang="en-US" altLang="zh-CN"/>
          </a:p>
          <a:p>
            <a:r>
              <a:rPr lang="zh-CN" altLang="en-US"/>
              <a:t>继续教育支出一个纳税年度最多扣除</a:t>
            </a:r>
            <a:r>
              <a:rPr lang="en-US" altLang="zh-CN"/>
              <a:t>8400</a:t>
            </a:r>
            <a:r>
              <a:rPr lang="zh-CN" altLang="en-US"/>
              <a:t>元（</a:t>
            </a:r>
            <a:r>
              <a:rPr lang="en-US" altLang="zh-CN"/>
              <a:t>4800</a:t>
            </a:r>
            <a:r>
              <a:rPr lang="zh-CN" altLang="en-US"/>
              <a:t>元</a:t>
            </a:r>
            <a:r>
              <a:rPr lang="en-US" altLang="zh-CN"/>
              <a:t>+3600</a:t>
            </a:r>
            <a:r>
              <a:rPr lang="zh-CN" altLang="en-US"/>
              <a:t>元），多个学历（学位）继续教育不可同时享受，多个职业资格教育也不可同时享受。</a:t>
            </a:r>
            <a:endParaRPr lang="en-US" altLang="zh-CN"/>
          </a:p>
          <a:p>
            <a:r>
              <a:rPr lang="zh-CN" altLang="en-US"/>
              <a:t>取得证书的当年是指证书颁发的当年，具体以证书上面的日期为准。税务师因证书时间的原因，导致在预扣预缴阶段不能扣除，只能在汇算清缴阶段申请扣除。</a:t>
            </a:r>
            <a:endParaRPr lang="zh-CN" altLang="en-US"/>
          </a:p>
        </p:txBody>
      </p:sp>
    </p:spTree>
    <p:extLst>
      <p:ext uri="{BB962C8B-B14F-4D97-AF65-F5344CB8AC3E}">
        <p14:creationId xmlns:p14="http://schemas.microsoft.com/office/powerpoint/2010/main" val="1825732586"/>
      </p:ext>
    </p:extLst>
  </p:cSld>
  <p:clrMapOvr>
    <a:masterClrMapping/>
  </p:clrMapOvr>
</p:notes>
</file>

<file path=ppt/notesSlides/notesSlide35.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463"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464"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夫妻</a:t>
            </a:r>
            <a:endParaRPr lang="zh-CN" altLang="en-US"/>
          </a:p>
        </p:txBody>
      </p:sp>
    </p:spTree>
    <p:extLst>
      <p:ext uri="{BB962C8B-B14F-4D97-AF65-F5344CB8AC3E}">
        <p14:creationId xmlns:p14="http://schemas.microsoft.com/office/powerpoint/2010/main" val="979892888"/>
      </p:ext>
    </p:extLst>
  </p:cSld>
  <p:clrMapOvr>
    <a:masterClrMapping/>
  </p:clrMapOvr>
</p:notes>
</file>

<file path=ppt/notesSlides/notesSlide37.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501"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502"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注意：此处没有法定赡养人的税法，与子女教育不一样。不能叠加享受。起扣时间为被赡养人年满</a:t>
            </a:r>
            <a:r>
              <a:rPr lang="en-US" altLang="zh-CN"/>
              <a:t>60</a:t>
            </a:r>
            <a:r>
              <a:rPr lang="zh-CN" altLang="en-US"/>
              <a:t>周岁的当月至赡养义务终止的年末。</a:t>
            </a:r>
            <a:endParaRPr lang="en-US" altLang="zh-CN"/>
          </a:p>
          <a:p>
            <a:endParaRPr lang="en-US" altLang="zh-CN"/>
          </a:p>
          <a:p>
            <a:r>
              <a:rPr lang="zh-CN" altLang="en-US"/>
              <a:t>子女教育的学历（学位）教育是全日制学历教育，范围从小学到博士研究生；继续教育的学历（学位）教育是非全日制学历教育，范围从大专到博士研究生，其中大专和本科阶段包括成人高考、自学考试、远程网络教育、电视大学和函授等形式。</a:t>
            </a:r>
            <a:endParaRPr lang="en-US" altLang="zh-CN"/>
          </a:p>
          <a:p>
            <a:r>
              <a:rPr lang="zh-CN" altLang="en-US"/>
              <a:t>继续教育支出一个纳税年度最多扣除</a:t>
            </a:r>
            <a:r>
              <a:rPr lang="en-US" altLang="zh-CN"/>
              <a:t>8400</a:t>
            </a:r>
            <a:r>
              <a:rPr lang="zh-CN" altLang="en-US"/>
              <a:t>元（</a:t>
            </a:r>
            <a:r>
              <a:rPr lang="en-US" altLang="zh-CN"/>
              <a:t>4800</a:t>
            </a:r>
            <a:r>
              <a:rPr lang="zh-CN" altLang="en-US"/>
              <a:t>元</a:t>
            </a:r>
            <a:r>
              <a:rPr lang="en-US" altLang="zh-CN"/>
              <a:t>+3600</a:t>
            </a:r>
            <a:r>
              <a:rPr lang="zh-CN" altLang="en-US"/>
              <a:t>元），多个学历（学位）继续教育不可同时享受，多个职业资格教育也不可同时享受。</a:t>
            </a:r>
            <a:endParaRPr lang="en-US" altLang="zh-CN"/>
          </a:p>
          <a:p>
            <a:r>
              <a:rPr lang="zh-CN" altLang="en-US"/>
              <a:t>取得证书的当年是指证书颁发的当年，具体以证书上面的日期为准。税务师因证书时间的原因，导致在预扣预缴阶段不能扣除，只能在汇算清缴阶段申请扣除。</a:t>
            </a:r>
            <a:endParaRPr lang="zh-CN" altLang="en-US"/>
          </a:p>
        </p:txBody>
      </p:sp>
    </p:spTree>
    <p:extLst>
      <p:ext uri="{BB962C8B-B14F-4D97-AF65-F5344CB8AC3E}">
        <p14:creationId xmlns:p14="http://schemas.microsoft.com/office/powerpoint/2010/main" val="639047862"/>
      </p:ext>
    </p:extLst>
  </p:cSld>
  <p:clrMapOvr>
    <a:masterClrMapping/>
  </p:clrMapOvr>
</p:notes>
</file>

<file path=ppt/notesSlides/notesSlide39.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520"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521"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纳税人年度中间更换工作单位的，在原单位任职、受雇期间已享受的专项附加扣除金额，不得在新任职、受雇单位扣除。</a:t>
            </a:r>
            <a:endParaRPr lang="zh-CN" altLang="en-US"/>
          </a:p>
        </p:txBody>
      </p:sp>
    </p:spTree>
    <p:extLst>
      <p:ext uri="{BB962C8B-B14F-4D97-AF65-F5344CB8AC3E}">
        <p14:creationId xmlns:p14="http://schemas.microsoft.com/office/powerpoint/2010/main" val="1305404445"/>
      </p:ext>
    </p:extLst>
  </p:cSld>
  <p:clrMapOvr>
    <a:masterClrMapping/>
  </p:clrMapOvr>
</p:notes>
</file>

<file path=ppt/notesSlides/notesSlide4.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51"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52"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en-US" altLang="zh-CN"/>
              <a:t>1.</a:t>
            </a:r>
            <a:r>
              <a:rPr lang="zh-CN" altLang="en-US">
                <a:solidFill>
                  <a:schemeClr val="bg1"/>
                </a:solidFill>
                <a:latin typeface="微软雅黑" pitchFamily="0" charset="0"/>
                <a:ea typeface="微软雅黑" pitchFamily="0" charset="0"/>
                <a:sym typeface="等线" pitchFamily="0" charset="0"/>
              </a:rPr>
              <a:t>首次提出综合所得概念。将工资薪金、劳务报酬、稿酬和特许权使用费4项个人主要劳动性所得纳入征税范围，按年计算应纳税额，适用七级超额累进税率。在扣除费用方面，从原来的每月</a:t>
            </a:r>
            <a:r>
              <a:rPr lang="en-US" altLang="zh-CN">
                <a:solidFill>
                  <a:schemeClr val="bg1"/>
                </a:solidFill>
                <a:latin typeface="微软雅黑" pitchFamily="0" charset="0"/>
                <a:ea typeface="微软雅黑" pitchFamily="0" charset="0"/>
                <a:sym typeface="等线" pitchFamily="0" charset="0"/>
              </a:rPr>
              <a:t>3500</a:t>
            </a:r>
            <a:r>
              <a:rPr lang="zh-CN" altLang="en-US">
                <a:solidFill>
                  <a:schemeClr val="bg1"/>
                </a:solidFill>
                <a:latin typeface="微软雅黑" pitchFamily="0" charset="0"/>
                <a:ea typeface="微软雅黑" pitchFamily="0" charset="0"/>
                <a:sym typeface="等线" pitchFamily="0" charset="0"/>
              </a:rPr>
              <a:t>元调整为每年</a:t>
            </a:r>
            <a:r>
              <a:rPr lang="en-US" altLang="zh-CN">
                <a:solidFill>
                  <a:schemeClr val="bg1"/>
                </a:solidFill>
                <a:latin typeface="微软雅黑" pitchFamily="0" charset="0"/>
                <a:ea typeface="微软雅黑" pitchFamily="0" charset="0"/>
                <a:sym typeface="等线" pitchFamily="0" charset="0"/>
              </a:rPr>
              <a:t>6</a:t>
            </a:r>
            <a:r>
              <a:rPr lang="zh-CN" altLang="en-US">
                <a:solidFill>
                  <a:schemeClr val="bg1"/>
                </a:solidFill>
                <a:latin typeface="微软雅黑" pitchFamily="0" charset="0"/>
                <a:ea typeface="微软雅黑" pitchFamily="0" charset="0"/>
                <a:sym typeface="等线" pitchFamily="0" charset="0"/>
              </a:rPr>
              <a:t>万元，还增加了六项专项附加扣除，大大增加了税前扣除费用。虽然还是适用</a:t>
            </a:r>
            <a:r>
              <a:rPr lang="en-US" altLang="zh-CN">
                <a:solidFill>
                  <a:schemeClr val="bg1"/>
                </a:solidFill>
                <a:latin typeface="微软雅黑" pitchFamily="0" charset="0"/>
                <a:ea typeface="微软雅黑" pitchFamily="0" charset="0"/>
                <a:sym typeface="等线" pitchFamily="0" charset="0"/>
              </a:rPr>
              <a:t>7</a:t>
            </a:r>
            <a:r>
              <a:rPr lang="zh-CN" altLang="en-US">
                <a:solidFill>
                  <a:schemeClr val="bg1"/>
                </a:solidFill>
                <a:latin typeface="微软雅黑" pitchFamily="0" charset="0"/>
                <a:ea typeface="微软雅黑" pitchFamily="0" charset="0"/>
                <a:sym typeface="等线" pitchFamily="0" charset="0"/>
              </a:rPr>
              <a:t>级累计税率，但是扩大了</a:t>
            </a:r>
            <a:r>
              <a:rPr lang="en-US" altLang="zh-CN">
                <a:solidFill>
                  <a:schemeClr val="bg1"/>
                </a:solidFill>
                <a:latin typeface="微软雅黑" pitchFamily="0" charset="0"/>
                <a:ea typeface="微软雅黑" pitchFamily="0" charset="0"/>
                <a:sym typeface="等线" pitchFamily="0" charset="0"/>
              </a:rPr>
              <a:t>3%</a:t>
            </a:r>
            <a:r>
              <a:rPr lang="zh-CN" altLang="en-US">
                <a:solidFill>
                  <a:schemeClr val="bg1"/>
                </a:solidFill>
                <a:latin typeface="微软雅黑" pitchFamily="0" charset="0"/>
                <a:ea typeface="微软雅黑" pitchFamily="0" charset="0"/>
                <a:sym typeface="等线" pitchFamily="0" charset="0"/>
              </a:rPr>
              <a:t>、</a:t>
            </a:r>
            <a:r>
              <a:rPr lang="en-US" altLang="zh-CN">
                <a:solidFill>
                  <a:schemeClr val="bg1"/>
                </a:solidFill>
                <a:latin typeface="微软雅黑" pitchFamily="0" charset="0"/>
                <a:ea typeface="微软雅黑" pitchFamily="0" charset="0"/>
                <a:sym typeface="等线" pitchFamily="0" charset="0"/>
              </a:rPr>
              <a:t>10%</a:t>
            </a:r>
            <a:r>
              <a:rPr lang="zh-CN" altLang="en-US">
                <a:solidFill>
                  <a:schemeClr val="bg1"/>
                </a:solidFill>
                <a:latin typeface="微软雅黑" pitchFamily="0" charset="0"/>
                <a:ea typeface="微软雅黑" pitchFamily="0" charset="0"/>
                <a:sym typeface="等线" pitchFamily="0" charset="0"/>
              </a:rPr>
              <a:t>、</a:t>
            </a:r>
            <a:r>
              <a:rPr lang="en-US" altLang="zh-CN">
                <a:solidFill>
                  <a:schemeClr val="bg1"/>
                </a:solidFill>
                <a:latin typeface="微软雅黑" pitchFamily="0" charset="0"/>
                <a:ea typeface="微软雅黑" pitchFamily="0" charset="0"/>
                <a:sym typeface="等线" pitchFamily="0" charset="0"/>
              </a:rPr>
              <a:t>20%</a:t>
            </a:r>
            <a:r>
              <a:rPr lang="zh-CN" altLang="en-US">
                <a:solidFill>
                  <a:schemeClr val="bg1"/>
                </a:solidFill>
                <a:latin typeface="微软雅黑" pitchFamily="0" charset="0"/>
                <a:ea typeface="微软雅黑" pitchFamily="0" charset="0"/>
                <a:sym typeface="等线" pitchFamily="0" charset="0"/>
              </a:rPr>
              <a:t>三档低税率级距，缩小了缩小25％税率级距，30%、35%、45%三档高税率级距不变，让中低收入群体享受到更多的税收政策优惠。在新的个人所得税法了，增设了反避税条款，一是将居民纳税人的居住时间判定标准从原来的满1年修改为一个纳税年度累计居住满183天；二是首次增加反避税条款，个人法第八条对个人不按独立交易原则而减少本人或者其关联方应纳税额且无正当理由的、实施不具有合理商业目的的安排而获取不当税收利益等避税行为，税务机关有权按合理方法进行纳税调整。改革前后，分类所得的征管模式不变，继续依靠代扣代缴，实行按月、按次计税。改革后，综合所得将采取代扣代缴和自行申报相结合的方式，按年计税，按月、按次预缴或扣缴税款。居民个人综合所得实行“代扣代缴、自行申报、汇算清缴、多退少补、优化服务、事后抽查”的征管模式。新个税法第十五条规定了</a:t>
            </a:r>
            <a:r>
              <a:rPr lang="en-US" altLang="zh-CN">
                <a:solidFill>
                  <a:schemeClr val="bg1"/>
                </a:solidFill>
                <a:latin typeface="微软雅黑" pitchFamily="0" charset="0"/>
                <a:ea typeface="微软雅黑" pitchFamily="0" charset="0"/>
                <a:sym typeface="等线" pitchFamily="0" charset="0"/>
              </a:rPr>
              <a:t>9</a:t>
            </a:r>
            <a:r>
              <a:rPr lang="zh-CN" altLang="en-US">
                <a:solidFill>
                  <a:schemeClr val="bg1"/>
                </a:solidFill>
                <a:latin typeface="微软雅黑" pitchFamily="0" charset="0"/>
                <a:ea typeface="微软雅黑" pitchFamily="0" charset="0"/>
                <a:sym typeface="等线" pitchFamily="0" charset="0"/>
              </a:rPr>
              <a:t>个相关部门在个人税收协治中的职责，以及增设不动产登记和股权变更的“查验完税凭证”条款，推进部门共治共管，完善自然人税收管理法律支撑。今年</a:t>
            </a:r>
            <a:r>
              <a:rPr lang="en-US" altLang="zh-CN">
                <a:solidFill>
                  <a:schemeClr val="bg1"/>
                </a:solidFill>
                <a:latin typeface="微软雅黑" pitchFamily="0" charset="0"/>
                <a:ea typeface="微软雅黑" pitchFamily="0" charset="0"/>
                <a:sym typeface="等线" pitchFamily="0" charset="0"/>
              </a:rPr>
              <a:t>9</a:t>
            </a:r>
            <a:r>
              <a:rPr lang="zh-CN" altLang="en-US">
                <a:solidFill>
                  <a:schemeClr val="bg1"/>
                </a:solidFill>
                <a:latin typeface="微软雅黑" pitchFamily="0" charset="0"/>
                <a:ea typeface="微软雅黑" pitchFamily="0" charset="0"/>
                <a:sym typeface="等线" pitchFamily="0" charset="0"/>
              </a:rPr>
              <a:t>月，国家发展改革委和税务总局联合印发《关于加强个人所得税纳税信用建设的通知》，强化个人所得税纳税信用协同共治，进一步完善了相关配套制度。</a:t>
            </a:r>
            <a:endParaRPr lang="zh-CN" altLang="en-US">
              <a:solidFill>
                <a:schemeClr val="bg1"/>
              </a:solidFill>
              <a:latin typeface="微软雅黑" pitchFamily="0" charset="0"/>
              <a:ea typeface="微软雅黑" pitchFamily="0" charset="0"/>
              <a:sym typeface="等线" pitchFamily="0" charset="0"/>
            </a:endParaRPr>
          </a:p>
        </p:txBody>
      </p:sp>
    </p:spTree>
    <p:extLst>
      <p:ext uri="{BB962C8B-B14F-4D97-AF65-F5344CB8AC3E}">
        <p14:creationId xmlns:p14="http://schemas.microsoft.com/office/powerpoint/2010/main" val="544034405"/>
      </p:ext>
    </p:extLst>
  </p:cSld>
  <p:clrMapOvr>
    <a:masterClrMapping/>
  </p:clrMapOvr>
</p:notes>
</file>

<file path=ppt/notesSlides/notesSlide40.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527"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528"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同一项专项附加扣除项目不能由两处扣除，但是一个纳税人享受的专项附加不同项目的可以在两处扣除。比如：</a:t>
            </a:r>
            <a:endParaRPr lang="en-US" altLang="zh-CN"/>
          </a:p>
          <a:p>
            <a:r>
              <a:rPr lang="zh-CN" altLang="en-US">
                <a:latin typeface="宋体" pitchFamily="0" charset="0"/>
                <a:ea typeface="宋体" pitchFamily="0" charset="0"/>
                <a:sym typeface="等线" pitchFamily="0" charset="0"/>
              </a:rPr>
              <a:t>纳税人未及时确认的，扣缴义务人于次年1月起暂停扣除，待纳税人确认后再行办理专项附加扣除。  </a:t>
            </a:r>
            <a:endParaRPr lang="en-US" altLang="zh-CN">
              <a:latin typeface="宋体" pitchFamily="0" charset="0"/>
              <a:ea typeface="宋体" pitchFamily="0" charset="0"/>
              <a:sym typeface="等线" pitchFamily="0" charset="0"/>
            </a:endParaRPr>
          </a:p>
          <a:p>
            <a:endParaRPr lang="en-US" altLang="zh-CN"/>
          </a:p>
          <a:p>
            <a:endParaRPr lang="en-US" altLang="zh-CN"/>
          </a:p>
          <a:p>
            <a:r>
              <a:rPr lang="zh-CN" altLang="en-US"/>
              <a:t>子女教育的学历（学位）教育是全日制学历教育，范围从小学到博士研究生；继续教育的学历（学位）教育是非全日制学历教育，范围从大专到博士研究生，其中大专和本科阶段包括成人高考、自学考试、远程网络教育、电视大学和函授等形式。</a:t>
            </a:r>
            <a:endParaRPr lang="en-US" altLang="zh-CN"/>
          </a:p>
          <a:p>
            <a:r>
              <a:rPr lang="zh-CN" altLang="en-US"/>
              <a:t>继续教育支出一个纳税年度最多扣除</a:t>
            </a:r>
            <a:r>
              <a:rPr lang="en-US" altLang="zh-CN"/>
              <a:t>8400</a:t>
            </a:r>
            <a:r>
              <a:rPr lang="zh-CN" altLang="en-US"/>
              <a:t>元（</a:t>
            </a:r>
            <a:r>
              <a:rPr lang="en-US" altLang="zh-CN"/>
              <a:t>4800</a:t>
            </a:r>
            <a:r>
              <a:rPr lang="zh-CN" altLang="en-US"/>
              <a:t>元</a:t>
            </a:r>
            <a:r>
              <a:rPr lang="en-US" altLang="zh-CN"/>
              <a:t>+3600</a:t>
            </a:r>
            <a:r>
              <a:rPr lang="zh-CN" altLang="en-US"/>
              <a:t>元），多个学历（学位）继续教育不可同时享受，多个职业资格教育也不可同时享受。</a:t>
            </a:r>
            <a:endParaRPr lang="en-US" altLang="zh-CN"/>
          </a:p>
          <a:p>
            <a:r>
              <a:rPr lang="zh-CN" altLang="en-US"/>
              <a:t>取得证书的当年是指证书颁发的当年，具体以证书上面的日期为准。税务师因证书时间的原因，导致在预扣预缴阶段不能扣除，只能在汇算清缴阶段申请扣除。</a:t>
            </a:r>
            <a:endParaRPr lang="zh-CN" altLang="en-US"/>
          </a:p>
        </p:txBody>
      </p:sp>
    </p:spTree>
    <p:extLst>
      <p:ext uri="{BB962C8B-B14F-4D97-AF65-F5344CB8AC3E}">
        <p14:creationId xmlns:p14="http://schemas.microsoft.com/office/powerpoint/2010/main" val="149408024"/>
      </p:ext>
    </p:extLst>
  </p:cSld>
  <p:clrMapOvr>
    <a:masterClrMapping/>
  </p:clrMapOvr>
</p:notes>
</file>

<file path=ppt/notesSlides/notesSlide41.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534"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535"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latin typeface="宋体" pitchFamily="0" charset="0"/>
                <a:ea typeface="宋体" pitchFamily="0" charset="0"/>
                <a:cs typeface="宋体" pitchFamily="0" charset="0"/>
                <a:sym typeface="等线" pitchFamily="0" charset="0"/>
              </a:rPr>
              <a:t>因现实行综合</a:t>
            </a:r>
            <a:r>
              <a:rPr lang="en-US" altLang="zh-CN">
                <a:latin typeface="宋体" pitchFamily="0" charset="0"/>
                <a:ea typeface="宋体" pitchFamily="0" charset="0"/>
                <a:cs typeface="宋体" pitchFamily="0" charset="0"/>
                <a:sym typeface="等线" pitchFamily="0" charset="0"/>
              </a:rPr>
              <a:t>+</a:t>
            </a:r>
            <a:r>
              <a:rPr lang="zh-CN" altLang="en-US">
                <a:latin typeface="宋体" pitchFamily="0" charset="0"/>
                <a:ea typeface="宋体" pitchFamily="0" charset="0"/>
                <a:cs typeface="宋体" pitchFamily="0" charset="0"/>
                <a:sym typeface="等线" pitchFamily="0" charset="0"/>
              </a:rPr>
              <a:t>分类的税制，与以前分类税制的捐赠扣除办法发生了改变，特别是用综合所得进行捐赠，计算限额的应纳税所得额待明确，以及是否以当年所有的所得作为计算基础，均待总局明确。</a:t>
            </a:r>
            <a:endParaRPr lang="zh-CN" altLang="en-US">
              <a:latin typeface="宋体" pitchFamily="0" charset="0"/>
              <a:ea typeface="宋体" pitchFamily="0" charset="0"/>
              <a:cs typeface="宋体" pitchFamily="0" charset="0"/>
              <a:sym typeface="等线" pitchFamily="0" charset="0"/>
            </a:endParaRPr>
          </a:p>
        </p:txBody>
      </p:sp>
    </p:spTree>
    <p:extLst>
      <p:ext uri="{BB962C8B-B14F-4D97-AF65-F5344CB8AC3E}">
        <p14:creationId xmlns:p14="http://schemas.microsoft.com/office/powerpoint/2010/main" val="1906873795"/>
      </p:ext>
    </p:extLst>
  </p:cSld>
  <p:clrMapOvr>
    <a:masterClrMapping/>
  </p:clrMapOvr>
</p:notes>
</file>

<file path=ppt/notesSlides/notesSlide43.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545"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546"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对于工资薪金所得和劳动报酬所得，国家税务总局在国税发【</a:t>
            </a:r>
            <a:r>
              <a:rPr lang="en-US" altLang="zh-CN"/>
              <a:t>1994</a:t>
            </a:r>
            <a:r>
              <a:rPr lang="zh-CN" altLang="en-US"/>
              <a:t>】</a:t>
            </a:r>
            <a:r>
              <a:rPr lang="en-US" altLang="zh-CN"/>
              <a:t>89</a:t>
            </a:r>
            <a:r>
              <a:rPr lang="zh-CN" altLang="en-US"/>
              <a:t>号文件中明确，工资薪金存在雇佣与被雇佣的关系，劳动报酬所得不存在雇佣关系，一般来说工资薪金是非独立的个人劳动，而劳动报酬是独立的个人劳动。</a:t>
            </a:r>
            <a:endParaRPr lang="en-US" altLang="zh-CN"/>
          </a:p>
          <a:p>
            <a:r>
              <a:rPr lang="zh-CN" altLang="en-US"/>
              <a:t>但是同一纳税人可以在一家公司申报工资薪金和特许权使用费，如编剧的剧本、职工将自己的专利技术许可公司使用。</a:t>
            </a:r>
            <a:endParaRPr lang="en-US" altLang="zh-CN"/>
          </a:p>
          <a:p>
            <a:r>
              <a:rPr lang="en-US" altLang="zh-CN"/>
              <a:t>its</a:t>
            </a:r>
            <a:r>
              <a:rPr lang="zh-CN" altLang="en-US"/>
              <a:t>中之前说不能对同一人即申报工资又申报劳动报酬，但是后来好像又可以。</a:t>
            </a:r>
            <a:endParaRPr lang="zh-CN" altLang="en-US"/>
          </a:p>
        </p:txBody>
      </p:sp>
    </p:spTree>
    <p:extLst>
      <p:ext uri="{BB962C8B-B14F-4D97-AF65-F5344CB8AC3E}">
        <p14:creationId xmlns:p14="http://schemas.microsoft.com/office/powerpoint/2010/main" val="1414849435"/>
      </p:ext>
    </p:extLst>
  </p:cSld>
  <p:clrMapOvr>
    <a:masterClrMapping/>
  </p:clrMapOvr>
</p:notes>
</file>

<file path=ppt/notesSlides/notesSlide44.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553"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554"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个税法第六条规定：劳务报酬所得、稿酬所得、特许权使用费所得，以每次收入额为应纳税所得额。</a:t>
            </a:r>
            <a:endParaRPr lang="zh-CN" altLang="en-US"/>
          </a:p>
        </p:txBody>
      </p:sp>
    </p:spTree>
    <p:extLst>
      <p:ext uri="{BB962C8B-B14F-4D97-AF65-F5344CB8AC3E}">
        <p14:creationId xmlns:p14="http://schemas.microsoft.com/office/powerpoint/2010/main" val="798264393"/>
      </p:ext>
    </p:extLst>
  </p:cSld>
  <p:clrMapOvr>
    <a:masterClrMapping/>
  </p:clrMapOvr>
</p:notes>
</file>

<file path=ppt/notesSlides/notesSlide45.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569"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570"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新个人所得税法提出了收入额的概念，收入是纳税人取得的各项应税收入，其中工资薪金的收入等于收入额，其他三项以收入减除</a:t>
            </a:r>
            <a:r>
              <a:rPr lang="en-US" altLang="zh-CN"/>
              <a:t>20%</a:t>
            </a:r>
            <a:r>
              <a:rPr lang="zh-CN" altLang="en-US"/>
              <a:t>的费用为收入额。</a:t>
            </a:r>
            <a:endParaRPr lang="zh-CN" altLang="en-US"/>
          </a:p>
        </p:txBody>
      </p:sp>
    </p:spTree>
    <p:extLst>
      <p:ext uri="{BB962C8B-B14F-4D97-AF65-F5344CB8AC3E}">
        <p14:creationId xmlns:p14="http://schemas.microsoft.com/office/powerpoint/2010/main" val="1807281879"/>
      </p:ext>
    </p:extLst>
  </p:cSld>
  <p:clrMapOvr>
    <a:masterClrMapping/>
  </p:clrMapOvr>
</p:notes>
</file>

<file path=ppt/notesSlides/notesSlide46.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585"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586"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对于纳税次数的认定与劳动报酬所得一致。</a:t>
            </a:r>
            <a:endParaRPr lang="zh-CN" altLang="en-US"/>
          </a:p>
        </p:txBody>
      </p:sp>
    </p:spTree>
    <p:extLst>
      <p:ext uri="{BB962C8B-B14F-4D97-AF65-F5344CB8AC3E}">
        <p14:creationId xmlns:p14="http://schemas.microsoft.com/office/powerpoint/2010/main" val="75596002"/>
      </p:ext>
    </p:extLst>
  </p:cSld>
  <p:clrMapOvr>
    <a:masterClrMapping/>
  </p:clrMapOvr>
</p:notes>
</file>

<file path=ppt/notesSlides/notesSlide47.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602"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603"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以上已将预扣预缴事项讲完</a:t>
            </a:r>
            <a:endParaRPr lang="zh-CN" altLang="en-US"/>
          </a:p>
        </p:txBody>
      </p:sp>
    </p:spTree>
    <p:extLst>
      <p:ext uri="{BB962C8B-B14F-4D97-AF65-F5344CB8AC3E}">
        <p14:creationId xmlns:p14="http://schemas.microsoft.com/office/powerpoint/2010/main" val="1523700262"/>
      </p:ext>
    </p:extLst>
  </p:cSld>
  <p:clrMapOvr>
    <a:masterClrMapping/>
  </p:clrMapOvr>
</p:notes>
</file>

<file path=ppt/notesSlides/notesSlide49.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619"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620"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sym typeface="等线" pitchFamily="0" charset="0"/>
              </a:rPr>
              <a:t>根据国家税务总局公告2018年第62号《关于个人所得税自行纳税申报有关问题的公告》</a:t>
            </a:r>
            <a:endParaRPr lang="en-US" altLang="zh-CN"/>
          </a:p>
          <a:p>
            <a:endParaRPr lang="zh-CN" altLang="en-US"/>
          </a:p>
        </p:txBody>
      </p:sp>
    </p:spTree>
    <p:extLst>
      <p:ext uri="{BB962C8B-B14F-4D97-AF65-F5344CB8AC3E}">
        <p14:creationId xmlns:p14="http://schemas.microsoft.com/office/powerpoint/2010/main" val="419948546"/>
      </p:ext>
    </p:extLst>
  </p:cSld>
  <p:clrMapOvr>
    <a:masterClrMapping/>
  </p:clrMapOvr>
</p:notes>
</file>

<file path=ppt/notesSlides/notesSlide50.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626"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627"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根据国家税务总局</a:t>
            </a:r>
            <a:r>
              <a:rPr lang="en-US" altLang="zh-CN"/>
              <a:t>2018</a:t>
            </a:r>
            <a:r>
              <a:rPr lang="zh-CN" altLang="en-US"/>
              <a:t>年第</a:t>
            </a:r>
            <a:r>
              <a:rPr lang="en-US" altLang="zh-CN"/>
              <a:t>62</a:t>
            </a:r>
            <a:r>
              <a:rPr lang="zh-CN" altLang="en-US"/>
              <a:t>号公告《关于个人所得税自行纳税申报有关问题的公告》第一条 ，明确了汇算清缴的时间、地点、申报表。</a:t>
            </a:r>
            <a:endParaRPr lang="en-US" altLang="zh-CN"/>
          </a:p>
          <a:p>
            <a:r>
              <a:rPr lang="zh-CN" altLang="en-US"/>
              <a:t>    个人所得税实施条例第二十九条</a:t>
            </a:r>
            <a:endParaRPr lang="zh-CN" altLang="en-US"/>
          </a:p>
        </p:txBody>
      </p:sp>
    </p:spTree>
    <p:extLst>
      <p:ext uri="{BB962C8B-B14F-4D97-AF65-F5344CB8AC3E}">
        <p14:creationId xmlns:p14="http://schemas.microsoft.com/office/powerpoint/2010/main" val="1716804628"/>
      </p:ext>
    </p:extLst>
  </p:cSld>
  <p:clrMapOvr>
    <a:masterClrMapping/>
  </p:clrMapOvr>
</p:notes>
</file>

<file path=ppt/notesSlides/notesSlide51.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635"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636"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可以扣除</a:t>
            </a:r>
            <a:r>
              <a:rPr lang="en-US" altLang="zh-CN"/>
              <a:t>6</a:t>
            </a:r>
            <a:r>
              <a:rPr lang="zh-CN" altLang="en-US"/>
              <a:t>万，法规定的是减除费用</a:t>
            </a:r>
            <a:r>
              <a:rPr lang="en-US" altLang="zh-CN"/>
              <a:t>6</a:t>
            </a:r>
            <a:r>
              <a:rPr lang="zh-CN" altLang="en-US"/>
              <a:t>万，不是每月</a:t>
            </a:r>
            <a:r>
              <a:rPr lang="en-US" altLang="zh-CN"/>
              <a:t>5000</a:t>
            </a:r>
            <a:r>
              <a:rPr lang="zh-CN" altLang="en-US"/>
              <a:t>元。</a:t>
            </a:r>
            <a:endParaRPr lang="zh-CN" altLang="en-US"/>
          </a:p>
        </p:txBody>
      </p:sp>
    </p:spTree>
    <p:extLst>
      <p:ext uri="{BB962C8B-B14F-4D97-AF65-F5344CB8AC3E}">
        <p14:creationId xmlns:p14="http://schemas.microsoft.com/office/powerpoint/2010/main" val="912506827"/>
      </p:ext>
    </p:extLst>
  </p:cSld>
  <p:clrMapOvr>
    <a:masterClrMapping/>
  </p:clrMapOvr>
</p:notes>
</file>

<file path=ppt/notesSlides/notesSlide53.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651"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652"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累计预扣预缴法的一个优点在于让纳税人预扣预缴的税款尽可能的接近纳税人实际缴纳的税款，减少次年需要进行汇算清缴的人数，所以该纳税人预交的税款就是纳税人实际缴纳的税款，不存在需要汇算清缴的情形。</a:t>
            </a:r>
            <a:endParaRPr lang="en-US" altLang="zh-CN"/>
          </a:p>
          <a:p>
            <a:r>
              <a:rPr lang="zh-CN" altLang="en-US"/>
              <a:t>根据仁怀的税源情况，很大一部分综合所得的纳税人都是工薪阶层，且只在一个公司任职，就算像茅台酒厂一样工资薪金再高的人员，如果没有其他综合所得，如果公司严格按累计预扣预缴法扣缴税款的，可能都不需要进行汇算情况。但是在改革前这部分收入在</a:t>
            </a:r>
            <a:r>
              <a:rPr lang="en-US" altLang="zh-CN"/>
              <a:t>12</a:t>
            </a:r>
            <a:r>
              <a:rPr lang="zh-CN" altLang="en-US"/>
              <a:t>万元以上的均需要进行会算申报。</a:t>
            </a:r>
            <a:endParaRPr lang="en-US" altLang="zh-CN"/>
          </a:p>
          <a:p>
            <a:r>
              <a:rPr lang="zh-CN" altLang="en-US"/>
              <a:t>但是，也存在不利的方面，很多打临工的纳税人，多数存在从两处以上取得劳务报酬所得，这部分人预缴的税款应多于应缴纳的税款，需要在次年进行汇算清缴。但是这部分纳税人大多收入低、纳税知识相对欠缺 ，不一定能意识在次年进行汇算清缴申请退税，造成税收不公平，增加税务机关落实汇算清缴管理工作的难度。</a:t>
            </a:r>
            <a:endParaRPr lang="zh-CN" altLang="en-US"/>
          </a:p>
        </p:txBody>
      </p:sp>
    </p:spTree>
    <p:extLst>
      <p:ext uri="{BB962C8B-B14F-4D97-AF65-F5344CB8AC3E}">
        <p14:creationId xmlns:p14="http://schemas.microsoft.com/office/powerpoint/2010/main" val="1489701828"/>
      </p:ext>
    </p:extLst>
  </p:cSld>
  <p:clrMapOvr>
    <a:masterClrMapping/>
  </p:clrMapOvr>
</p:notes>
</file>

<file path=ppt/notesSlides/notesSlide6.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56"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57"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综合所得主要讲三个方面的内容，一个是预扣预缴阶段的政策规定，一个是汇算清缴的规定，最后是介绍一个特殊行业或特殊项目综合所得计算方法。</a:t>
            </a:r>
            <a:endParaRPr lang="zh-CN" altLang="en-US"/>
          </a:p>
        </p:txBody>
      </p:sp>
    </p:spTree>
    <p:extLst>
      <p:ext uri="{BB962C8B-B14F-4D97-AF65-F5344CB8AC3E}">
        <p14:creationId xmlns:p14="http://schemas.microsoft.com/office/powerpoint/2010/main" val="1169384691"/>
      </p:ext>
    </p:extLst>
  </p:cSld>
  <p:clrMapOvr>
    <a:masterClrMapping/>
  </p:clrMapOvr>
</p:notes>
</file>

<file path=ppt/notesSlides/notesSlide61.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695"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696"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endParaRPr lang="zh-CN" altLang="en-US"/>
          </a:p>
        </p:txBody>
      </p:sp>
    </p:spTree>
    <p:extLst>
      <p:ext uri="{BB962C8B-B14F-4D97-AF65-F5344CB8AC3E}">
        <p14:creationId xmlns:p14="http://schemas.microsoft.com/office/powerpoint/2010/main" val="1902630877"/>
      </p:ext>
    </p:extLst>
  </p:cSld>
  <p:clrMapOvr>
    <a:masterClrMapping/>
  </p:clrMapOvr>
</p:notes>
</file>

<file path=ppt/notesSlides/notesSlide62.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703"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704"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不解缴税款</a:t>
            </a:r>
            <a:endParaRPr lang="zh-CN" altLang="en-US"/>
          </a:p>
        </p:txBody>
      </p:sp>
    </p:spTree>
    <p:extLst>
      <p:ext uri="{BB962C8B-B14F-4D97-AF65-F5344CB8AC3E}">
        <p14:creationId xmlns:p14="http://schemas.microsoft.com/office/powerpoint/2010/main" val="1408048986"/>
      </p:ext>
    </p:extLst>
  </p:cSld>
  <p:clrMapOvr>
    <a:masterClrMapping/>
  </p:clrMapOvr>
</p:notes>
</file>

<file path=ppt/notesSlides/notesSlide63.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711"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712"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不解缴税款</a:t>
            </a:r>
            <a:endParaRPr lang="zh-CN" altLang="en-US"/>
          </a:p>
        </p:txBody>
      </p:sp>
    </p:spTree>
    <p:extLst>
      <p:ext uri="{BB962C8B-B14F-4D97-AF65-F5344CB8AC3E}">
        <p14:creationId xmlns:p14="http://schemas.microsoft.com/office/powerpoint/2010/main" val="420019268"/>
      </p:ext>
    </p:extLst>
  </p:cSld>
  <p:clrMapOvr>
    <a:masterClrMapping/>
  </p:clrMapOvr>
</p:notes>
</file>

<file path=ppt/notesSlides/notesSlide64.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719"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720"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不解缴税款</a:t>
            </a:r>
            <a:endParaRPr lang="zh-CN" altLang="en-US"/>
          </a:p>
        </p:txBody>
      </p:sp>
    </p:spTree>
    <p:extLst>
      <p:ext uri="{BB962C8B-B14F-4D97-AF65-F5344CB8AC3E}">
        <p14:creationId xmlns:p14="http://schemas.microsoft.com/office/powerpoint/2010/main" val="1292854027"/>
      </p:ext>
    </p:extLst>
  </p:cSld>
  <p:clrMapOvr>
    <a:masterClrMapping/>
  </p:clrMapOvr>
</p:notes>
</file>

<file path=ppt/notesSlides/notesSlide65.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730"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731"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不解缴税款</a:t>
            </a:r>
            <a:endParaRPr lang="zh-CN" altLang="en-US"/>
          </a:p>
        </p:txBody>
      </p:sp>
    </p:spTree>
    <p:extLst>
      <p:ext uri="{BB962C8B-B14F-4D97-AF65-F5344CB8AC3E}">
        <p14:creationId xmlns:p14="http://schemas.microsoft.com/office/powerpoint/2010/main" val="97474179"/>
      </p:ext>
    </p:extLst>
  </p:cSld>
  <p:clrMapOvr>
    <a:masterClrMapping/>
  </p:clrMapOvr>
</p:notes>
</file>

<file path=ppt/notesSlides/notesSlide66.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733"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734"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endParaRPr lang="zh-CN" altLang="en-US"/>
          </a:p>
        </p:txBody>
      </p:sp>
    </p:spTree>
    <p:extLst>
      <p:ext uri="{BB962C8B-B14F-4D97-AF65-F5344CB8AC3E}">
        <p14:creationId xmlns:p14="http://schemas.microsoft.com/office/powerpoint/2010/main" val="238016143"/>
      </p:ext>
    </p:extLst>
  </p:cSld>
  <p:clrMapOvr>
    <a:masterClrMapping/>
  </p:clrMapOvr>
</p:notes>
</file>

<file path=ppt/notesSlides/notesSlide67.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741"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742"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采用虚假手段不缴或者少缴税款</a:t>
            </a:r>
            <a:endParaRPr lang="zh-CN" altLang="en-US"/>
          </a:p>
        </p:txBody>
      </p:sp>
    </p:spTree>
    <p:extLst>
      <p:ext uri="{BB962C8B-B14F-4D97-AF65-F5344CB8AC3E}">
        <p14:creationId xmlns:p14="http://schemas.microsoft.com/office/powerpoint/2010/main" val="1467603663"/>
      </p:ext>
    </p:extLst>
  </p:cSld>
  <p:clrMapOvr>
    <a:masterClrMapping/>
  </p:clrMapOvr>
</p:notes>
</file>

<file path=ppt/notesSlides/notesSlide68.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749"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750"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不解缴税款</a:t>
            </a:r>
            <a:endParaRPr lang="zh-CN" altLang="en-US"/>
          </a:p>
        </p:txBody>
      </p:sp>
    </p:spTree>
    <p:extLst>
      <p:ext uri="{BB962C8B-B14F-4D97-AF65-F5344CB8AC3E}">
        <p14:creationId xmlns:p14="http://schemas.microsoft.com/office/powerpoint/2010/main" val="481112940"/>
      </p:ext>
    </p:extLst>
  </p:cSld>
  <p:clrMapOvr>
    <a:masterClrMapping/>
  </p:clrMapOvr>
</p:notes>
</file>

<file path=ppt/notesSlides/notesSlide69.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757"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758"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应扣未扣、应收未收税款的规定</a:t>
            </a:r>
            <a:endParaRPr lang="en-US" altLang="zh-CN"/>
          </a:p>
          <a:p>
            <a:r>
              <a:rPr lang="zh-CN" altLang="en-US"/>
              <a:t>如果扣缴义务人少扣缴了税款的处理，是否可以对扣缴义务人少扣缴税款的进行处罚，依据是什么？</a:t>
            </a:r>
            <a:endParaRPr lang="zh-CN" altLang="en-US"/>
          </a:p>
        </p:txBody>
      </p:sp>
    </p:spTree>
    <p:extLst>
      <p:ext uri="{BB962C8B-B14F-4D97-AF65-F5344CB8AC3E}">
        <p14:creationId xmlns:p14="http://schemas.microsoft.com/office/powerpoint/2010/main" val="978730064"/>
      </p:ext>
    </p:extLst>
  </p:cSld>
  <p:clrMapOvr>
    <a:masterClrMapping/>
  </p:clrMapOvr>
</p:notes>
</file>

<file path=ppt/notesSlides/notesSlide70.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765"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766"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endParaRPr lang="zh-CN" altLang="en-US"/>
          </a:p>
        </p:txBody>
      </p:sp>
    </p:spTree>
    <p:extLst>
      <p:ext uri="{BB962C8B-B14F-4D97-AF65-F5344CB8AC3E}">
        <p14:creationId xmlns:p14="http://schemas.microsoft.com/office/powerpoint/2010/main" val="1935461688"/>
      </p:ext>
    </p:extLst>
  </p:cSld>
  <p:clrMapOvr>
    <a:masterClrMapping/>
  </p:clrMapOvr>
</p:notes>
</file>

<file path=ppt/notesSlides/notesSlide71.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773" name="对象"/>
          <p:cNvSpPr>
            <a:spLocks noGrp="1" noChangeAspect="1"/>
          </p:cNvSpPr>
          <p:nvPr>
            <p:ph type="sldImg" idx="2"/>
          </p:nvPr>
        </p:nvSpPr>
        <p:spPr>
          <a:xfrm rot="0">
            <a:off x="685800" y="1143000"/>
            <a:ext cx="5486400" cy="3086100"/>
          </a:xfrm>
          <a:prstGeom prst="rect"/>
          <a:noFill/>
          <a:ln w="9525" cmpd="sng" cap="flat">
            <a:noFill/>
            <a:prstDash val="solid"/>
            <a:miter/>
          </a:ln>
        </p:spPr>
      </p:sp>
      <p:sp>
        <p:nvSpPr>
          <p:cNvPr id="774" name="文本框"/>
          <p:cNvSpPr>
            <a:spLocks noGrp="1"/>
          </p:cNvSpPr>
          <p:nvPr>
            <p:ph type="body" idx="3"/>
          </p:nvPr>
        </p:nvSpPr>
        <p:spPr>
          <a:xfrm rot="0">
            <a:off x="685800" y="4400550"/>
            <a:ext cx="5486400" cy="3600450"/>
          </a:xfrm>
          <a:prstGeom prst="rect"/>
          <a:noFill/>
          <a:ln w="9525" cmpd="sng" cap="flat">
            <a:noFill/>
            <a:prstDash val="solid"/>
            <a:miter/>
          </a:ln>
        </p:spPr>
        <p:txBody>
          <a:bodyPr vert="horz" wrap="square" lIns="91440" tIns="45720" rIns="91440" bIns="45720" anchor="t" anchorCtr="0">
            <a:prstTxWarp prst="textNoShape"/>
          </a:bodyPr>
          <a:lstStyle/>
          <a:p>
            <a:r>
              <a:rPr lang="zh-CN" altLang="en-US"/>
              <a:t>服务言行类：五个工作日</a:t>
            </a:r>
            <a:endParaRPr lang="en-US" altLang="zh-CN"/>
          </a:p>
          <a:p>
            <a:r>
              <a:rPr lang="zh-CN" altLang="en-US"/>
              <a:t>服务质效或其他侵害类</a:t>
            </a:r>
            <a:r>
              <a:rPr lang="en-US" altLang="zh-CN"/>
              <a:t>:10</a:t>
            </a:r>
            <a:r>
              <a:rPr lang="zh-CN" altLang="en-US"/>
              <a:t>个工作日</a:t>
            </a:r>
            <a:endParaRPr lang="zh-CN" altLang="en-US"/>
          </a:p>
        </p:txBody>
      </p:sp>
    </p:spTree>
    <p:extLst>
      <p:ext uri="{BB962C8B-B14F-4D97-AF65-F5344CB8AC3E}">
        <p14:creationId xmlns:p14="http://schemas.microsoft.com/office/powerpoint/2010/main" val="1492935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a="http://schemas.openxmlformats.org/drawingml/2006/main" xmlns:r="http://schemas.openxmlformats.org/officeDocument/2006/relationships"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83727144"/>
      </p:ext>
    </p:extLst>
  </p:cSld>
  <p:clrMapOvr>
    <a:masterClrMapping/>
  </p:clrMapOvr>
</p:sldLayout>
</file>

<file path=ppt/slideLayouts/slideLayout10.xml><?xml version="1.0" encoding="utf-8"?>
<p:sldLayout xmlns:p="http://schemas.openxmlformats.org/presentationml/2006/main" xmlns:a="http://schemas.openxmlformats.org/drawingml/2006/main" xmlns:r="http://schemas.openxmlformats.org/officeDocument/2006/relationships"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168365102"/>
      </p:ext>
    </p:extLst>
  </p:cSld>
  <p:clrMapOvr>
    <a:masterClrMapping/>
  </p:clrMapOvr>
</p:sldLayout>
</file>

<file path=ppt/slideLayouts/slideLayout11.xml><?xml version="1.0" encoding="utf-8"?>
<p:sldLayout xmlns:p="http://schemas.openxmlformats.org/presentationml/2006/main" xmlns:a="http://schemas.openxmlformats.org/drawingml/2006/main" xmlns:r="http://schemas.openxmlformats.org/officeDocument/2006/relationships"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30394572"/>
      </p:ext>
    </p:extLst>
  </p:cSld>
  <p:clrMapOvr>
    <a:masterClrMapping/>
  </p:clrMapOvr>
</p:sldLayout>
</file>

<file path=ppt/slideLayouts/slideLayout12.xml><?xml version="1.0" encoding="utf-8"?>
<p:sldLayout xmlns:p="http://schemas.openxmlformats.org/presentationml/2006/main" xmlns:a="http://schemas.openxmlformats.org/drawingml/2006/main" xmlns:r="http://schemas.openxmlformats.org/officeDocument/2006/relationships" showMasterSp="0" preserve="1">
  <p:cSld name="自定义版式">
    <p:bg>
      <p:bgPr>
        <a:solidFill>
          <a:schemeClr val="bg1"/>
        </a:solidFill>
      </p:bgPr>
    </p:bg>
    <p:spTree>
      <p:nvGrpSpPr>
        <p:cNvPr id="1" name=""/>
        <p:cNvGrpSpPr/>
        <p:nvPr/>
      </p:nvGrpSpPr>
      <p:grpSpPr>
        <a:xfrm>
          <a:off x="0" y="0"/>
          <a:ext cx="0" cy="0"/>
          <a:chOff x="0" y="0"/>
          <a:chExt cx="0" cy="0"/>
        </a:xfrm>
      </p:grpSpPr>
      <p:sp>
        <p:nvSpPr>
          <p:cNvPr id="13" name="曲线"/>
          <p:cNvSpPr>
            <a:spLocks/>
          </p:cNvSpPr>
          <p:nvPr/>
        </p:nvSpPr>
        <p:spPr>
          <a:xfrm rot="0">
            <a:off x="0" y="0"/>
            <a:ext cx="4572000" cy="1476100"/>
          </a:xfrm>
          <a:custGeom>
            <a:gdLst>
              <a:gd name="T1" fmla="*/ 0 w 21600"/>
              <a:gd name="T2" fmla="*/ 0 h 21600"/>
              <a:gd name="T3" fmla="*/ 21600 w 21600"/>
              <a:gd name="T4" fmla="*/ 21600 h 21600"/>
            </a:gdLst>
            <a:rect l="T1" t="T2" r="T3" b="T4"/>
            <a:pathLst>
              <a:path w="21600" h="21600">
                <a:moveTo>
                  <a:pt x="0" y="10219"/>
                </a:moveTo>
                <a:lnTo>
                  <a:pt x="0" y="0"/>
                </a:lnTo>
                <a:lnTo>
                  <a:pt x="21600" y="0"/>
                </a:lnTo>
                <a:cubicBezTo>
                  <a:pt x="21600" y="0"/>
                  <a:pt x="17478" y="21600"/>
                  <a:pt x="10363" y="21600"/>
                </a:cubicBezTo>
                <a:cubicBezTo>
                  <a:pt x="3249" y="21600"/>
                  <a:pt x="49" y="10219"/>
                  <a:pt x="0" y="10219"/>
                </a:cubicBezTo>
                <a:close/>
              </a:path>
            </a:pathLst>
          </a:custGeom>
          <a:solidFill>
            <a:srgbClr val="1A7B80"/>
          </a:solidFill>
          <a:ln w="7600" cmpd="sng" cap="flat">
            <a:solidFill>
              <a:srgbClr val="1C8388"/>
            </a:solidFill>
            <a:prstDash val="solid"/>
            <a:bevel/>
          </a:ln>
        </p:spPr>
      </p:sp>
      <p:sp>
        <p:nvSpPr>
          <p:cNvPr id="14" name="曲线"/>
          <p:cNvSpPr>
            <a:spLocks/>
          </p:cNvSpPr>
          <p:nvPr/>
        </p:nvSpPr>
        <p:spPr>
          <a:xfrm rot="0">
            <a:off x="10062756" y="4716351"/>
            <a:ext cx="2129244" cy="2141649"/>
          </a:xfrm>
          <a:custGeom>
            <a:gdLst>
              <a:gd name="T1" fmla="*/ 0 w 21600"/>
              <a:gd name="T2" fmla="*/ 0 h 21600"/>
              <a:gd name="T3" fmla="*/ 21600 w 21600"/>
              <a:gd name="T4" fmla="*/ 21600 h 21600"/>
            </a:gdLst>
            <a:rect l="T1" t="T2" r="T3" b="T4"/>
            <a:pathLst>
              <a:path w="21600" h="21600">
                <a:moveTo>
                  <a:pt x="21600" y="0"/>
                </a:moveTo>
                <a:lnTo>
                  <a:pt x="21600" y="21600"/>
                </a:lnTo>
                <a:lnTo>
                  <a:pt x="17677" y="21600"/>
                </a:lnTo>
                <a:cubicBezTo>
                  <a:pt x="8319" y="21600"/>
                  <a:pt x="0" y="21600"/>
                  <a:pt x="0" y="21600"/>
                </a:cubicBezTo>
                <a:cubicBezTo>
                  <a:pt x="0" y="10411"/>
                  <a:pt x="8550" y="1210"/>
                  <a:pt x="19510" y="103"/>
                </a:cubicBezTo>
                <a:lnTo>
                  <a:pt x="21600" y="0"/>
                </a:lnTo>
                <a:close/>
              </a:path>
            </a:pathLst>
          </a:custGeom>
          <a:solidFill>
            <a:srgbClr val="1C8388"/>
          </a:solidFill>
          <a:ln w="7600" cmpd="sng" cap="flat">
            <a:solidFill>
              <a:srgbClr val="1C8388"/>
            </a:solidFill>
            <a:prstDash val="solid"/>
            <a:bevel/>
          </a:ln>
        </p:spPr>
      </p:sp>
    </p:spTree>
    <p:extLst>
      <p:ext uri="{BB962C8B-B14F-4D97-AF65-F5344CB8AC3E}">
        <p14:creationId xmlns:p14="http://schemas.microsoft.com/office/powerpoint/2010/main" val="172372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Layout>
</file>

<file path=ppt/slideLayouts/slideLayout13.xml><?xml version="1.0" encoding="utf-8"?>
<p:sldLayout xmlns:p="http://schemas.openxmlformats.org/presentationml/2006/main" xmlns:a="http://schemas.openxmlformats.org/drawingml/2006/main" xmlns:r="http://schemas.openxmlformats.org/officeDocument/2006/relationships" showMasterSp="0" preserve="1">
  <p:cSld name="自定义版式">
    <p:bg>
      <p:bgPr>
        <a:solidFill>
          <a:schemeClr val="bg1"/>
        </a:solidFill>
      </p:bgPr>
    </p:bg>
    <p:spTree>
      <p:nvGrpSpPr>
        <p:cNvPr id="1" name=""/>
        <p:cNvGrpSpPr/>
        <p:nvPr/>
      </p:nvGrpSpPr>
      <p:grpSpPr>
        <a:xfrm>
          <a:off x="0" y="0"/>
          <a:ext cx="0" cy="0"/>
          <a:chOff x="0" y="0"/>
          <a:chExt cx="0" cy="0"/>
        </a:xfrm>
      </p:grpSpPr>
      <p:sp>
        <p:nvSpPr>
          <p:cNvPr id="19" name="曲线"/>
          <p:cNvSpPr>
            <a:spLocks/>
          </p:cNvSpPr>
          <p:nvPr/>
        </p:nvSpPr>
        <p:spPr>
          <a:xfrm flipH="1" rot="0">
            <a:off x="-1" y="1562999"/>
            <a:ext cx="5264331" cy="5295001"/>
          </a:xfrm>
          <a:custGeom>
            <a:gdLst>
              <a:gd name="T1" fmla="*/ -21600 w 21600"/>
              <a:gd name="T2" fmla="*/ 0 h 21600"/>
              <a:gd name="T3" fmla="*/ 0 w 21600"/>
              <a:gd name="T4" fmla="*/ 21600 h 21600"/>
            </a:gdLst>
            <a:rect l="T1" t="T2" r="T3" b="T4"/>
            <a:pathLst>
              <a:path w="21600" h="21600">
                <a:moveTo>
                  <a:pt x="21600" y="0"/>
                </a:moveTo>
                <a:lnTo>
                  <a:pt x="21600" y="21600"/>
                </a:lnTo>
                <a:lnTo>
                  <a:pt x="17678" y="21600"/>
                </a:lnTo>
                <a:cubicBezTo>
                  <a:pt x="8319" y="21600"/>
                  <a:pt x="0" y="21600"/>
                  <a:pt x="0" y="21600"/>
                </a:cubicBezTo>
                <a:cubicBezTo>
                  <a:pt x="0" y="10411"/>
                  <a:pt x="8551" y="1211"/>
                  <a:pt x="19509" y="104"/>
                </a:cubicBezTo>
                <a:lnTo>
                  <a:pt x="21600" y="0"/>
                </a:lnTo>
                <a:close/>
              </a:path>
            </a:pathLst>
          </a:custGeom>
          <a:solidFill>
            <a:srgbClr val="33A9AB"/>
          </a:solidFill>
          <a:ln w="7600" cmpd="sng" cap="flat">
            <a:solidFill>
              <a:srgbClr val="33A9AB"/>
            </a:solidFill>
            <a:prstDash val="solid"/>
            <a:bevel/>
          </a:ln>
        </p:spPr>
      </p:sp>
    </p:spTree>
    <p:extLst>
      <p:ext uri="{BB962C8B-B14F-4D97-AF65-F5344CB8AC3E}">
        <p14:creationId xmlns:p14="http://schemas.microsoft.com/office/powerpoint/2010/main" val="88428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14.xml><?xml version="1.0" encoding="utf-8"?>
<p:sldLayout xmlns:p="http://schemas.openxmlformats.org/presentationml/2006/main" xmlns:a="http://schemas.openxmlformats.org/drawingml/2006/main" xmlns:r="http://schemas.openxmlformats.org/officeDocument/2006/relationships" showMasterSp="0" preserve="1">
  <p:cSld name="自定义版式">
    <p:bg>
      <p:bgPr>
        <a:solidFill>
          <a:schemeClr val="bg1"/>
        </a:solidFill>
      </p:bgPr>
    </p:bg>
    <p:spTree>
      <p:nvGrpSpPr>
        <p:cNvPr id="1" name=""/>
        <p:cNvGrpSpPr/>
        <p:nvPr/>
      </p:nvGrpSpPr>
      <p:grpSpPr>
        <a:xfrm>
          <a:off x="0" y="0"/>
          <a:ext cx="0" cy="0"/>
          <a:chOff x="0" y="0"/>
          <a:chExt cx="0" cy="0"/>
        </a:xfrm>
      </p:grpSpPr>
      <p:sp>
        <p:nvSpPr>
          <p:cNvPr id="41" name="曲线"/>
          <p:cNvSpPr>
            <a:spLocks/>
          </p:cNvSpPr>
          <p:nvPr/>
        </p:nvSpPr>
        <p:spPr>
          <a:xfrm rot="0">
            <a:off x="-1" y="4643845"/>
            <a:ext cx="4428309" cy="2214155"/>
          </a:xfrm>
          <a:custGeom>
            <a:gdLst>
              <a:gd name="T1" fmla="*/ 0 w 21600"/>
              <a:gd name="T2" fmla="*/ 0 h 21600"/>
              <a:gd name="T3" fmla="*/ 21600 w 21600"/>
              <a:gd name="T4" fmla="*/ 21600 h 21600"/>
            </a:gdLst>
            <a:rect l="T1" t="T2" r="T3" b="T4"/>
            <a:pathLst>
              <a:path w="21600" h="21600">
                <a:moveTo>
                  <a:pt x="0" y="21600"/>
                </a:moveTo>
                <a:cubicBezTo>
                  <a:pt x="0" y="9670"/>
                  <a:pt x="4835" y="0"/>
                  <a:pt x="10800" y="0"/>
                </a:cubicBezTo>
                <a:cubicBezTo>
                  <a:pt x="16764" y="0"/>
                  <a:pt x="21598" y="9670"/>
                  <a:pt x="21598" y="21600"/>
                </a:cubicBezTo>
                <a:cubicBezTo>
                  <a:pt x="21598" y="21600"/>
                  <a:pt x="0" y="21600"/>
                  <a:pt x="0" y="21600"/>
                </a:cubicBezTo>
                <a:close/>
              </a:path>
            </a:pathLst>
          </a:custGeom>
          <a:solidFill>
            <a:srgbClr val="FFFFFF"/>
          </a:solidFill>
          <a:ln w="12700" cmpd="sng" cap="flat">
            <a:solidFill>
              <a:srgbClr val="ECF3F4"/>
            </a:solidFill>
            <a:prstDash val="solid"/>
            <a:round/>
          </a:ln>
        </p:spPr>
      </p:sp>
      <p:sp>
        <p:nvSpPr>
          <p:cNvPr id="42" name="曲线"/>
          <p:cNvSpPr>
            <a:spLocks/>
          </p:cNvSpPr>
          <p:nvPr/>
        </p:nvSpPr>
        <p:spPr>
          <a:xfrm rot="0">
            <a:off x="0" y="0"/>
            <a:ext cx="3605348" cy="966651"/>
          </a:xfrm>
          <a:custGeom>
            <a:gdLst>
              <a:gd name="T1" fmla="*/ 0 w 21600"/>
              <a:gd name="T2" fmla="*/ 0 h 21600"/>
              <a:gd name="T3" fmla="*/ 21600 w 21600"/>
              <a:gd name="T4" fmla="*/ 21600 h 21600"/>
            </a:gdLst>
            <a:rect l="T1" t="T2" r="T3" b="T4"/>
            <a:pathLst>
              <a:path w="21600" h="21600">
                <a:moveTo>
                  <a:pt x="0" y="10219"/>
                </a:moveTo>
                <a:lnTo>
                  <a:pt x="0" y="0"/>
                </a:lnTo>
                <a:lnTo>
                  <a:pt x="21600" y="0"/>
                </a:lnTo>
                <a:cubicBezTo>
                  <a:pt x="21600" y="0"/>
                  <a:pt x="17478" y="21600"/>
                  <a:pt x="10363" y="21600"/>
                </a:cubicBezTo>
                <a:cubicBezTo>
                  <a:pt x="3249" y="21600"/>
                  <a:pt x="48" y="10219"/>
                  <a:pt x="0" y="10219"/>
                </a:cubicBezTo>
                <a:close/>
              </a:path>
            </a:pathLst>
          </a:custGeom>
          <a:solidFill>
            <a:schemeClr val="bg1"/>
          </a:solidFill>
          <a:ln w="7600" cmpd="sng" cap="flat">
            <a:solidFill>
              <a:srgbClr val="ECF3F4"/>
            </a:solidFill>
            <a:prstDash val="solid"/>
            <a:bevel/>
          </a:ln>
        </p:spPr>
      </p:sp>
      <p:sp>
        <p:nvSpPr>
          <p:cNvPr id="43" name="曲线"/>
          <p:cNvSpPr>
            <a:spLocks/>
          </p:cNvSpPr>
          <p:nvPr/>
        </p:nvSpPr>
        <p:spPr>
          <a:xfrm rot="0">
            <a:off x="10062756" y="4716351"/>
            <a:ext cx="2129244" cy="2141649"/>
          </a:xfrm>
          <a:custGeom>
            <a:gdLst>
              <a:gd name="T1" fmla="*/ 0 w 21600"/>
              <a:gd name="T2" fmla="*/ 0 h 21600"/>
              <a:gd name="T3" fmla="*/ 21600 w 21600"/>
              <a:gd name="T4" fmla="*/ 21600 h 21600"/>
            </a:gdLst>
            <a:rect l="T1" t="T2" r="T3" b="T4"/>
            <a:pathLst>
              <a:path w="21600" h="21600">
                <a:moveTo>
                  <a:pt x="21600" y="0"/>
                </a:moveTo>
                <a:lnTo>
                  <a:pt x="21600" y="21600"/>
                </a:lnTo>
                <a:lnTo>
                  <a:pt x="17677" y="21600"/>
                </a:lnTo>
                <a:cubicBezTo>
                  <a:pt x="8319" y="21600"/>
                  <a:pt x="0" y="21600"/>
                  <a:pt x="0" y="21600"/>
                </a:cubicBezTo>
                <a:cubicBezTo>
                  <a:pt x="0" y="10411"/>
                  <a:pt x="8550" y="1210"/>
                  <a:pt x="19510" y="103"/>
                </a:cubicBezTo>
                <a:lnTo>
                  <a:pt x="21600" y="0"/>
                </a:lnTo>
                <a:close/>
              </a:path>
            </a:pathLst>
          </a:custGeom>
          <a:solidFill>
            <a:schemeClr val="bg1"/>
          </a:solidFill>
          <a:ln w="7600" cmpd="sng" cap="flat">
            <a:solidFill>
              <a:srgbClr val="ECF3F4"/>
            </a:solidFill>
            <a:prstDash val="solid"/>
            <a:bevel/>
          </a:ln>
        </p:spPr>
      </p:sp>
      <p:sp>
        <p:nvSpPr>
          <p:cNvPr id="44" name="曲线"/>
          <p:cNvSpPr>
            <a:spLocks/>
          </p:cNvSpPr>
          <p:nvPr/>
        </p:nvSpPr>
        <p:spPr>
          <a:xfrm flipV="1" rot="5400000">
            <a:off x="5789022" y="-993882"/>
            <a:ext cx="613956" cy="2601720"/>
          </a:xfrm>
          <a:custGeom>
            <a:gdLst>
              <a:gd name="T1" fmla="*/ 0 w 21600"/>
              <a:gd name="T2" fmla="*/ -21600 h 21600"/>
              <a:gd name="T3" fmla="*/ 21600 w 21600"/>
              <a:gd name="T4" fmla="*/ 0 h 21600"/>
            </a:gdLst>
            <a:rect l="T1" t="T2" r="T3" b="T4"/>
            <a:pathLst>
              <a:path w="21600" h="21600">
                <a:moveTo>
                  <a:pt x="0" y="0"/>
                </a:moveTo>
                <a:lnTo>
                  <a:pt x="24" y="3"/>
                </a:lnTo>
                <a:cubicBezTo>
                  <a:pt x="13201" y="2570"/>
                  <a:pt x="21600" y="6453"/>
                  <a:pt x="21600" y="10800"/>
                </a:cubicBezTo>
                <a:cubicBezTo>
                  <a:pt x="21600" y="15146"/>
                  <a:pt x="13201" y="19029"/>
                  <a:pt x="24" y="21594"/>
                </a:cubicBezTo>
                <a:lnTo>
                  <a:pt x="0" y="21600"/>
                </a:lnTo>
                <a:lnTo>
                  <a:pt x="0" y="0"/>
                </a:lnTo>
                <a:close/>
              </a:path>
            </a:pathLst>
          </a:custGeom>
          <a:solidFill>
            <a:srgbClr val="1C8388"/>
          </a:solidFill>
          <a:ln w="12700" cmpd="sng" cap="flat">
            <a:solidFill>
              <a:srgbClr val="F2F2F2"/>
            </a:solidFill>
            <a:prstDash val="solid"/>
            <a:round/>
          </a:ln>
        </p:spPr>
      </p:sp>
      <p:sp>
        <p:nvSpPr>
          <p:cNvPr id="45" name="曲线"/>
          <p:cNvSpPr>
            <a:spLocks/>
          </p:cNvSpPr>
          <p:nvPr/>
        </p:nvSpPr>
        <p:spPr>
          <a:xfrm rot="0">
            <a:off x="9435738" y="209332"/>
            <a:ext cx="2756260" cy="3370218"/>
          </a:xfrm>
          <a:custGeom>
            <a:gdLst>
              <a:gd name="T1" fmla="*/ 0 w 21600"/>
              <a:gd name="T2" fmla="*/ 0 h 21600"/>
              <a:gd name="T3" fmla="*/ 21600 w 21600"/>
              <a:gd name="T4" fmla="*/ 21600 h 21600"/>
            </a:gdLst>
            <a:rect l="T1" t="T2" r="T3" b="T4"/>
            <a:pathLst>
              <a:path w="21600" h="21600">
                <a:moveTo>
                  <a:pt x="13205" y="0"/>
                </a:moveTo>
                <a:cubicBezTo>
                  <a:pt x="15940" y="0"/>
                  <a:pt x="18481" y="679"/>
                  <a:pt x="20589" y="1844"/>
                </a:cubicBezTo>
                <a:lnTo>
                  <a:pt x="21600" y="2462"/>
                </a:lnTo>
                <a:lnTo>
                  <a:pt x="21600" y="19137"/>
                </a:lnTo>
                <a:lnTo>
                  <a:pt x="20589" y="19755"/>
                </a:lnTo>
                <a:cubicBezTo>
                  <a:pt x="18481" y="20920"/>
                  <a:pt x="15940" y="21600"/>
                  <a:pt x="13205" y="21600"/>
                </a:cubicBezTo>
                <a:cubicBezTo>
                  <a:pt x="5912" y="21600"/>
                  <a:pt x="0" y="16764"/>
                  <a:pt x="0" y="10800"/>
                </a:cubicBezTo>
                <a:cubicBezTo>
                  <a:pt x="0" y="4834"/>
                  <a:pt x="5912" y="0"/>
                  <a:pt x="13205" y="0"/>
                </a:cubicBezTo>
                <a:close/>
              </a:path>
            </a:pathLst>
          </a:custGeom>
          <a:solidFill>
            <a:schemeClr val="bg1"/>
          </a:solidFill>
          <a:ln w="12700" cmpd="sng" cap="flat">
            <a:solidFill>
              <a:srgbClr val="ECF3F4"/>
            </a:solidFill>
            <a:prstDash val="solid"/>
            <a:round/>
          </a:ln>
        </p:spPr>
      </p:sp>
    </p:spTree>
    <p:extLst>
      <p:ext uri="{BB962C8B-B14F-4D97-AF65-F5344CB8AC3E}">
        <p14:creationId xmlns:p14="http://schemas.microsoft.com/office/powerpoint/2010/main" val="190806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0-#ppt_h/2"/>
                                          </p:val>
                                        </p:tav>
                                        <p:tav tm="100000">
                                          <p:val>
                                            <p:strVal val="#ppt_y"/>
                                          </p:val>
                                        </p:tav>
                                      </p:tavLst>
                                    </p:anim>
                                  </p:childTnLst>
                                </p:cTn>
                              </p:par>
                              <p:par>
                                <p:cTn id="9" presetID="21" presetClass="entr" presetSubtype="1"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heel(1)">
                                      <p:cBhvr>
                                        <p:cTn id="11" dur="500"/>
                                        <p:tgtEl>
                                          <p:spTgt spid="45"/>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wheel(1)">
                                      <p:cBhvr>
                                        <p:cTn id="14" dur="500"/>
                                        <p:tgtEl>
                                          <p:spTgt spid="43"/>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heel(1)">
                                      <p:cBhvr>
                                        <p:cTn id="17" dur="500"/>
                                        <p:tgtEl>
                                          <p:spTgt spid="41"/>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heel(1)">
                                      <p:cBhvr>
                                        <p:cTn id="2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3" grpId="0" animBg="1"/>
      <p:bldP spid="41" grpId="0" animBg="1"/>
      <p:bldP spid="42" grpId="0" animBg="1"/>
    </p:bldLst>
  </p:timing>
</p:sldLayout>
</file>

<file path=ppt/slideLayouts/slideLayout15.xml><?xml version="1.0" encoding="utf-8"?>
<p:sldLayout xmlns:p="http://schemas.openxmlformats.org/presentationml/2006/main" xmlns:a="http://schemas.openxmlformats.org/drawingml/2006/main" xmlns:r="http://schemas.openxmlformats.org/officeDocument/2006/relationships" showMasterSp="0" preserve="1">
  <p:cSld name="自定义版式">
    <p:bg>
      <p:bgPr>
        <a:solidFill>
          <a:schemeClr val="bg1"/>
        </a:solidFill>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206065"/>
      </p:ext>
    </p:extLst>
  </p:cSld>
  <p:clrMapOvr>
    <a:masterClrMapping/>
  </p:clrMapOvr>
</p:sldLayout>
</file>

<file path=ppt/slideLayouts/slideLayout16.xml><?xml version="1.0" encoding="utf-8"?>
<p:sldLayout xmlns:p="http://schemas.openxmlformats.org/presentationml/2006/main" xmlns:a="http://schemas.openxmlformats.org/drawingml/2006/main" xmlns:r="http://schemas.openxmlformats.org/officeDocument/2006/relationships" showMasterSp="0" preserve="1">
  <p:cSld name="自定义版式">
    <p:bg>
      <p:bgPr>
        <a:solidFill>
          <a:srgbClr val="FCFCFC"/>
        </a:solidFill>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550270"/>
      </p:ext>
    </p:extLst>
  </p:cSld>
  <p:clrMapOvr>
    <a:masterClrMapping/>
  </p:clrMapOvr>
</p:sldLayout>
</file>

<file path=ppt/slideLayouts/slideLayout17.xml><?xml version="1.0" encoding="utf-8"?>
<p:sldLayout xmlns:p="http://schemas.openxmlformats.org/presentationml/2006/main" xmlns:a="http://schemas.openxmlformats.org/drawingml/2006/main" xmlns:r="http://schemas.openxmlformats.org/officeDocument/2006/relationships" showMasterSp="0" preserve="1">
  <p:cSld name="自定义版式">
    <p:bg>
      <p:bgPr>
        <a:solidFill>
          <a:schemeClr val="bg1"/>
        </a:solidFill>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181205"/>
      </p:ext>
    </p:extLst>
  </p:cSld>
  <p:clrMapOvr>
    <a:masterClrMapping/>
  </p:clrMapOvr>
</p:sldLayout>
</file>

<file path=ppt/slideLayouts/slideLayout18.xml><?xml version="1.0" encoding="utf-8"?>
<p:sldLayout xmlns:p="http://schemas.openxmlformats.org/presentationml/2006/main" xmlns:a="http://schemas.openxmlformats.org/drawingml/2006/main" xmlns:r="http://schemas.openxmlformats.org/officeDocument/2006/relationships"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p>
            <a:fld id="{72514870-5082-4025-BC8A-5E070B8EB77D}" type="datetimeFigureOut">
              <a:rPr lang="zh-CN" altLang="en-US" smtClean="0"/>
              <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
            </a:fld>
            <a:endParaRPr lang="zh-CN" altLang="en-US"/>
          </a:p>
        </p:txBody>
      </p:sp>
    </p:spTree>
    <p:extLst>
      <p:ext uri="{BB962C8B-B14F-4D97-AF65-F5344CB8AC3E}">
        <p14:creationId xmlns:p14="http://schemas.microsoft.com/office/powerpoint/2010/main" val="1516160059"/>
      </p:ext>
    </p:extLst>
  </p:cSld>
  <p:clrMapOvr>
    <a:masterClrMapping/>
  </p:clrMapOvr>
</p:sldLayout>
</file>

<file path=ppt/slideLayouts/slideLayout19.xml><?xml version="1.0" encoding="utf-8"?>
<p:sldLayout xmlns:p="http://schemas.openxmlformats.org/presentationml/2006/main" xmlns:a="http://schemas.openxmlformats.org/drawingml/2006/main" xmlns:r="http://schemas.openxmlformats.org/officeDocument/2006/relationships"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type="dt" sz="half" idx="10"/>
          </p:nvPr>
        </p:nvSpPr>
        <p:spPr/>
        <p:txBody>
          <a:bodyPr/>
          <a:lstStyle/>
          <a:p>
            <a:fld id="{72514870-5082-4025-BC8A-5E070B8EB77D}" type="datetimeFigureOut">
              <a:rPr lang="zh-CN" altLang="en-US" smtClean="0"/>
              <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
            </a:fld>
            <a:endParaRPr lang="zh-CN" altLang="en-US"/>
          </a:p>
        </p:txBody>
      </p:sp>
    </p:spTree>
    <p:extLst>
      <p:ext uri="{BB962C8B-B14F-4D97-AF65-F5344CB8AC3E}">
        <p14:creationId xmlns:p14="http://schemas.microsoft.com/office/powerpoint/2010/main" val="39602133"/>
      </p:ext>
    </p:extLst>
  </p:cSld>
  <p:clrMapOvr>
    <a:masterClrMapping/>
  </p:clrMapOvr>
</p:sldLayout>
</file>

<file path=ppt/slideLayouts/slideLayout2.xml><?xml version="1.0" encoding="utf-8"?>
<p:sldLayout xmlns:p="http://schemas.openxmlformats.org/presentationml/2006/main" xmlns:a="http://schemas.openxmlformats.org/drawingml/2006/main" xmlns:r="http://schemas.openxmlformats.org/officeDocument/2006/relationships"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879660424"/>
      </p:ext>
    </p:extLst>
  </p:cSld>
  <p:clrMapOvr>
    <a:masterClrMapping/>
  </p:clrMapOvr>
</p:sldLayout>
</file>

<file path=ppt/slideLayouts/slideLayout20.xml><?xml version="1.0" encoding="utf-8"?>
<p:sldLayout xmlns:p="http://schemas.openxmlformats.org/presentationml/2006/main" xmlns:a="http://schemas.openxmlformats.org/drawingml/2006/main" xmlns:r="http://schemas.openxmlformats.org/officeDocument/2006/relationships"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
            </a:fld>
            <a:endParaRPr lang="zh-CN" altLang="en-US"/>
          </a:p>
        </p:txBody>
      </p:sp>
    </p:spTree>
    <p:extLst>
      <p:ext uri="{BB962C8B-B14F-4D97-AF65-F5344CB8AC3E}">
        <p14:creationId xmlns:p14="http://schemas.microsoft.com/office/powerpoint/2010/main" val="1762554765"/>
      </p:ext>
    </p:extLst>
  </p:cSld>
  <p:clrMapOvr>
    <a:masterClrMapping/>
  </p:clrMapOvr>
</p:sldLayout>
</file>

<file path=ppt/slideLayouts/slideLayout21.xml><?xml version="1.0" encoding="utf-8"?>
<p:sldLayout xmlns:p="http://schemas.openxmlformats.org/presentationml/2006/main" xmlns:a="http://schemas.openxmlformats.org/drawingml/2006/main" xmlns:r="http://schemas.openxmlformats.org/officeDocument/2006/relationships"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框"/>
          <p:cNvSpPr>
            <a:spLocks noGrp="1"/>
          </p:cNvSpPr>
          <p:nvPr>
            <p:ph type="dt" sz="half" idx="10"/>
          </p:nvPr>
        </p:nvSpPr>
        <p:spPr/>
        <p:txBody>
          <a:bodyPr/>
          <a:lstStyle/>
          <a:p>
            <a:fld id="{72514870-5082-4025-BC8A-5E070B8EB77D}" type="datetimeFigureOut">
              <a:rPr lang="zh-CN" altLang="en-US" smtClean="0"/>
              <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
            </a:fld>
            <a:endParaRPr lang="zh-CN" altLang="en-US"/>
          </a:p>
        </p:txBody>
      </p:sp>
    </p:spTree>
    <p:extLst>
      <p:ext uri="{BB962C8B-B14F-4D97-AF65-F5344CB8AC3E}">
        <p14:creationId xmlns:p14="http://schemas.microsoft.com/office/powerpoint/2010/main" val="1299111558"/>
      </p:ext>
    </p:extLst>
  </p:cSld>
  <p:clrMapOvr>
    <a:masterClrMapping/>
  </p:clrMapOvr>
</p:sldLayout>
</file>

<file path=ppt/slideLayouts/slideLayout22.xml><?xml version="1.0" encoding="utf-8"?>
<p:sldLayout xmlns:p="http://schemas.openxmlformats.org/presentationml/2006/main" xmlns:a="http://schemas.openxmlformats.org/drawingml/2006/main" xmlns:r="http://schemas.openxmlformats.org/officeDocument/2006/relationships"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文本框"/>
          <p:cNvSpPr>
            <a:spLocks noGrp="1"/>
          </p:cNvSpPr>
          <p:nvPr>
            <p:ph type="dt" sz="half" idx="10"/>
          </p:nvPr>
        </p:nvSpPr>
        <p:spPr/>
        <p:txBody>
          <a:bodyPr/>
          <a:lstStyle/>
          <a:p>
            <a:fld id="{72514870-5082-4025-BC8A-5E070B8EB77D}" type="datetimeFigureOut">
              <a:rPr lang="zh-CN" altLang="en-US" smtClean="0"/>
              <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
            </a:fld>
            <a:endParaRPr lang="zh-CN" altLang="en-US"/>
          </a:p>
        </p:txBody>
      </p:sp>
    </p:spTree>
    <p:extLst>
      <p:ext uri="{BB962C8B-B14F-4D97-AF65-F5344CB8AC3E}">
        <p14:creationId xmlns:p14="http://schemas.microsoft.com/office/powerpoint/2010/main" val="145995443"/>
      </p:ext>
    </p:extLst>
  </p:cSld>
  <p:clrMapOvr>
    <a:masterClrMapping/>
  </p:clrMapOvr>
</p:sldLayout>
</file>

<file path=ppt/slideLayouts/slideLayout23.xml><?xml version="1.0" encoding="utf-8"?>
<p:sldLayout xmlns:p="http://schemas.openxmlformats.org/presentationml/2006/main" xmlns:a="http://schemas.openxmlformats.org/drawingml/2006/main" xmlns:r="http://schemas.openxmlformats.org/officeDocument/2006/relationships"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p>
            <a:fld id="{72514870-5082-4025-BC8A-5E070B8EB77D}" type="datetimeFigureOut">
              <a:rPr lang="zh-CN" altLang="en-US" smtClean="0"/>
              <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
            </a:fld>
            <a:endParaRPr lang="zh-CN" altLang="en-US"/>
          </a:p>
        </p:txBody>
      </p:sp>
    </p:spTree>
    <p:extLst>
      <p:ext uri="{BB962C8B-B14F-4D97-AF65-F5344CB8AC3E}">
        <p14:creationId xmlns:p14="http://schemas.microsoft.com/office/powerpoint/2010/main" val="2106816485"/>
      </p:ext>
    </p:extLst>
  </p:cSld>
  <p:clrMapOvr>
    <a:masterClrMapping/>
  </p:clrMapOvr>
</p:sldLayout>
</file>

<file path=ppt/slideLayouts/slideLayout24.xml><?xml version="1.0" encoding="utf-8"?>
<p:sldLayout xmlns:p="http://schemas.openxmlformats.org/presentationml/2006/main" xmlns:a="http://schemas.openxmlformats.org/drawingml/2006/main" xmlns:r="http://schemas.openxmlformats.org/officeDocument/2006/relationships"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
            </a:fld>
            <a:endParaRPr lang="zh-CN" altLang="en-US"/>
          </a:p>
        </p:txBody>
      </p:sp>
    </p:spTree>
    <p:extLst>
      <p:ext uri="{BB962C8B-B14F-4D97-AF65-F5344CB8AC3E}">
        <p14:creationId xmlns:p14="http://schemas.microsoft.com/office/powerpoint/2010/main" val="1311171345"/>
      </p:ext>
    </p:extLst>
  </p:cSld>
  <p:clrMapOvr>
    <a:masterClrMapping/>
  </p:clrMapOvr>
</p:sldLayout>
</file>

<file path=ppt/slideLayouts/slideLayout25.xml><?xml version="1.0" encoding="utf-8"?>
<p:sldLayout xmlns:p="http://schemas.openxmlformats.org/presentationml/2006/main" xmlns:a="http://schemas.openxmlformats.org/drawingml/2006/main" xmlns:r="http://schemas.openxmlformats.org/officeDocument/2006/relationships"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
            </a:fld>
            <a:endParaRPr lang="zh-CN" altLang="en-US"/>
          </a:p>
        </p:txBody>
      </p:sp>
    </p:spTree>
    <p:extLst>
      <p:ext uri="{BB962C8B-B14F-4D97-AF65-F5344CB8AC3E}">
        <p14:creationId xmlns:p14="http://schemas.microsoft.com/office/powerpoint/2010/main" val="1514860306"/>
      </p:ext>
    </p:extLst>
  </p:cSld>
  <p:clrMapOvr>
    <a:masterClrMapping/>
  </p:clrMapOvr>
</p:sldLayout>
</file>

<file path=ppt/slideLayouts/slideLayout26.xml><?xml version="1.0" encoding="utf-8"?>
<p:sldLayout xmlns:p="http://schemas.openxmlformats.org/presentationml/2006/main" xmlns:a="http://schemas.openxmlformats.org/drawingml/2006/main" xmlns:r="http://schemas.openxmlformats.org/officeDocument/2006/relationships"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
            </a:fld>
            <a:endParaRPr lang="zh-CN" altLang="en-US"/>
          </a:p>
        </p:txBody>
      </p:sp>
    </p:spTree>
    <p:extLst>
      <p:ext uri="{BB962C8B-B14F-4D97-AF65-F5344CB8AC3E}">
        <p14:creationId xmlns:p14="http://schemas.microsoft.com/office/powerpoint/2010/main" val="64650840"/>
      </p:ext>
    </p:extLst>
  </p:cSld>
  <p:clrMapOvr>
    <a:masterClrMapping/>
  </p:clrMapOvr>
</p:sldLayout>
</file>

<file path=ppt/slideLayouts/slideLayout27.xml><?xml version="1.0" encoding="utf-8"?>
<p:sldLayout xmlns:p="http://schemas.openxmlformats.org/presentationml/2006/main" xmlns:a="http://schemas.openxmlformats.org/drawingml/2006/main" xmlns:r="http://schemas.openxmlformats.org/officeDocument/2006/relationships"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type="dt" sz="half" idx="10"/>
          </p:nvPr>
        </p:nvSpPr>
        <p:spPr/>
        <p:txBody>
          <a:bodyPr/>
          <a:lstStyle/>
          <a:p>
            <a:fld id="{72514870-5082-4025-BC8A-5E070B8EB77D}" type="datetimeFigureOut">
              <a:rPr lang="zh-CN" altLang="en-US" smtClean="0"/>
              <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
            </a:fld>
            <a:endParaRPr lang="zh-CN" altLang="en-US"/>
          </a:p>
        </p:txBody>
      </p:sp>
    </p:spTree>
    <p:extLst>
      <p:ext uri="{BB962C8B-B14F-4D97-AF65-F5344CB8AC3E}">
        <p14:creationId xmlns:p14="http://schemas.microsoft.com/office/powerpoint/2010/main" val="2094324966"/>
      </p:ext>
    </p:extLst>
  </p:cSld>
  <p:clrMapOvr>
    <a:masterClrMapping/>
  </p:clrMapOvr>
</p:sldLayout>
</file>

<file path=ppt/slideLayouts/slideLayout28.xml><?xml version="1.0" encoding="utf-8"?>
<p:sldLayout xmlns:p="http://schemas.openxmlformats.org/presentationml/2006/main" xmlns:a="http://schemas.openxmlformats.org/drawingml/2006/main" xmlns:r="http://schemas.openxmlformats.org/officeDocument/2006/relationships"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type="dt" sz="half" idx="10"/>
          </p:nvPr>
        </p:nvSpPr>
        <p:spPr/>
        <p:txBody>
          <a:bodyPr/>
          <a:lstStyle/>
          <a:p>
            <a:fld id="{72514870-5082-4025-BC8A-5E070B8EB77D}" type="datetimeFigureOut">
              <a:rPr lang="zh-CN" altLang="en-US" smtClean="0"/>
              <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
            </a:fld>
            <a:endParaRPr lang="zh-CN" altLang="en-US"/>
          </a:p>
        </p:txBody>
      </p:sp>
    </p:spTree>
    <p:extLst>
      <p:ext uri="{BB962C8B-B14F-4D97-AF65-F5344CB8AC3E}">
        <p14:creationId xmlns:p14="http://schemas.microsoft.com/office/powerpoint/2010/main" val="521365277"/>
      </p:ext>
    </p:extLst>
  </p:cSld>
  <p:clrMapOvr>
    <a:masterClrMapping/>
  </p:clrMapOvr>
</p:sldLayout>
</file>

<file path=ppt/slideLayouts/slideLayout3.xml><?xml version="1.0" encoding="utf-8"?>
<p:sldLayout xmlns:p="http://schemas.openxmlformats.org/presentationml/2006/main" xmlns:a="http://schemas.openxmlformats.org/drawingml/2006/main" xmlns:r="http://schemas.openxmlformats.org/officeDocument/2006/relationships"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247803264"/>
      </p:ext>
    </p:extLst>
  </p:cSld>
  <p:clrMapOvr>
    <a:masterClrMapping/>
  </p:clrMapOvr>
</p:sldLayout>
</file>

<file path=ppt/slideLayouts/slideLayout4.xml><?xml version="1.0" encoding="utf-8"?>
<p:sldLayout xmlns:p="http://schemas.openxmlformats.org/presentationml/2006/main" xmlns:a="http://schemas.openxmlformats.org/drawingml/2006/main" xmlns:r="http://schemas.openxmlformats.org/officeDocument/2006/relationships"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77801933"/>
      </p:ext>
    </p:extLst>
  </p:cSld>
  <p:clrMapOvr>
    <a:masterClrMapping/>
  </p:clrMapOvr>
</p:sldLayout>
</file>

<file path=ppt/slideLayouts/slideLayout5.xml><?xml version="1.0" encoding="utf-8"?>
<p:sldLayout xmlns:p="http://schemas.openxmlformats.org/presentationml/2006/main" xmlns:a="http://schemas.openxmlformats.org/drawingml/2006/main" xmlns:r="http://schemas.openxmlformats.org/officeDocument/2006/relationships"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6246961"/>
      </p:ext>
    </p:extLst>
  </p:cSld>
  <p:clrMapOvr>
    <a:masterClrMapping/>
  </p:clrMapOvr>
</p:sldLayout>
</file>

<file path=ppt/slideLayouts/slideLayout6.xml><?xml version="1.0" encoding="utf-8"?>
<p:sldLayout xmlns:p="http://schemas.openxmlformats.org/presentationml/2006/main" xmlns:a="http://schemas.openxmlformats.org/drawingml/2006/main" xmlns:r="http://schemas.openxmlformats.org/officeDocument/2006/relationships"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322749729"/>
      </p:ext>
    </p:extLst>
  </p:cSld>
  <p:clrMapOvr>
    <a:masterClrMapping/>
  </p:clrMapOvr>
</p:sldLayout>
</file>

<file path=ppt/slideLayouts/slideLayout7.xml><?xml version="1.0" encoding="utf-8"?>
<p:sldLayout xmlns:p="http://schemas.openxmlformats.org/presentationml/2006/main" xmlns:a="http://schemas.openxmlformats.org/drawingml/2006/main" xmlns:r="http://schemas.openxmlformats.org/officeDocument/2006/relationships"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722930"/>
      </p:ext>
    </p:extLst>
  </p:cSld>
  <p:clrMapOvr>
    <a:masterClrMapping/>
  </p:clrMapOvr>
</p:sldLayout>
</file>

<file path=ppt/slideLayouts/slideLayout8.xml><?xml version="1.0" encoding="utf-8"?>
<p:sldLayout xmlns:p="http://schemas.openxmlformats.org/presentationml/2006/main" xmlns:a="http://schemas.openxmlformats.org/drawingml/2006/main" xmlns:r="http://schemas.openxmlformats.org/officeDocument/2006/relationships"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468030310"/>
      </p:ext>
    </p:extLst>
  </p:cSld>
  <p:clrMapOvr>
    <a:masterClrMapping/>
  </p:clrMapOvr>
</p:sldLayout>
</file>

<file path=ppt/slideLayouts/slideLayout9.xml><?xml version="1.0" encoding="utf-8"?>
<p:sldLayout xmlns:p="http://schemas.openxmlformats.org/presentationml/2006/main" xmlns:a="http://schemas.openxmlformats.org/drawingml/2006/main" xmlns:r="http://schemas.openxmlformats.org/officeDocument/2006/relationships"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60272536"/>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 Id="rId11" Type="http://schemas.openxmlformats.org/officeDocument/2006/relationships/slideLayout" Target="../slideLayouts/slideLayout28.xml"/><Relationship Id="rId12" Type="http://schemas.openxmlformats.org/officeDocument/2006/relationships/theme" Target="../theme/theme2.xml"/></Relationships>
</file>

<file path=ppt/slideMasters/slideMaster1.xml><?xml version="1.0" encoding="utf-8"?>
<p:sldMaster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8928907"/>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lvl1pPr algn="l" defTabSz="914400" eaLnBrk="1" fontAlgn="auto" latinLnBrk="0" hangingPunct="1">
        <a:lnSpc>
          <a:spcPct val="90000"/>
        </a:lnSpc>
        <a:spcBef>
          <a:spcPts val="0"/>
        </a:spcBef>
        <a:buNone/>
        <a:defRPr sz="4400" kern="1200">
          <a:solidFill>
            <a:schemeClr val="tx1"/>
          </a:solidFill>
          <a:latin typeface="Arial Black" pitchFamily="0" charset="0"/>
          <a:ea typeface="微软雅黑" pitchFamily="0" charset="0"/>
          <a:cs typeface="Arial Black" pitchFamily="0" charset="0"/>
        </a:defRPr>
      </a:lvl1pPr>
    </p:titleStyle>
    <p:bodyStyle>
      <a:lvl1pPr marL="228600" indent="-228600" algn="l" defTabSz="914400" eaLnBrk="1" fontAlgn="auto" latinLnBrk="0" hangingPunct="1">
        <a:lnSpc>
          <a:spcPct val="90000"/>
        </a:lnSpc>
        <a:spcBef>
          <a:spcPts val="1000"/>
        </a:spcBef>
        <a:buFont typeface="Arial" pitchFamily="0" charset="0"/>
        <a:buChar char="•"/>
        <a:defRPr sz="2800" kern="1200">
          <a:solidFill>
            <a:schemeClr val="tx1"/>
          </a:solidFill>
          <a:latin typeface="Arial" pitchFamily="0" charset="0"/>
          <a:ea typeface="黑体" pitchFamily="0" charset="0"/>
          <a:cs typeface="Arial" pitchFamily="0" charset="0"/>
        </a:defRPr>
      </a:lvl1pPr>
      <a:lvl2pPr marL="685800" indent="-228600" algn="l" defTabSz="914400" eaLnBrk="1" fontAlgn="auto" latinLnBrk="0" hangingPunct="1">
        <a:lnSpc>
          <a:spcPct val="90000"/>
        </a:lnSpc>
        <a:spcBef>
          <a:spcPts val="500"/>
        </a:spcBef>
        <a:buFont typeface="Arial" pitchFamily="0" charset="0"/>
        <a:buChar char="•"/>
        <a:defRPr sz="2400" kern="1200">
          <a:solidFill>
            <a:schemeClr val="tx1"/>
          </a:solidFill>
          <a:latin typeface="Arial" pitchFamily="0" charset="0"/>
          <a:ea typeface="黑体" pitchFamily="0" charset="0"/>
          <a:cs typeface="Arial" pitchFamily="0" charset="0"/>
        </a:defRPr>
      </a:lvl2pPr>
      <a:lvl3pPr marL="1143000" indent="-228600" algn="l" defTabSz="914400" eaLnBrk="1" fontAlgn="auto" latinLnBrk="0" hangingPunct="1">
        <a:lnSpc>
          <a:spcPct val="90000"/>
        </a:lnSpc>
        <a:spcBef>
          <a:spcPts val="500"/>
        </a:spcBef>
        <a:buFont typeface="Arial" pitchFamily="0" charset="0"/>
        <a:buChar char="•"/>
        <a:defRPr sz="2000" kern="1200">
          <a:solidFill>
            <a:schemeClr val="tx1"/>
          </a:solidFill>
          <a:latin typeface="Arial" pitchFamily="0" charset="0"/>
          <a:ea typeface="黑体" pitchFamily="0" charset="0"/>
          <a:cs typeface="Arial" pitchFamily="0" charset="0"/>
        </a:defRPr>
      </a:lvl3pPr>
      <a:lvl4pPr marL="1600200" indent="-228600" algn="l" defTabSz="914400" eaLnBrk="1" fontAlgn="auto" latinLnBrk="0" hangingPunct="1">
        <a:lnSpc>
          <a:spcPct val="90000"/>
        </a:lnSpc>
        <a:spcBef>
          <a:spcPts val="500"/>
        </a:spcBef>
        <a:buFont typeface="Arial" pitchFamily="0" charset="0"/>
        <a:buChar char="•"/>
        <a:defRPr sz="1800" kern="1200">
          <a:solidFill>
            <a:schemeClr val="tx1"/>
          </a:solidFill>
          <a:latin typeface="Arial" pitchFamily="0" charset="0"/>
          <a:ea typeface="黑体" pitchFamily="0" charset="0"/>
          <a:cs typeface="Arial" pitchFamily="0" charset="0"/>
        </a:defRPr>
      </a:lvl4pPr>
      <a:lvl5pPr marL="2057400" indent="-228600" algn="l" defTabSz="914400" eaLnBrk="1" fontAlgn="auto" latinLnBrk="0" hangingPunct="1">
        <a:lnSpc>
          <a:spcPct val="90000"/>
        </a:lnSpc>
        <a:spcBef>
          <a:spcPts val="500"/>
        </a:spcBef>
        <a:buFont typeface="Arial" pitchFamily="0" charset="0"/>
        <a:buChar char="•"/>
        <a:defRPr sz="1800" kern="1200">
          <a:solidFill>
            <a:schemeClr val="tx1"/>
          </a:solidFill>
          <a:latin typeface="Arial" pitchFamily="0" charset="0"/>
          <a:ea typeface="黑体" pitchFamily="0" charset="0"/>
          <a:cs typeface="Arial" pitchFamily="0" charset="0"/>
        </a:defRPr>
      </a:lvl5pPr>
      <a:lvl6pPr marL="2514600" indent="-228600" algn="l" defTabSz="914400" eaLnBrk="1" fontAlgn="auto" latinLnBrk="0" hangingPunct="1">
        <a:lnSpc>
          <a:spcPct val="90000"/>
        </a:lnSpc>
        <a:spcBef>
          <a:spcPts val="500"/>
        </a:spcBef>
        <a:buFont typeface="Arial" pitchFamily="0" charset="0"/>
        <a:buChar char="•"/>
        <a:defRPr sz="1800" kern="1200">
          <a:solidFill>
            <a:schemeClr val="tx1"/>
          </a:solidFill>
          <a:latin typeface="Arial" pitchFamily="0" charset="0"/>
          <a:ea typeface="黑体" pitchFamily="0" charset="0"/>
          <a:cs typeface="Arial" pitchFamily="0" charset="0"/>
        </a:defRPr>
      </a:lvl6pPr>
      <a:lvl7pPr marL="2971800" indent="-228600" algn="l" defTabSz="914400" eaLnBrk="1" fontAlgn="auto" latinLnBrk="0" hangingPunct="1">
        <a:lnSpc>
          <a:spcPct val="90000"/>
        </a:lnSpc>
        <a:spcBef>
          <a:spcPts val="500"/>
        </a:spcBef>
        <a:buFont typeface="Arial" pitchFamily="0" charset="0"/>
        <a:buChar char="•"/>
        <a:defRPr sz="1800" kern="1200">
          <a:solidFill>
            <a:schemeClr val="tx1"/>
          </a:solidFill>
          <a:latin typeface="Arial" pitchFamily="0" charset="0"/>
          <a:ea typeface="黑体" pitchFamily="0" charset="0"/>
          <a:cs typeface="Arial" pitchFamily="0" charset="0"/>
        </a:defRPr>
      </a:lvl7pPr>
      <a:lvl8pPr marL="3429000" indent="-228600" algn="l" defTabSz="914400" eaLnBrk="1" fontAlgn="auto" latinLnBrk="0" hangingPunct="1">
        <a:lnSpc>
          <a:spcPct val="90000"/>
        </a:lnSpc>
        <a:spcBef>
          <a:spcPts val="500"/>
        </a:spcBef>
        <a:buFont typeface="Arial" pitchFamily="0" charset="0"/>
        <a:buChar char="•"/>
        <a:defRPr sz="1800" kern="1200">
          <a:solidFill>
            <a:schemeClr val="tx1"/>
          </a:solidFill>
          <a:latin typeface="Arial" pitchFamily="0" charset="0"/>
          <a:ea typeface="黑体" pitchFamily="0" charset="0"/>
          <a:cs typeface="Arial" pitchFamily="0" charset="0"/>
        </a:defRPr>
      </a:lvl8pPr>
      <a:lvl9pPr marL="3429000" indent="-228600" algn="l" defTabSz="914400" eaLnBrk="1" fontAlgn="auto" latinLnBrk="0" hangingPunct="1">
        <a:lnSpc>
          <a:spcPct val="90000"/>
        </a:lnSpc>
        <a:spcBef>
          <a:spcPts val="500"/>
        </a:spcBef>
        <a:buFont typeface="Arial" pitchFamily="0" charset="0"/>
        <a:buChar char="•"/>
        <a:defRPr sz="1800" kern="1200">
          <a:solidFill>
            <a:schemeClr val="tx1"/>
          </a:solidFill>
          <a:latin typeface="Arial" pitchFamily="0" charset="0"/>
          <a:ea typeface="黑体" pitchFamily="0" charset="0"/>
          <a:cs typeface="Arial" pitchFamily="0" charset="0"/>
        </a:defRPr>
      </a:lvl9pPr>
    </p:bodyStyle>
  </p:txStyles>
</p:sldMaster>
</file>

<file path=ppt/slideMasters/slideMaster2.xml><?xml version="1.0" encoding="utf-8"?>
<p:sldMaster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 name="文本框"/>
          <p:cNvSpPr>
            <a:spLocks noGrp="1"/>
          </p:cNvSpPr>
          <p:nvPr>
            <p:ph type="title"/>
          </p:nvPr>
        </p:nvSpPr>
        <p:spPr>
          <a:xfrm rot="0">
            <a:off x="838200" y="365124"/>
            <a:ext cx="10515600" cy="1325562"/>
          </a:xfrm>
          <a:prstGeom prst="rect"/>
          <a:noFill/>
          <a:ln w="9525" cmpd="sng" cap="flat">
            <a:noFill/>
            <a:prstDash val="solid"/>
            <a:miter/>
          </a:ln>
        </p:spPr>
        <p:txBody>
          <a:bodyPr vert="horz" wrap="square" lIns="91440" tIns="45720" rIns="91440" bIns="45720" anchor="ctr" anchorCtr="0">
            <a:prstTxWarp prst="textNoShape"/>
          </a:bodyPr>
          <a:lstStyle/>
          <a:p>
            <a:r>
              <a:rPr lang="zh-CN" altLang="en-US"/>
              <a:t>单击此处编辑母版标题样式</a:t>
            </a:r>
            <a:endParaRPr lang="zh-CN" altLang="en-US"/>
          </a:p>
        </p:txBody>
      </p:sp>
      <p:sp>
        <p:nvSpPr>
          <p:cNvPr id="3" name="文本框"/>
          <p:cNvSpPr>
            <a:spLocks noGrp="1"/>
          </p:cNvSpPr>
          <p:nvPr>
            <p:ph type="body" idx="1"/>
          </p:nvPr>
        </p:nvSpPr>
        <p:spPr>
          <a:xfrm rot="0">
            <a:off x="838200" y="1825625"/>
            <a:ext cx="10515600" cy="4351338"/>
          </a:xfrm>
          <a:prstGeom prst="rect"/>
          <a:noFill/>
          <a:ln w="9525" cmpd="sng" cap="flat">
            <a:noFill/>
            <a:prstDash val="solid"/>
            <a:miter/>
          </a:ln>
        </p:spPr>
        <p:txBody>
          <a:bodyPr vert="horz" wrap="square" lIns="91440" tIns="45720" rIns="91440" bIns="45720" anchor="t" anchorCtr="0">
            <a:prstTxWarp prst="textNoShape"/>
          </a:bodyPr>
          <a:lstStyle/>
          <a:p>
            <a:r>
              <a:rPr lang="zh-CN" altLang="en-US"/>
              <a:t>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4" name="文本框"/>
          <p:cNvSpPr>
            <a:spLocks noGrp="1"/>
          </p:cNvSpPr>
          <p:nvPr>
            <p:ph type="dt" idx="2"/>
          </p:nvPr>
        </p:nvSpPr>
        <p:spPr>
          <a:xfrm rot="0">
            <a:off x="838200" y="6356349"/>
            <a:ext cx="2743200" cy="365125"/>
          </a:xfrm>
          <a:prstGeom prst="rect"/>
          <a:noFill/>
          <a:ln w="9525" cmpd="sng" cap="flat">
            <a:noFill/>
            <a:prstDash val="solid"/>
            <a:miter/>
          </a:ln>
        </p:spPr>
        <p:txBody>
          <a:bodyPr vert="horz" wrap="square" lIns="91440" tIns="45720" rIns="91440" bIns="45720" anchor="ctr" anchorCtr="0">
            <a:prstTxWarp prst="textNoShape"/>
          </a:bodyPr>
          <a:lstStyle/>
          <a:p>
            <a:pPr algn="l"/>
            <a:fld id="{CAD2D6BD-DE1B-4B5F-8B41-2702339687B9}" type="datetime1">
              <a:rPr lang="zh-CN" altLang="en-US" sz="1200">
                <a:solidFill>
                  <a:srgbClr val="898989"/>
                </a:solidFill>
                <a:latin typeface="等线" pitchFamily="0" charset="0"/>
                <a:ea typeface="等线" pitchFamily="0" charset="0"/>
                <a:cs typeface="等线" pitchFamily="0" charset="0"/>
              </a:rPr>
              <a:t>2019-12-11</a:t>
            </a:fld>
            <a:endParaRPr lang="zh-CN" altLang="en-US" sz="1200">
              <a:solidFill>
                <a:srgbClr val="898989"/>
              </a:solidFill>
              <a:latin typeface="等线" pitchFamily="0" charset="0"/>
              <a:ea typeface="等线" pitchFamily="0" charset="0"/>
              <a:cs typeface="等线" pitchFamily="0" charset="0"/>
            </a:endParaRPr>
          </a:p>
        </p:txBody>
      </p:sp>
      <p:sp>
        <p:nvSpPr>
          <p:cNvPr id="5" name="文本框"/>
          <p:cNvSpPr>
            <a:spLocks noGrp="1"/>
          </p:cNvSpPr>
          <p:nvPr>
            <p:ph type="ftr" idx="3"/>
          </p:nvPr>
        </p:nvSpPr>
        <p:spPr>
          <a:xfrm rot="0">
            <a:off x="4038600" y="6356349"/>
            <a:ext cx="4114800" cy="365125"/>
          </a:xfrm>
          <a:prstGeom prst="rect"/>
          <a:noFill/>
          <a:ln w="9525" cmpd="sng" cap="flat">
            <a:noFill/>
            <a:prstDash val="solid"/>
            <a:miter/>
          </a:ln>
        </p:spPr>
        <p:txBody>
          <a:bodyPr vert="horz" wrap="square" lIns="91440" tIns="45720" rIns="91440" bIns="45720" anchor="ctr" anchorCtr="0">
            <a:prstTxWarp prst="textNoShape"/>
          </a:bodyPr>
          <a:lstStyle/>
          <a:p>
            <a:pPr algn="ctr"/>
            <a:endParaRPr lang="zh-CN" altLang="en-US" sz="1200">
              <a:solidFill>
                <a:srgbClr val="898989"/>
              </a:solidFill>
              <a:latin typeface="等线" pitchFamily="0" charset="0"/>
              <a:ea typeface="等线" pitchFamily="0" charset="0"/>
              <a:cs typeface="等线" pitchFamily="0" charset="0"/>
            </a:endParaRPr>
          </a:p>
        </p:txBody>
      </p:sp>
      <p:sp>
        <p:nvSpPr>
          <p:cNvPr id="6" name="文本框"/>
          <p:cNvSpPr>
            <a:spLocks noGrp="1"/>
          </p:cNvSpPr>
          <p:nvPr>
            <p:ph type="sldNum" idx="4"/>
          </p:nvPr>
        </p:nvSpPr>
        <p:spPr>
          <a:xfrm rot="0">
            <a:off x="8610600" y="6356349"/>
            <a:ext cx="2743200" cy="365125"/>
          </a:xfrm>
          <a:prstGeom prst="rect"/>
          <a:noFill/>
          <a:ln w="9525" cmpd="sng" cap="flat">
            <a:noFill/>
            <a:prstDash val="solid"/>
            <a:miter/>
          </a:ln>
        </p:spPr>
        <p:txBody>
          <a:bodyPr vert="horz" wrap="square" lIns="91440" tIns="45720" rIns="91440" bIns="45720" anchor="ctr" anchorCtr="0">
            <a:prstTxWarp prst="textNoShape"/>
          </a:bodyPr>
          <a:lstStyle/>
          <a:p>
            <a:pPr algn="r"/>
            <a:fld id="{CAD2D6BD-DE1B-4B5F-8B41-2702339687B9}" type="slidenum">
              <a:rPr lang="en-US" altLang="zh-CN" sz="1200" b="0" i="0" u="none" strike="noStrike" kern="1200" cap="none" spc="0" baseline="0">
                <a:solidFill>
                  <a:srgbClr val="898989"/>
                </a:solidFill>
                <a:latin typeface="等线" pitchFamily="0" charset="0"/>
                <a:ea typeface="等线" pitchFamily="0" charset="0"/>
                <a:cs typeface="等线" pitchFamily="0" charset="0"/>
              </a:rPr>
              <a:t>&lt;#&gt;</a:t>
            </a:fld>
            <a:endParaRPr lang="zh-CN" altLang="en-US" sz="1200">
              <a:solidFill>
                <a:srgbClr val="898989"/>
              </a:solidFill>
              <a:latin typeface="等线" pitchFamily="0" charset="0"/>
              <a:ea typeface="等线" pitchFamily="0" charset="0"/>
              <a:cs typeface="等线" pitchFamily="0" charset="0"/>
            </a:endParaRPr>
          </a:p>
        </p:txBody>
      </p:sp>
    </p:spTree>
    <p:extLst>
      <p:ext uri="{BB962C8B-B14F-4D97-AF65-F5344CB8AC3E}">
        <p14:creationId xmlns:p14="http://schemas.microsoft.com/office/powerpoint/2010/main" val="123360796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dt="0"/>
  <p:txStyles>
    <p:titleStyle>
      <a:lvl1pPr algn="l" defTabSz="914400" eaLnBrk="1" fontAlgn="auto" latinLnBrk="0" hangingPunct="1">
        <a:lnSpc>
          <a:spcPct val="90000"/>
        </a:lnSpc>
        <a:spcBef>
          <a:spcPts val="0"/>
        </a:spcBef>
        <a:buNone/>
        <a:defRPr sz="4400" kern="1200">
          <a:solidFill>
            <a:schemeClr val="tx1"/>
          </a:solidFill>
          <a:latin typeface="等线 Light" pitchFamily="0" charset="0"/>
          <a:ea typeface="等线 Light" pitchFamily="0" charset="0"/>
          <a:cs typeface="等线 Light" pitchFamily="0" charset="0"/>
        </a:defRPr>
      </a:lvl1pPr>
    </p:titleStyle>
    <p:bodyStyle>
      <a:lvl1pPr marL="228600" indent="-228600" algn="l" defTabSz="914400" eaLnBrk="1" fontAlgn="auto" latinLnBrk="0" hangingPunct="1">
        <a:lnSpc>
          <a:spcPct val="90000"/>
        </a:lnSpc>
        <a:spcBef>
          <a:spcPts val="1000"/>
        </a:spcBef>
        <a:buFont typeface="Arial" pitchFamily="0" charset="0"/>
        <a:buChar char="•"/>
        <a:defRPr sz="2800" kern="1200">
          <a:solidFill>
            <a:schemeClr val="tx1"/>
          </a:solidFill>
          <a:latin typeface="等线" pitchFamily="0" charset="0"/>
          <a:ea typeface="等线" pitchFamily="0" charset="0"/>
          <a:cs typeface="等线" pitchFamily="0" charset="0"/>
        </a:defRPr>
      </a:lvl1pPr>
      <a:lvl2pPr marL="685800" indent="-228600" algn="l" defTabSz="914400" eaLnBrk="1" fontAlgn="auto" latinLnBrk="0" hangingPunct="1">
        <a:lnSpc>
          <a:spcPct val="90000"/>
        </a:lnSpc>
        <a:spcBef>
          <a:spcPts val="500"/>
        </a:spcBef>
        <a:buFont typeface="Arial" pitchFamily="0" charset="0"/>
        <a:buChar char="•"/>
        <a:defRPr sz="2400" kern="1200">
          <a:solidFill>
            <a:schemeClr val="tx1"/>
          </a:solidFill>
          <a:latin typeface="等线" pitchFamily="0" charset="0"/>
          <a:ea typeface="等线" pitchFamily="0" charset="0"/>
          <a:cs typeface="等线" pitchFamily="0" charset="0"/>
        </a:defRPr>
      </a:lvl2pPr>
      <a:lvl3pPr marL="1143000" indent="-228600" algn="l" defTabSz="914400" eaLnBrk="1" fontAlgn="auto" latinLnBrk="0" hangingPunct="1">
        <a:lnSpc>
          <a:spcPct val="90000"/>
        </a:lnSpc>
        <a:spcBef>
          <a:spcPts val="500"/>
        </a:spcBef>
        <a:buFont typeface="Arial" pitchFamily="0" charset="0"/>
        <a:buChar char="•"/>
        <a:defRPr sz="2000" kern="1200">
          <a:solidFill>
            <a:schemeClr val="tx1"/>
          </a:solidFill>
          <a:latin typeface="等线" pitchFamily="0" charset="0"/>
          <a:ea typeface="等线" pitchFamily="0" charset="0"/>
          <a:cs typeface="等线" pitchFamily="0" charset="0"/>
        </a:defRPr>
      </a:lvl3pPr>
      <a:lvl4pPr marL="1600200" indent="-228600" algn="l" defTabSz="914400" eaLnBrk="1" fontAlgn="auto" latinLnBrk="0" hangingPunct="1">
        <a:lnSpc>
          <a:spcPct val="90000"/>
        </a:lnSpc>
        <a:spcBef>
          <a:spcPts val="500"/>
        </a:spcBef>
        <a:buFont typeface="Arial" pitchFamily="0" charset="0"/>
        <a:buChar char="•"/>
        <a:defRPr sz="1800" kern="1200">
          <a:solidFill>
            <a:schemeClr val="tx1"/>
          </a:solidFill>
          <a:latin typeface="等线" pitchFamily="0" charset="0"/>
          <a:ea typeface="等线" pitchFamily="0" charset="0"/>
          <a:cs typeface="等线" pitchFamily="0" charset="0"/>
        </a:defRPr>
      </a:lvl4pPr>
      <a:lvl5pPr marL="2057400" indent="-228600" algn="l" defTabSz="914400" eaLnBrk="1" fontAlgn="auto" latinLnBrk="0" hangingPunct="1">
        <a:lnSpc>
          <a:spcPct val="90000"/>
        </a:lnSpc>
        <a:spcBef>
          <a:spcPts val="500"/>
        </a:spcBef>
        <a:buFont typeface="Arial" pitchFamily="0" charset="0"/>
        <a:buChar char="•"/>
        <a:defRPr sz="1800" kern="1200">
          <a:solidFill>
            <a:schemeClr val="tx1"/>
          </a:solidFill>
          <a:latin typeface="等线" pitchFamily="0" charset="0"/>
          <a:ea typeface="等线" pitchFamily="0" charset="0"/>
          <a:cs typeface="等线" pitchFamily="0" charset="0"/>
        </a:defRPr>
      </a:lvl5pPr>
      <a:lvl6pPr marL="2514600" indent="-228600" algn="l" defTabSz="914400" eaLnBrk="1" fontAlgn="auto" latinLnBrk="0" hangingPunct="1">
        <a:lnSpc>
          <a:spcPct val="90000"/>
        </a:lnSpc>
        <a:spcBef>
          <a:spcPts val="500"/>
        </a:spcBef>
        <a:buFont typeface="Arial" pitchFamily="0" charset="0"/>
        <a:buChar char="•"/>
        <a:defRPr sz="1800" kern="1200">
          <a:solidFill>
            <a:schemeClr val="tx1"/>
          </a:solidFill>
          <a:latin typeface="等线" pitchFamily="0" charset="0"/>
          <a:ea typeface="等线" pitchFamily="0" charset="0"/>
          <a:cs typeface="等线" pitchFamily="0" charset="0"/>
        </a:defRPr>
      </a:lvl6pPr>
      <a:lvl7pPr marL="2971800" indent="-228600" algn="l" defTabSz="914400" eaLnBrk="1" fontAlgn="auto" latinLnBrk="0" hangingPunct="1">
        <a:lnSpc>
          <a:spcPct val="90000"/>
        </a:lnSpc>
        <a:spcBef>
          <a:spcPts val="500"/>
        </a:spcBef>
        <a:buFont typeface="Arial" pitchFamily="0" charset="0"/>
        <a:buChar char="•"/>
        <a:defRPr sz="1800" kern="1200">
          <a:solidFill>
            <a:schemeClr val="tx1"/>
          </a:solidFill>
          <a:latin typeface="等线" pitchFamily="0" charset="0"/>
          <a:ea typeface="等线" pitchFamily="0" charset="0"/>
          <a:cs typeface="等线" pitchFamily="0" charset="0"/>
        </a:defRPr>
      </a:lvl7pPr>
      <a:lvl8pPr marL="3429000" indent="-228600" algn="l" defTabSz="914400" eaLnBrk="1" fontAlgn="auto" latinLnBrk="0" hangingPunct="1">
        <a:lnSpc>
          <a:spcPct val="90000"/>
        </a:lnSpc>
        <a:spcBef>
          <a:spcPts val="500"/>
        </a:spcBef>
        <a:buFont typeface="Arial" pitchFamily="0" charset="0"/>
        <a:buChar char="•"/>
        <a:defRPr sz="1800" kern="1200">
          <a:solidFill>
            <a:schemeClr val="tx1"/>
          </a:solidFill>
          <a:latin typeface="等线" pitchFamily="0" charset="0"/>
          <a:ea typeface="等线" pitchFamily="0" charset="0"/>
          <a:cs typeface="等线" pitchFamily="0" charset="0"/>
        </a:defRPr>
      </a:lvl8pPr>
      <a:lvl9pPr marL="3429000" indent="-228600" algn="l" defTabSz="914400" eaLnBrk="1" fontAlgn="auto" latinLnBrk="0" hangingPunct="1">
        <a:lnSpc>
          <a:spcPct val="90000"/>
        </a:lnSpc>
        <a:spcBef>
          <a:spcPts val="500"/>
        </a:spcBef>
        <a:buFont typeface="Arial" pitchFamily="0" charset="0"/>
        <a:buChar char="•"/>
        <a:defRPr sz="1800" kern="1200">
          <a:solidFill>
            <a:schemeClr val="tx1"/>
          </a:solidFill>
          <a:latin typeface="等线" pitchFamily="0" charset="0"/>
          <a:ea typeface="等线" pitchFamily="0" charset="0"/>
          <a:cs typeface="等线" pitchFamily="0" charset="0"/>
        </a:defRPr>
      </a:lvl9pPr>
    </p:body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image" Target="../media/3.png"/><Relationship Id="rId2" Type="http://schemas.openxmlformats.org/officeDocument/2006/relationships/slideLayout" Target="../slideLayouts/slideLayout12.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4.png"/><Relationship Id="rId2"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image" Target="../media/5.png"/><Relationship Id="rId2"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image" Target="../media/6.png"/><Relationship Id="rId2"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image" Target="../media/7.png"/><Relationship Id="rId2"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image" Target="../media/8.png"/><Relationship Id="rId2"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image" Target="../media/9.png"/><Relationship Id="rId2"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image" Target="../media/10.png"/><Relationship Id="rId2" Type="http://schemas.openxmlformats.org/officeDocument/2006/relationships/slideLayout" Target="../slideLayouts/slideLayout14.xml"/><Relationship Id="rId3"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image" Target="../media/11.png"/><Relationship Id="rId2"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image" Target="../media/12.png"/><Relationship Id="rId2" Type="http://schemas.openxmlformats.org/officeDocument/2006/relationships/slideLayout" Target="../slideLayouts/slideLayout14.xml"/><Relationship Id="rId3"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image" Target="../media/13.png"/><Relationship Id="rId2"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image" Target="../media/14.png"/><Relationship Id="rId2" Type="http://schemas.openxmlformats.org/officeDocument/2006/relationships/slideLayout" Target="../slideLayouts/slideLayout15.xml"/><Relationship Id="rId3"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image" Target="../media/15.png"/><Relationship Id="rId2"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image" Target="../media/1.jpeg"/><Relationship Id="rId2" Type="http://schemas.openxmlformats.org/officeDocument/2006/relationships/slideLayout" Target="../slideLayouts/slideLayout15.xml"/><Relationship Id="rId3"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image" Target="../media/16.png"/><Relationship Id="rId2" Type="http://schemas.openxmlformats.org/officeDocument/2006/relationships/slideLayout" Target="../slideLayouts/slideLayout14.xml"/><Relationship Id="rId3"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image" Target="../media/17.png"/><Relationship Id="rId2"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image" Target="../media/18.png"/><Relationship Id="rId2" Type="http://schemas.openxmlformats.org/officeDocument/2006/relationships/slideLayout" Target="../slideLayouts/slideLayout14.xml"/><Relationship Id="rId3"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image" Target="../media/19.png"/><Relationship Id="rId2" Type="http://schemas.openxmlformats.org/officeDocument/2006/relationships/oleObject" Target="../embeddings/oleObject1.bin"/><Relationship Id="rId3" Type="http://schemas.openxmlformats.org/officeDocument/2006/relationships/image" Target="../media/20.wmf"/><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image" Target="../media/2.png"/><Relationship Id="rId2" Type="http://schemas.openxmlformats.org/officeDocument/2006/relationships/slideLayout" Target="../slideLayouts/slideLayout16.xml"/></Relationships>
</file>

<file path=ppt/slides/slide1.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5" name="矩形"/>
          <p:cNvSpPr>
            <a:spLocks/>
          </p:cNvSpPr>
          <p:nvPr/>
        </p:nvSpPr>
        <p:spPr>
          <a:xfrm rot="0">
            <a:off x="921384" y="2379980"/>
            <a:ext cx="10349864" cy="1072514"/>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ctr">
              <a:lnSpc>
                <a:spcPct val="100000"/>
              </a:lnSpc>
              <a:spcBef>
                <a:spcPts val="0"/>
              </a:spcBef>
              <a:spcAft>
                <a:spcPts val="0"/>
              </a:spcAft>
              <a:buNone/>
            </a:pPr>
            <a:r>
              <a:rPr lang="zh-CN" altLang="en-US" sz="6500" b="0" i="0" u="none" strike="noStrike" kern="1200" cap="none" spc="0" baseline="0">
                <a:solidFill>
                  <a:srgbClr val="1A7B80"/>
                </a:solidFill>
                <a:latin typeface="华文琥珀" pitchFamily="0" charset="-122"/>
                <a:ea typeface="华文琥珀" pitchFamily="0" charset="-122"/>
                <a:cs typeface="Arial" pitchFamily="0" charset="0"/>
              </a:rPr>
              <a:t>建筑业个人所得税政策简析</a:t>
            </a:r>
            <a:endParaRPr lang="zh-CN" altLang="en-US" sz="6500" b="0" i="0" u="none" strike="noStrike" kern="1200" cap="none" spc="0" baseline="0">
              <a:solidFill>
                <a:srgbClr val="1A7B80"/>
              </a:solidFill>
              <a:latin typeface="华文琥珀" pitchFamily="0" charset="-122"/>
              <a:ea typeface="华文琥珀" pitchFamily="0" charset="-122"/>
              <a:cs typeface="Arial" pitchFamily="0" charset="0"/>
            </a:endParaRPr>
          </a:p>
        </p:txBody>
      </p:sp>
      <p:sp>
        <p:nvSpPr>
          <p:cNvPr id="16" name="矩形"/>
          <p:cNvSpPr>
            <a:spLocks/>
          </p:cNvSpPr>
          <p:nvPr/>
        </p:nvSpPr>
        <p:spPr>
          <a:xfrm rot="0">
            <a:off x="1193781" y="4177665"/>
            <a:ext cx="9855049" cy="172021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dist">
              <a:lnSpc>
                <a:spcPct val="100000"/>
              </a:lnSpc>
              <a:spcBef>
                <a:spcPts val="0"/>
              </a:spcBef>
              <a:spcAft>
                <a:spcPts val="0"/>
              </a:spcAft>
              <a:buNone/>
            </a:pPr>
            <a:r>
              <a:rPr lang="zh-CN" altLang="en-US" sz="3600" b="0" i="0" u="none" strike="noStrike" kern="1200" cap="none" spc="0" baseline="0">
                <a:solidFill>
                  <a:srgbClr val="262626"/>
                </a:solidFill>
                <a:latin typeface="隶书" pitchFamily="0" charset="-122"/>
                <a:ea typeface="隶书" pitchFamily="0" charset="-122"/>
                <a:cs typeface="隶书" pitchFamily="0" charset="-122"/>
              </a:rPr>
              <a:t>国家税务总局遵义市税务局所得税科   </a:t>
            </a:r>
            <a:endParaRPr lang="en-US" altLang="zh-CN" sz="3600" b="0" i="0" u="none" strike="noStrike" kern="1200" cap="none" spc="0" baseline="0">
              <a:solidFill>
                <a:srgbClr val="262626"/>
              </a:solidFill>
              <a:latin typeface="隶书" pitchFamily="0" charset="-122"/>
              <a:ea typeface="隶书" pitchFamily="0" charset="-122"/>
              <a:cs typeface="隶书" pitchFamily="0" charset="-122"/>
            </a:endParaRPr>
          </a:p>
          <a:p>
            <a:pPr marL="0" indent="0" algn="ctr">
              <a:lnSpc>
                <a:spcPct val="100000"/>
              </a:lnSpc>
              <a:spcBef>
                <a:spcPts val="0"/>
              </a:spcBef>
              <a:spcAft>
                <a:spcPts val="0"/>
              </a:spcAft>
              <a:buNone/>
            </a:pPr>
            <a:endParaRPr lang="en-US" altLang="zh-CN" sz="2400" b="0" i="0" u="none" strike="noStrike" kern="1200" cap="none" spc="0" baseline="0">
              <a:solidFill>
                <a:srgbClr val="262626"/>
              </a:solidFill>
              <a:latin typeface="隶书" pitchFamily="0" charset="-122"/>
              <a:ea typeface="隶书" pitchFamily="0" charset="-122"/>
              <a:cs typeface="隶书" pitchFamily="0" charset="-122"/>
            </a:endParaRPr>
          </a:p>
          <a:p>
            <a:pPr marL="0" indent="0" algn="ctr">
              <a:lnSpc>
                <a:spcPct val="100000"/>
              </a:lnSpc>
              <a:spcBef>
                <a:spcPts val="0"/>
              </a:spcBef>
              <a:spcAft>
                <a:spcPts val="0"/>
              </a:spcAft>
              <a:buNone/>
            </a:pPr>
            <a:r>
              <a:rPr lang="en-US" altLang="zh-CN" sz="2400" b="0" i="0" u="none" strike="noStrike" kern="1200" cap="none" spc="0" baseline="0">
                <a:solidFill>
                  <a:srgbClr val="262626"/>
                </a:solidFill>
                <a:latin typeface="隶书" pitchFamily="0" charset="-122"/>
                <a:ea typeface="隶书" pitchFamily="0" charset="-122"/>
                <a:cs typeface="隶书" pitchFamily="0" charset="-122"/>
              </a:rPr>
              <a:t> </a:t>
            </a:r>
            <a:r>
              <a:rPr lang="zh-CN" altLang="en-US" sz="2400" b="0" i="0" u="none" strike="noStrike" kern="1200" cap="none" spc="0" baseline="0">
                <a:solidFill>
                  <a:srgbClr val="262626"/>
                </a:solidFill>
                <a:latin typeface="隶书" pitchFamily="0" charset="-122"/>
                <a:ea typeface="隶书" pitchFamily="0" charset="-122"/>
                <a:cs typeface="隶书" pitchFamily="0" charset="-122"/>
              </a:rPr>
              <a:t>余红霞 </a:t>
            </a:r>
            <a:r>
              <a:rPr lang="en-US" altLang="zh-CN" sz="2400" b="0" i="0" u="none" strike="noStrike" kern="1200" cap="none" spc="0" baseline="0">
                <a:solidFill>
                  <a:srgbClr val="262626"/>
                </a:solidFill>
                <a:latin typeface="隶书" pitchFamily="0" charset="-122"/>
                <a:ea typeface="隶书" pitchFamily="0" charset="-122"/>
                <a:cs typeface="隶书" pitchFamily="0" charset="-122"/>
              </a:rPr>
              <a:t>   </a:t>
            </a:r>
            <a:endParaRPr lang="en-US" altLang="zh-CN" sz="2400" b="0" i="0" u="none" strike="noStrike" kern="1200" cap="none" spc="0" baseline="0">
              <a:solidFill>
                <a:srgbClr val="262626"/>
              </a:solidFill>
              <a:latin typeface="隶书" pitchFamily="0" charset="-122"/>
              <a:ea typeface="隶书" pitchFamily="0" charset="-122"/>
              <a:cs typeface="隶书" pitchFamily="0" charset="-122"/>
            </a:endParaRPr>
          </a:p>
          <a:p>
            <a:pPr marL="0" indent="0" algn="ctr">
              <a:lnSpc>
                <a:spcPct val="100000"/>
              </a:lnSpc>
              <a:spcBef>
                <a:spcPts val="0"/>
              </a:spcBef>
              <a:spcAft>
                <a:spcPts val="0"/>
              </a:spcAft>
              <a:buNone/>
            </a:pPr>
            <a:r>
              <a:rPr lang="en-US" altLang="zh-CN" sz="2400" b="0" i="0" u="none" strike="noStrike" kern="1200" cap="none" spc="0" baseline="0">
                <a:solidFill>
                  <a:srgbClr val="262626"/>
                </a:solidFill>
                <a:latin typeface="隶书" pitchFamily="0" charset="-122"/>
                <a:ea typeface="隶书" pitchFamily="0" charset="-122"/>
                <a:cs typeface="隶书" pitchFamily="0" charset="-122"/>
              </a:rPr>
              <a:t> 2019</a:t>
            </a:r>
            <a:r>
              <a:rPr lang="zh-CN" altLang="en-US" sz="2400" b="0" i="0" u="none" strike="noStrike" kern="1200" cap="none" spc="0" baseline="0">
                <a:solidFill>
                  <a:srgbClr val="262626"/>
                </a:solidFill>
                <a:latin typeface="隶书" pitchFamily="0" charset="-122"/>
                <a:ea typeface="隶书" pitchFamily="0" charset="-122"/>
                <a:cs typeface="隶书" pitchFamily="0" charset="-122"/>
              </a:rPr>
              <a:t>年</a:t>
            </a:r>
            <a:r>
              <a:rPr lang="en-US" altLang="zh-CN" sz="2400" b="0" i="0" u="none" strike="noStrike" kern="1200" cap="none" spc="0" baseline="0">
                <a:solidFill>
                  <a:srgbClr val="262626"/>
                </a:solidFill>
                <a:latin typeface="隶书" pitchFamily="0" charset="-122"/>
                <a:ea typeface="隶书" pitchFamily="0" charset="-122"/>
                <a:cs typeface="隶书" pitchFamily="0" charset="-122"/>
              </a:rPr>
              <a:t>12</a:t>
            </a:r>
            <a:r>
              <a:rPr lang="zh-CN" altLang="en-US" sz="2400" b="0" i="0" u="none" strike="noStrike" kern="1200" cap="none" spc="0" baseline="0">
                <a:solidFill>
                  <a:srgbClr val="262626"/>
                </a:solidFill>
                <a:latin typeface="隶书" pitchFamily="0" charset="-122"/>
                <a:ea typeface="隶书" pitchFamily="0" charset="-122"/>
                <a:cs typeface="隶书" pitchFamily="0" charset="-122"/>
              </a:rPr>
              <a:t>月</a:t>
            </a:r>
            <a:endParaRPr lang="zh-CN" altLang="en-US" sz="2400" b="0" i="0" u="none" strike="noStrike" kern="1200" cap="none" spc="0" baseline="0">
              <a:solidFill>
                <a:srgbClr val="262626"/>
              </a:solidFill>
              <a:latin typeface="隶书" pitchFamily="0" charset="-122"/>
              <a:ea typeface="隶书" pitchFamily="0" charset="-122"/>
              <a:cs typeface="隶书" pitchFamily="0" charset="-122"/>
            </a:endParaRPr>
          </a:p>
        </p:txBody>
      </p:sp>
    </p:spTree>
    <p:extLst>
      <p:ext uri="{BB962C8B-B14F-4D97-AF65-F5344CB8AC3E}">
        <p14:creationId xmlns:p14="http://schemas.microsoft.com/office/powerpoint/2010/main" val="267503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nodeType="withGroup">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6"/>
                                        </p:tgtEl>
                                        <p:attrNameLst>
                                          <p:attrName>ppt_y</p:attrName>
                                        </p:attrNameLst>
                                      </p:cBhvr>
                                      <p:tavLst>
                                        <p:tav tm="0">
                                          <p:val>
                                            <p:strVal val="#ppt_y"/>
                                          </p:val>
                                        </p:tav>
                                        <p:tav tm="100000">
                                          <p:val>
                                            <p:strVal val="#ppt_y"/>
                                          </p:val>
                                        </p:tav>
                                      </p:tavLst>
                                    </p:anim>
                                    <p:anim calcmode="lin" valueType="num">
                                      <p:cBhvr>
                                        <p:cTn id="1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0.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grpSp>
        <p:nvGrpSpPr>
          <p:cNvPr id="89" name="组合"/>
          <p:cNvGrpSpPr>
            <a:grpSpLocks/>
          </p:cNvGrpSpPr>
          <p:nvPr/>
        </p:nvGrpSpPr>
        <p:grpSpPr>
          <a:xfrm>
            <a:off x="1014786" y="2006798"/>
            <a:ext cx="9624195" cy="1636289"/>
            <a:chOff x="1014786" y="2006798"/>
            <a:chExt cx="9624195" cy="1636289"/>
          </a:xfrm>
        </p:grpSpPr>
        <p:sp>
          <p:nvSpPr>
            <p:cNvPr id="86" name="曲线"/>
            <p:cNvSpPr>
              <a:spLocks/>
            </p:cNvSpPr>
            <p:nvPr/>
          </p:nvSpPr>
          <p:spPr>
            <a:xfrm rot="0">
              <a:off x="2860350" y="2286938"/>
              <a:ext cx="7778630" cy="1356140"/>
            </a:xfrm>
            <a:custGeom>
              <a:gdLst>
                <a:gd name="T1" fmla="*/ 0 w 21600"/>
                <a:gd name="T2" fmla="*/ 0 h 21600"/>
                <a:gd name="T3" fmla="*/ 21600 w 21600"/>
                <a:gd name="T4" fmla="*/ 21600 h 21600"/>
              </a:gdLst>
              <a:rect l="T1" t="T2" r="T3" b="T4"/>
              <a:pathLst>
                <a:path w="21600" h="21600">
                  <a:moveTo>
                    <a:pt x="0" y="0"/>
                  </a:moveTo>
                  <a:lnTo>
                    <a:pt x="21115" y="0"/>
                  </a:lnTo>
                  <a:cubicBezTo>
                    <a:pt x="21382" y="0"/>
                    <a:pt x="21600" y="1298"/>
                    <a:pt x="21600" y="2903"/>
                  </a:cubicBezTo>
                  <a:lnTo>
                    <a:pt x="21600" y="18695"/>
                  </a:lnTo>
                  <a:cubicBezTo>
                    <a:pt x="21600" y="20299"/>
                    <a:pt x="21382" y="21600"/>
                    <a:pt x="21115" y="21600"/>
                  </a:cubicBezTo>
                  <a:lnTo>
                    <a:pt x="0" y="21600"/>
                  </a:lnTo>
                  <a:lnTo>
                    <a:pt x="0" y="0"/>
                  </a:lnTo>
                  <a:close/>
                </a:path>
              </a:pathLst>
            </a:custGeom>
            <a:solidFill>
              <a:srgbClr val="1A7B80"/>
            </a:solidFill>
            <a:ln w="7600" cmpd="sng" cap="flat">
              <a:solidFill>
                <a:srgbClr val="1A7B80"/>
              </a:solidFill>
              <a:prstDash val="solid"/>
              <a:bevel/>
            </a:ln>
          </p:spPr>
          <p:txBody>
            <a:bodyPr vert="horz" wrap="square" lIns="0" tIns="0" rIns="0" bIns="0" anchor="ctr" anchorCtr="0">
              <a:prstTxWarp prst="textNoShape"/>
            </a:bodyPr>
            <a:lstStyle/>
            <a:p>
              <a:pPr marL="0" indent="0" algn="ctr">
                <a:lnSpc>
                  <a:spcPct val="100000"/>
                </a:lnSpc>
                <a:spcBef>
                  <a:spcPts val="0"/>
                </a:spcBef>
                <a:spcAft>
                  <a:spcPts val="0"/>
                </a:spcAft>
                <a:buNone/>
              </a:pPr>
              <a:r>
                <a:rPr lang="zh-CN" altLang="en-US" sz="3600" b="0" i="0" u="none" strike="noStrike" kern="1200" cap="none" spc="0" baseline="0">
                  <a:solidFill>
                    <a:schemeClr val="bg1"/>
                  </a:solidFill>
                  <a:latin typeface="Arial" pitchFamily="0" charset="0"/>
                  <a:ea typeface="黑体" pitchFamily="0" charset="0"/>
                  <a:cs typeface="Arial" pitchFamily="0" charset="0"/>
                </a:rPr>
                <a:t>取得哪些所得需要缴纳个人所得税</a:t>
              </a:r>
              <a:endParaRPr lang="zh-CN" altLang="en-US" sz="3600" b="0" i="0" u="none" strike="noStrike" kern="1200" cap="none" spc="0" baseline="0">
                <a:solidFill>
                  <a:schemeClr val="bg1"/>
                </a:solidFill>
                <a:latin typeface="微软雅黑" pitchFamily="0" charset="0"/>
                <a:ea typeface="微软雅黑" pitchFamily="0" charset="0"/>
                <a:cs typeface="Arial" pitchFamily="0" charset="0"/>
              </a:endParaRPr>
            </a:p>
          </p:txBody>
        </p:sp>
        <p:sp>
          <p:nvSpPr>
            <p:cNvPr id="87" name="曲线"/>
            <p:cNvSpPr>
              <a:spLocks/>
            </p:cNvSpPr>
            <p:nvPr/>
          </p:nvSpPr>
          <p:spPr>
            <a:xfrm rot="0">
              <a:off x="2375533" y="2006798"/>
              <a:ext cx="486981" cy="1636289"/>
            </a:xfrm>
            <a:custGeom>
              <a:gdLst>
                <a:gd name="T1" fmla="*/ 0 w 21600"/>
                <a:gd name="T2" fmla="*/ 0 h 21600"/>
                <a:gd name="T3" fmla="*/ 21600 w 21600"/>
                <a:gd name="T4" fmla="*/ 21600 h 21600"/>
              </a:gdLst>
              <a:rect l="T1" t="T2" r="T3" b="T4"/>
              <a:pathLst>
                <a:path w="21600" h="21600">
                  <a:moveTo>
                    <a:pt x="0" y="0"/>
                  </a:moveTo>
                  <a:lnTo>
                    <a:pt x="21600" y="3698"/>
                  </a:lnTo>
                  <a:lnTo>
                    <a:pt x="21600" y="21600"/>
                  </a:lnTo>
                  <a:lnTo>
                    <a:pt x="0" y="17901"/>
                  </a:lnTo>
                  <a:lnTo>
                    <a:pt x="0" y="0"/>
                  </a:lnTo>
                  <a:close/>
                </a:path>
              </a:pathLst>
            </a:custGeom>
            <a:solidFill>
              <a:srgbClr val="145E62"/>
            </a:solidFill>
            <a:ln w="7600" cmpd="sng" cap="flat">
              <a:solidFill>
                <a:srgbClr val="1A7B80"/>
              </a:solidFill>
              <a:prstDash val="solid"/>
              <a:bevel/>
            </a:ln>
          </p:spPr>
        </p:sp>
        <p:sp>
          <p:nvSpPr>
            <p:cNvPr id="88" name="曲线"/>
            <p:cNvSpPr>
              <a:spLocks/>
            </p:cNvSpPr>
            <p:nvPr/>
          </p:nvSpPr>
          <p:spPr>
            <a:xfrm rot="0">
              <a:off x="1014786" y="2006798"/>
              <a:ext cx="1353285" cy="1356140"/>
            </a:xfrm>
            <a:custGeom>
              <a:gdLst>
                <a:gd name="T1" fmla="*/ 0 w 21600"/>
                <a:gd name="T2" fmla="*/ 0 h 21600"/>
                <a:gd name="T3" fmla="*/ 21600 w 21600"/>
                <a:gd name="T4" fmla="*/ 21600 h 21600"/>
              </a:gdLst>
              <a:rect l="T1" t="T2" r="T3" b="T4"/>
              <a:pathLst>
                <a:path w="21600" h="21600">
                  <a:moveTo>
                    <a:pt x="2786" y="0"/>
                  </a:moveTo>
                  <a:lnTo>
                    <a:pt x="21600" y="0"/>
                  </a:lnTo>
                  <a:lnTo>
                    <a:pt x="21600" y="21600"/>
                  </a:lnTo>
                  <a:lnTo>
                    <a:pt x="2786" y="21600"/>
                  </a:lnTo>
                  <a:cubicBezTo>
                    <a:pt x="1246" y="21600"/>
                    <a:pt x="0" y="20300"/>
                    <a:pt x="0" y="18696"/>
                  </a:cubicBezTo>
                  <a:lnTo>
                    <a:pt x="0" y="2902"/>
                  </a:lnTo>
                  <a:cubicBezTo>
                    <a:pt x="0" y="1299"/>
                    <a:pt x="1246" y="0"/>
                    <a:pt x="2786" y="0"/>
                  </a:cubicBezTo>
                  <a:close/>
                </a:path>
              </a:pathLst>
            </a:custGeom>
            <a:solidFill>
              <a:srgbClr val="1A7B80"/>
            </a:solidFill>
            <a:ln w="7600" cmpd="sng" cap="flat">
              <a:solidFill>
                <a:srgbClr val="1A7B80"/>
              </a:solidFill>
              <a:prstDash val="solid"/>
              <a:bevel/>
            </a:ln>
          </p:spPr>
          <p:txBody>
            <a:bodyPr vert="horz" wrap="square" lIns="0" tIns="0" rIns="0" bIns="0" anchor="ctr" anchorCtr="0">
              <a:prstTxWarp prst="textNoShape"/>
            </a:bodyPr>
            <a:lstStyle/>
            <a:p>
              <a:pPr marL="0" indent="0" algn="ctr">
                <a:lnSpc>
                  <a:spcPct val="100000"/>
                </a:lnSpc>
                <a:spcBef>
                  <a:spcPts val="0"/>
                </a:spcBef>
                <a:spcAft>
                  <a:spcPts val="0"/>
                </a:spcAft>
                <a:buNone/>
              </a:pPr>
              <a:r>
                <a:rPr lang="zh-CN" altLang="en-US" sz="3600" b="0" i="0" u="none" strike="noStrike" kern="1200" cap="none" spc="0" baseline="0">
                  <a:solidFill>
                    <a:schemeClr val="bg1"/>
                  </a:solidFill>
                  <a:latin typeface="Agency FB" pitchFamily="34" charset="0"/>
                  <a:ea typeface="微软雅黑" pitchFamily="0" charset="0"/>
                  <a:cs typeface="Arial" pitchFamily="0" charset="0"/>
                </a:rPr>
                <a:t>二、</a:t>
              </a:r>
              <a:endParaRPr lang="zh-CN" altLang="en-US" sz="3600" b="0" i="0" u="none" strike="noStrike" kern="1200" cap="none" spc="0" baseline="0">
                <a:solidFill>
                  <a:schemeClr val="bg1"/>
                </a:solidFill>
                <a:latin typeface="Agency FB" pitchFamily="34" charset="0"/>
                <a:ea typeface="微软雅黑" pitchFamily="0" charset="0"/>
                <a:cs typeface="Arial" pitchFamily="0" charset="0"/>
              </a:endParaRPr>
            </a:p>
          </p:txBody>
        </p:sp>
      </p:grpSp>
    </p:spTree>
    <p:extLst>
      <p:ext uri="{BB962C8B-B14F-4D97-AF65-F5344CB8AC3E}">
        <p14:creationId xmlns:p14="http://schemas.microsoft.com/office/powerpoint/2010/main" val="130856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11.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90" name="矩形"/>
          <p:cNvSpPr>
            <a:spLocks/>
          </p:cNvSpPr>
          <p:nvPr/>
        </p:nvSpPr>
        <p:spPr>
          <a:xfrm rot="0">
            <a:off x="970914" y="792480"/>
            <a:ext cx="10250806" cy="5110162"/>
          </a:xfrm>
          <a:prstGeom prst="rect"/>
          <a:noFill/>
          <a:ln w="3175" cmpd="sng" cap="flat">
            <a:noFill/>
            <a:prstDash val="dash"/>
            <a:round/>
          </a:ln>
        </p:spPr>
        <p:txBody>
          <a:bodyPr vert="horz" wrap="square" lIns="72000" tIns="36195" rIns="72000" bIns="36195" anchor="t" anchorCtr="0">
            <a:prstTxWarp prst="textNoShape"/>
            <a:spAutoFit/>
          </a:bodyPr>
          <a:lstStyle/>
          <a:p>
            <a:pPr marL="0" indent="0" algn="l" defTabSz="913638" eaLnBrk="1" latinLnBrk="0" hangingPunct="1">
              <a:lnSpc>
                <a:spcPct val="129000"/>
              </a:lnSpc>
              <a:spcBef>
                <a:spcPts val="0"/>
              </a:spcBef>
              <a:spcAft>
                <a:spcPts val="0"/>
              </a:spcAft>
              <a:buNone/>
            </a:pPr>
            <a:r>
              <a:rPr lang="zh-CN" altLang="en-US" sz="2600" b="0" i="0" u="none" strike="noStrike" kern="1200" cap="none" spc="380" baseline="0">
                <a:solidFill>
                  <a:schemeClr val="tx1"/>
                </a:solidFill>
                <a:latin typeface="Arial Black" pitchFamily="0" charset="0"/>
                <a:ea typeface="黑体" pitchFamily="0" charset="0"/>
                <a:cs typeface="微软雅黑" pitchFamily="0" charset="0"/>
                <a:sym typeface="黑体" pitchFamily="0" charset="0"/>
              </a:rPr>
              <a:t>第二条　下列各项个人所得，应当缴纳个人所得税：</a:t>
            </a:r>
            <a:endParaRPr lang="en-US" altLang="zh-CN" sz="2600" b="0" i="0" u="none" strike="noStrike" kern="1200" cap="none" spc="380" baseline="0">
              <a:solidFill>
                <a:schemeClr val="tx1"/>
              </a:solidFill>
              <a:latin typeface="Arial Black" pitchFamily="0" charset="0"/>
              <a:ea typeface="黑体" pitchFamily="0" charset="0"/>
              <a:cs typeface="微软雅黑" pitchFamily="0" charset="0"/>
              <a:sym typeface="黑体" pitchFamily="0" charset="0"/>
            </a:endParaRPr>
          </a:p>
          <a:p>
            <a:pPr marL="0" indent="0" algn="l" defTabSz="913638" eaLnBrk="1" latinLnBrk="0" hangingPunct="1">
              <a:lnSpc>
                <a:spcPct val="129000"/>
              </a:lnSpc>
              <a:spcBef>
                <a:spcPts val="0"/>
              </a:spcBef>
              <a:spcAft>
                <a:spcPts val="0"/>
              </a:spcAft>
              <a:buNone/>
            </a:pPr>
            <a:r>
              <a:rPr lang="zh-CN" altLang="en-US" sz="2600" b="0" i="0" u="none" strike="noStrike" kern="1200" cap="none" spc="380" baseline="0">
                <a:solidFill>
                  <a:schemeClr val="tx1"/>
                </a:solidFill>
                <a:latin typeface="Arial Black" pitchFamily="0" charset="0"/>
                <a:ea typeface="黑体" pitchFamily="0" charset="0"/>
                <a:cs typeface="微软雅黑" pitchFamily="0" charset="0"/>
                <a:sym typeface="黑体" pitchFamily="0" charset="0"/>
              </a:rPr>
              <a:t>　　</a:t>
            </a:r>
            <a:r>
              <a:rPr lang="zh-CN" altLang="en-US" sz="2600" b="0" i="0" u="none" strike="noStrike" kern="1200" cap="none" spc="380" baseline="0">
                <a:solidFill>
                  <a:srgbClr val="FF0000"/>
                </a:solidFill>
                <a:latin typeface="Arial Black" pitchFamily="0" charset="0"/>
                <a:ea typeface="黑体" pitchFamily="0" charset="0"/>
                <a:cs typeface="微软雅黑" pitchFamily="0" charset="0"/>
                <a:sym typeface="黑体" pitchFamily="0" charset="0"/>
              </a:rPr>
              <a:t>（一）工资、薪金所得；</a:t>
            </a:r>
            <a:endParaRPr lang="en-US" altLang="zh-CN" sz="2600" b="0" i="0" u="none" strike="noStrike" kern="1200" cap="none" spc="380" baseline="0">
              <a:solidFill>
                <a:srgbClr val="FF0000"/>
              </a:solidFill>
              <a:latin typeface="Arial Black" pitchFamily="0" charset="0"/>
              <a:ea typeface="黑体" pitchFamily="0" charset="0"/>
              <a:cs typeface="微软雅黑" pitchFamily="0" charset="0"/>
              <a:sym typeface="黑体" pitchFamily="0" charset="0"/>
            </a:endParaRPr>
          </a:p>
          <a:p>
            <a:pPr marL="0" indent="0" algn="l" defTabSz="913638" eaLnBrk="1" latinLnBrk="0" hangingPunct="1">
              <a:lnSpc>
                <a:spcPct val="129000"/>
              </a:lnSpc>
              <a:spcBef>
                <a:spcPts val="0"/>
              </a:spcBef>
              <a:spcAft>
                <a:spcPts val="0"/>
              </a:spcAft>
              <a:buNone/>
            </a:pPr>
            <a:r>
              <a:rPr lang="zh-CN" altLang="en-US" sz="2600" b="0" i="0" u="none" strike="noStrike" kern="1200" cap="none" spc="380" baseline="0">
                <a:solidFill>
                  <a:srgbClr val="FF0000"/>
                </a:solidFill>
                <a:latin typeface="Arial Black" pitchFamily="0" charset="0"/>
                <a:ea typeface="黑体" pitchFamily="0" charset="0"/>
                <a:cs typeface="微软雅黑" pitchFamily="0" charset="0"/>
                <a:sym typeface="黑体" pitchFamily="0" charset="0"/>
              </a:rPr>
              <a:t>　　（二）劳务报酬所得；</a:t>
            </a:r>
            <a:endParaRPr lang="en-US" altLang="zh-CN" sz="2600" b="0" i="0" u="none" strike="noStrike" kern="1200" cap="none" spc="380" baseline="0">
              <a:solidFill>
                <a:srgbClr val="FF0000"/>
              </a:solidFill>
              <a:latin typeface="Arial Black" pitchFamily="0" charset="0"/>
              <a:ea typeface="黑体" pitchFamily="0" charset="0"/>
              <a:cs typeface="微软雅黑" pitchFamily="0" charset="0"/>
              <a:sym typeface="黑体" pitchFamily="0" charset="0"/>
            </a:endParaRPr>
          </a:p>
          <a:p>
            <a:pPr marL="0" indent="0" algn="l" defTabSz="913638" eaLnBrk="1" latinLnBrk="0" hangingPunct="1">
              <a:lnSpc>
                <a:spcPct val="129000"/>
              </a:lnSpc>
              <a:spcBef>
                <a:spcPts val="0"/>
              </a:spcBef>
              <a:spcAft>
                <a:spcPts val="0"/>
              </a:spcAft>
              <a:buNone/>
            </a:pPr>
            <a:r>
              <a:rPr lang="zh-CN" altLang="en-US" sz="2600" b="0" i="0" u="none" strike="noStrike" kern="1200" cap="none" spc="380" baseline="0">
                <a:solidFill>
                  <a:srgbClr val="FF0000"/>
                </a:solidFill>
                <a:latin typeface="Arial Black" pitchFamily="0" charset="0"/>
                <a:ea typeface="黑体" pitchFamily="0" charset="0"/>
                <a:cs typeface="微软雅黑" pitchFamily="0" charset="0"/>
                <a:sym typeface="黑体" pitchFamily="0" charset="0"/>
              </a:rPr>
              <a:t>　　（三）稿酬所得；</a:t>
            </a:r>
            <a:endParaRPr lang="en-US" altLang="zh-CN" sz="2600" b="0" i="0" u="none" strike="noStrike" kern="1200" cap="none" spc="380" baseline="0">
              <a:solidFill>
                <a:srgbClr val="FF0000"/>
              </a:solidFill>
              <a:latin typeface="Arial Black" pitchFamily="0" charset="0"/>
              <a:ea typeface="黑体" pitchFamily="0" charset="0"/>
              <a:cs typeface="微软雅黑" pitchFamily="0" charset="0"/>
              <a:sym typeface="黑体" pitchFamily="0" charset="0"/>
            </a:endParaRPr>
          </a:p>
          <a:p>
            <a:pPr marL="0" indent="0" algn="l" defTabSz="913638" eaLnBrk="1" latinLnBrk="0" hangingPunct="1">
              <a:lnSpc>
                <a:spcPct val="129000"/>
              </a:lnSpc>
              <a:spcBef>
                <a:spcPts val="0"/>
              </a:spcBef>
              <a:spcAft>
                <a:spcPts val="0"/>
              </a:spcAft>
              <a:buNone/>
            </a:pPr>
            <a:r>
              <a:rPr lang="zh-CN" altLang="en-US" sz="2600" b="0" i="0" u="none" strike="noStrike" kern="1200" cap="none" spc="380" baseline="0">
                <a:solidFill>
                  <a:srgbClr val="FF0000"/>
                </a:solidFill>
                <a:latin typeface="Arial Black" pitchFamily="0" charset="0"/>
                <a:ea typeface="黑体" pitchFamily="0" charset="0"/>
                <a:cs typeface="微软雅黑" pitchFamily="0" charset="0"/>
                <a:sym typeface="黑体" pitchFamily="0" charset="0"/>
              </a:rPr>
              <a:t>　　（四）特许权使用费所得；</a:t>
            </a:r>
            <a:endParaRPr lang="en-US" altLang="zh-CN" sz="2600" b="0" i="0" u="none" strike="noStrike" kern="1200" cap="none" spc="380" baseline="0">
              <a:solidFill>
                <a:schemeClr val="tx1"/>
              </a:solidFill>
              <a:latin typeface="Arial Black" pitchFamily="0" charset="0"/>
              <a:ea typeface="黑体" pitchFamily="0" charset="0"/>
              <a:cs typeface="微软雅黑" pitchFamily="0" charset="0"/>
              <a:sym typeface="黑体" pitchFamily="0" charset="0"/>
            </a:endParaRPr>
          </a:p>
          <a:p>
            <a:pPr marL="0" indent="0" algn="l" defTabSz="913638" eaLnBrk="1" latinLnBrk="0" hangingPunct="1">
              <a:lnSpc>
                <a:spcPct val="129000"/>
              </a:lnSpc>
              <a:spcBef>
                <a:spcPts val="0"/>
              </a:spcBef>
              <a:spcAft>
                <a:spcPts val="0"/>
              </a:spcAft>
              <a:buNone/>
            </a:pPr>
            <a:r>
              <a:rPr lang="zh-CN" altLang="en-US" sz="2600" b="0" i="0" u="none" strike="noStrike" kern="1200" cap="none" spc="380" baseline="0">
                <a:solidFill>
                  <a:schemeClr val="tx1"/>
                </a:solidFill>
                <a:latin typeface="Arial Black" pitchFamily="0" charset="0"/>
                <a:ea typeface="黑体" pitchFamily="0" charset="0"/>
                <a:cs typeface="微软雅黑" pitchFamily="0" charset="0"/>
                <a:sym typeface="黑体" pitchFamily="0" charset="0"/>
              </a:rPr>
              <a:t>　　（五）经营所得；</a:t>
            </a:r>
            <a:endParaRPr lang="en-US" altLang="zh-CN" sz="2600" b="0" i="0" u="none" strike="noStrike" kern="1200" cap="none" spc="380" baseline="0">
              <a:solidFill>
                <a:schemeClr val="tx1"/>
              </a:solidFill>
              <a:latin typeface="Arial Black" pitchFamily="0" charset="0"/>
              <a:ea typeface="黑体" pitchFamily="0" charset="0"/>
              <a:cs typeface="微软雅黑" pitchFamily="0" charset="0"/>
              <a:sym typeface="黑体" pitchFamily="0" charset="0"/>
            </a:endParaRPr>
          </a:p>
          <a:p>
            <a:pPr marL="0" indent="0" algn="l" defTabSz="913638" eaLnBrk="1" latinLnBrk="0" hangingPunct="1">
              <a:lnSpc>
                <a:spcPct val="129000"/>
              </a:lnSpc>
              <a:spcBef>
                <a:spcPts val="0"/>
              </a:spcBef>
              <a:spcAft>
                <a:spcPts val="0"/>
              </a:spcAft>
              <a:buNone/>
            </a:pPr>
            <a:r>
              <a:rPr lang="zh-CN" altLang="en-US" sz="2600" b="0" i="0" u="none" strike="noStrike" kern="1200" cap="none" spc="380" baseline="0">
                <a:solidFill>
                  <a:schemeClr val="tx1"/>
                </a:solidFill>
                <a:latin typeface="Arial Black" pitchFamily="0" charset="0"/>
                <a:ea typeface="黑体" pitchFamily="0" charset="0"/>
                <a:cs typeface="微软雅黑" pitchFamily="0" charset="0"/>
                <a:sym typeface="黑体" pitchFamily="0" charset="0"/>
              </a:rPr>
              <a:t>　　（六）利息、股息、红利所得；</a:t>
            </a:r>
            <a:endParaRPr lang="en-US" altLang="zh-CN" sz="2600" b="0" i="0" u="none" strike="noStrike" kern="1200" cap="none" spc="380" baseline="0">
              <a:solidFill>
                <a:schemeClr val="tx1"/>
              </a:solidFill>
              <a:latin typeface="Arial Black" pitchFamily="0" charset="0"/>
              <a:ea typeface="黑体" pitchFamily="0" charset="0"/>
              <a:cs typeface="微软雅黑" pitchFamily="0" charset="0"/>
              <a:sym typeface="黑体" pitchFamily="0" charset="0"/>
            </a:endParaRPr>
          </a:p>
          <a:p>
            <a:pPr marL="0" indent="0" algn="l" defTabSz="913638" eaLnBrk="1" latinLnBrk="0" hangingPunct="1">
              <a:lnSpc>
                <a:spcPct val="129000"/>
              </a:lnSpc>
              <a:spcBef>
                <a:spcPts val="0"/>
              </a:spcBef>
              <a:spcAft>
                <a:spcPts val="0"/>
              </a:spcAft>
              <a:buNone/>
            </a:pPr>
            <a:r>
              <a:rPr lang="zh-CN" altLang="en-US" sz="2600" b="0" i="0" u="none" strike="noStrike" kern="1200" cap="none" spc="380" baseline="0">
                <a:solidFill>
                  <a:schemeClr val="tx1"/>
                </a:solidFill>
                <a:latin typeface="Arial Black" pitchFamily="0" charset="0"/>
                <a:ea typeface="黑体" pitchFamily="0" charset="0"/>
                <a:cs typeface="微软雅黑" pitchFamily="0" charset="0"/>
                <a:sym typeface="黑体" pitchFamily="0" charset="0"/>
              </a:rPr>
              <a:t>　　（七）财产租赁所得；</a:t>
            </a:r>
            <a:endParaRPr lang="en-US" altLang="zh-CN" sz="2600" b="0" i="0" u="none" strike="noStrike" kern="1200" cap="none" spc="380" baseline="0">
              <a:solidFill>
                <a:schemeClr val="tx1"/>
              </a:solidFill>
              <a:latin typeface="Arial Black" pitchFamily="0" charset="0"/>
              <a:ea typeface="黑体" pitchFamily="0" charset="0"/>
              <a:cs typeface="微软雅黑" pitchFamily="0" charset="0"/>
              <a:sym typeface="黑体" pitchFamily="0" charset="0"/>
            </a:endParaRPr>
          </a:p>
          <a:p>
            <a:pPr marL="0" indent="0" algn="l" defTabSz="913638" eaLnBrk="1" latinLnBrk="0" hangingPunct="1">
              <a:lnSpc>
                <a:spcPct val="129000"/>
              </a:lnSpc>
              <a:spcBef>
                <a:spcPts val="0"/>
              </a:spcBef>
              <a:spcAft>
                <a:spcPts val="0"/>
              </a:spcAft>
              <a:buNone/>
            </a:pPr>
            <a:r>
              <a:rPr lang="zh-CN" altLang="en-US" sz="2600" b="0" i="0" u="none" strike="noStrike" kern="1200" cap="none" spc="380" baseline="0">
                <a:solidFill>
                  <a:schemeClr val="tx1"/>
                </a:solidFill>
                <a:latin typeface="Arial Black" pitchFamily="0" charset="0"/>
                <a:ea typeface="黑体" pitchFamily="0" charset="0"/>
                <a:cs typeface="微软雅黑" pitchFamily="0" charset="0"/>
                <a:sym typeface="黑体" pitchFamily="0" charset="0"/>
              </a:rPr>
              <a:t>　　（八）财产转让所得；</a:t>
            </a:r>
            <a:endParaRPr lang="en-US" altLang="zh-CN" sz="2600" b="0" i="0" u="none" strike="noStrike" kern="1200" cap="none" spc="380" baseline="0">
              <a:solidFill>
                <a:schemeClr val="tx1"/>
              </a:solidFill>
              <a:latin typeface="Arial Black" pitchFamily="0" charset="0"/>
              <a:ea typeface="黑体" pitchFamily="0" charset="0"/>
              <a:cs typeface="微软雅黑" pitchFamily="0" charset="0"/>
              <a:sym typeface="黑体" pitchFamily="0" charset="0"/>
            </a:endParaRPr>
          </a:p>
          <a:p>
            <a:pPr marL="0" indent="0" algn="l" defTabSz="913638" eaLnBrk="1" latinLnBrk="0" hangingPunct="1">
              <a:lnSpc>
                <a:spcPct val="129000"/>
              </a:lnSpc>
              <a:spcBef>
                <a:spcPts val="0"/>
              </a:spcBef>
              <a:spcAft>
                <a:spcPts val="0"/>
              </a:spcAft>
              <a:buNone/>
            </a:pPr>
            <a:r>
              <a:rPr lang="zh-CN" altLang="en-US" sz="2600" b="0" i="0" u="none" strike="noStrike" kern="1200" cap="none" spc="380" baseline="0">
                <a:solidFill>
                  <a:schemeClr val="tx1"/>
                </a:solidFill>
                <a:latin typeface="Arial Black" pitchFamily="0" charset="0"/>
                <a:ea typeface="黑体" pitchFamily="0" charset="0"/>
                <a:cs typeface="微软雅黑" pitchFamily="0" charset="0"/>
                <a:sym typeface="黑体" pitchFamily="0" charset="0"/>
              </a:rPr>
              <a:t>　　（九）偶然所得。</a:t>
            </a:r>
            <a:endParaRPr lang="zh-CN" altLang="en-US" sz="2600" b="0" i="0" u="none" strike="noStrike" kern="1200" cap="none" spc="380" baseline="0">
              <a:solidFill>
                <a:schemeClr val="tx1"/>
              </a:solidFill>
              <a:latin typeface="Arial Black" pitchFamily="0" charset="0"/>
              <a:ea typeface="黑体" pitchFamily="0" charset="0"/>
              <a:cs typeface="微软雅黑" pitchFamily="0" charset="0"/>
              <a:sym typeface="黑体" pitchFamily="0" charset="0"/>
            </a:endParaRPr>
          </a:p>
        </p:txBody>
      </p:sp>
      <p:sp>
        <p:nvSpPr>
          <p:cNvPr id="91" name="右大括号"/>
          <p:cNvSpPr>
            <a:spLocks/>
          </p:cNvSpPr>
          <p:nvPr/>
        </p:nvSpPr>
        <p:spPr>
          <a:xfrm rot="0">
            <a:off x="7113905" y="1510030"/>
            <a:ext cx="874393" cy="1626234"/>
          </a:xfrm>
          <a:prstGeom prst="rightBrace">
            <a:avLst>
              <a:gd name="adj1" fmla="val 15490"/>
              <a:gd name="adj2" fmla="val 50000"/>
            </a:avLst>
          </a:prstGeom>
          <a:noFill/>
          <a:ln w="53975" cmpd="sng" cap="flat">
            <a:solidFill>
              <a:srgbClr val="41719C"/>
            </a:solidFill>
            <a:prstDash val="solid"/>
            <a:round/>
          </a:ln>
        </p:spPr>
      </p:sp>
      <p:sp>
        <p:nvSpPr>
          <p:cNvPr id="92" name="矩形"/>
          <p:cNvSpPr>
            <a:spLocks/>
          </p:cNvSpPr>
          <p:nvPr/>
        </p:nvSpPr>
        <p:spPr>
          <a:xfrm rot="0">
            <a:off x="8640445" y="4250055"/>
            <a:ext cx="1969135" cy="61531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3500" b="1" i="0" u="none" strike="noStrike" kern="1200" cap="none" spc="0" baseline="0">
                <a:solidFill>
                  <a:srgbClr val="2E75B6"/>
                </a:solidFill>
                <a:latin typeface="Arial" pitchFamily="0" charset="0"/>
                <a:ea typeface="黑体" pitchFamily="0" charset="0"/>
                <a:cs typeface="Arial" pitchFamily="0" charset="0"/>
              </a:rPr>
              <a:t>分类所得</a:t>
            </a:r>
            <a:endParaRPr lang="zh-CN" altLang="en-US" sz="3500" b="1" i="0" u="none" strike="noStrike" kern="1200" cap="none" spc="0" baseline="0">
              <a:solidFill>
                <a:srgbClr val="2E75B6"/>
              </a:solidFill>
              <a:latin typeface="Arial" pitchFamily="0" charset="0"/>
              <a:ea typeface="黑体" pitchFamily="0" charset="0"/>
              <a:cs typeface="Arial" pitchFamily="0" charset="0"/>
            </a:endParaRPr>
          </a:p>
        </p:txBody>
      </p:sp>
      <p:sp>
        <p:nvSpPr>
          <p:cNvPr id="93" name="右大括号"/>
          <p:cNvSpPr>
            <a:spLocks/>
          </p:cNvSpPr>
          <p:nvPr/>
        </p:nvSpPr>
        <p:spPr>
          <a:xfrm rot="0">
            <a:off x="7048500" y="4152900"/>
            <a:ext cx="939799" cy="1609090"/>
          </a:xfrm>
          <a:prstGeom prst="rightBrace">
            <a:avLst>
              <a:gd name="adj1" fmla="val 14268"/>
              <a:gd name="adj2" fmla="val 50000"/>
            </a:avLst>
          </a:prstGeom>
          <a:noFill/>
          <a:ln w="53975" cmpd="sng" cap="flat">
            <a:solidFill>
              <a:srgbClr val="41719C"/>
            </a:solidFill>
            <a:prstDash val="solid"/>
            <a:round/>
          </a:ln>
        </p:spPr>
      </p:sp>
      <p:sp>
        <p:nvSpPr>
          <p:cNvPr id="94" name="矩形"/>
          <p:cNvSpPr>
            <a:spLocks/>
          </p:cNvSpPr>
          <p:nvPr/>
        </p:nvSpPr>
        <p:spPr>
          <a:xfrm rot="0">
            <a:off x="8562975" y="2007870"/>
            <a:ext cx="1969133" cy="615314"/>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3500" b="1" i="0" u="none" strike="noStrike" kern="1200" cap="none" spc="0" baseline="0">
                <a:solidFill>
                  <a:srgbClr val="2E75B6"/>
                </a:solidFill>
                <a:latin typeface="Arial" pitchFamily="0" charset="0"/>
                <a:ea typeface="黑体" pitchFamily="0" charset="0"/>
                <a:cs typeface="Arial" pitchFamily="0" charset="0"/>
              </a:rPr>
              <a:t>综合所得</a:t>
            </a:r>
            <a:endParaRPr lang="zh-CN" altLang="en-US" sz="3500" b="1" i="0" u="none" strike="noStrike" kern="1200" cap="none" spc="0" baseline="0">
              <a:solidFill>
                <a:srgbClr val="2E75B6"/>
              </a:solidFill>
              <a:latin typeface="Arial" pitchFamily="0" charset="0"/>
              <a:ea typeface="黑体" pitchFamily="0" charset="0"/>
              <a:cs typeface="Arial" pitchFamily="0" charset="0"/>
            </a:endParaRPr>
          </a:p>
        </p:txBody>
      </p:sp>
      <p:sp>
        <p:nvSpPr>
          <p:cNvPr id="95"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96"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Tree>
    <p:extLst>
      <p:ext uri="{BB962C8B-B14F-4D97-AF65-F5344CB8AC3E}">
        <p14:creationId xmlns:p14="http://schemas.microsoft.com/office/powerpoint/2010/main" val="23362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strips(downLeft)">
                                      <p:cBhvr>
                                        <p:cTn id="7" dur="500"/>
                                        <p:tgtEl>
                                          <p:spTgt spid="91"/>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strips(downLeft)">
                                      <p:cBhvr>
                                        <p:cTn id="10" dur="500"/>
                                        <p:tgtEl>
                                          <p:spTgt spid="9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strips(downLeft)">
                                      <p:cBhvr>
                                        <p:cTn id="15" dur="500"/>
                                        <p:tgtEl>
                                          <p:spTgt spid="93"/>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92"/>
                                        </p:tgtEl>
                                        <p:attrNameLst>
                                          <p:attrName>style.visibility</p:attrName>
                                        </p:attrNameLst>
                                      </p:cBhvr>
                                      <p:to>
                                        <p:strVal val="visible"/>
                                      </p:to>
                                    </p:set>
                                    <p:animEffect transition="in" filter="strips(downLeft)">
                                      <p:cBhvr>
                                        <p:cTn id="18"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4" grpId="0"/>
      <p:bldP spid="93" grpId="0" animBg="1"/>
      <p:bldP spid="92" grpId="0"/>
    </p:bldLst>
  </p:timing>
</p:sld>
</file>

<file path=ppt/slides/slide12.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99" name="矩形"/>
          <p:cNvSpPr>
            <a:spLocks/>
          </p:cNvSpPr>
          <p:nvPr/>
        </p:nvSpPr>
        <p:spPr>
          <a:xfrm rot="0">
            <a:off x="838200" y="457200"/>
            <a:ext cx="1878964"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 0201</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100"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101"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102" name="矩形"/>
          <p:cNvSpPr>
            <a:spLocks/>
          </p:cNvSpPr>
          <p:nvPr/>
        </p:nvSpPr>
        <p:spPr>
          <a:xfrm rot="0">
            <a:off x="880746" y="1079500"/>
            <a:ext cx="10730684" cy="2877502"/>
          </a:xfrm>
          <a:prstGeom prst="rect"/>
          <a:noFill/>
          <a:ln w="9525" cmpd="sng" cap="flat">
            <a:noFill/>
            <a:prstDash val="solid"/>
            <a:miter/>
          </a:ln>
        </p:spPr>
        <p:txBody>
          <a:bodyPr vert="horz" wrap="square" lIns="91440" tIns="45720" rIns="91440" bIns="45720" anchor="t" anchorCtr="0">
            <a:prstTxWarp prst="textNoShape"/>
            <a:spAutoFit/>
          </a:bodyPr>
          <a:lstStyle/>
          <a:p>
            <a:pPr marL="342900" indent="-342900" algn="l" fontAlgn="auto">
              <a:lnSpc>
                <a:spcPct val="150000"/>
              </a:lnSpc>
              <a:spcBef>
                <a:spcPts val="0"/>
              </a:spcBef>
              <a:spcAft>
                <a:spcPts val="0"/>
              </a:spcAft>
              <a:buFont typeface="Wingdings" pitchFamily="0" charset="0"/>
              <a:buChar char="Ø"/>
            </a:pPr>
            <a:r>
              <a:rPr lang="en-US" altLang="zh-CN" sz="2500" b="1" i="0" u="none" strike="noStrike" kern="1200" cap="none" spc="0" baseline="0">
                <a:solidFill>
                  <a:srgbClr val="33A9AB"/>
                </a:solidFill>
                <a:latin typeface="宋体" pitchFamily="0" charset="0"/>
                <a:ea typeface="宋体" pitchFamily="0" charset="0"/>
                <a:cs typeface="宋体" pitchFamily="0" charset="0"/>
                <a:sym typeface="黑体" pitchFamily="0" charset="0"/>
              </a:rPr>
              <a:t>020101</a:t>
            </a:r>
            <a:r>
              <a:rPr lang="zh-CN" altLang="en-US" sz="2500" b="1" i="0" u="none" strike="noStrike" kern="1200" cap="none" spc="0" baseline="0">
                <a:solidFill>
                  <a:srgbClr val="33A9AB"/>
                </a:solidFill>
                <a:latin typeface="宋体" pitchFamily="0" charset="0"/>
                <a:ea typeface="宋体" pitchFamily="0" charset="0"/>
                <a:cs typeface="宋体" pitchFamily="0" charset="0"/>
                <a:sym typeface="黑体" pitchFamily="0" charset="0"/>
              </a:rPr>
              <a:t>工资、薪金所得</a:t>
            </a:r>
            <a:endParaRPr lang="en-US" altLang="zh-CN" sz="2500" b="0" i="0" u="none" strike="noStrike" kern="1200" cap="none" spc="0" baseline="0">
              <a:solidFill>
                <a:schemeClr val="tx1"/>
              </a:solidFill>
              <a:latin typeface="宋体" pitchFamily="0" charset="0"/>
              <a:ea typeface="宋体" pitchFamily="0" charset="0"/>
              <a:cs typeface="宋体" pitchFamily="0" charset="0"/>
            </a:endParaRPr>
          </a:p>
          <a:p>
            <a:pPr marL="0" indent="0" algn="l" fontAlgn="auto">
              <a:lnSpc>
                <a:spcPct val="15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宋体" pitchFamily="0" charset="0"/>
                <a:sym typeface="黑体" pitchFamily="0" charset="0"/>
              </a:rPr>
              <a:t>  </a:t>
            </a:r>
            <a:r>
              <a:rPr lang="zh-CN" altLang="en-US" sz="2500" b="1" i="0" u="none" strike="noStrike" kern="1200" cap="none" spc="0" baseline="0">
                <a:solidFill>
                  <a:schemeClr val="tx1"/>
                </a:solidFill>
                <a:latin typeface="宋体" pitchFamily="0" charset="0"/>
                <a:ea typeface="宋体" pitchFamily="0" charset="0"/>
                <a:cs typeface="宋体" pitchFamily="0" charset="0"/>
                <a:sym typeface="黑体" pitchFamily="0" charset="0"/>
              </a:rPr>
              <a:t>  是指个人因任职或者受雇取得的工资、薪金、奖金、年终加薪、劳动分红、津贴、补贴以及与任职受雇有关的其他所得。</a:t>
            </a:r>
            <a:endParaRPr lang="en-US" altLang="zh-CN" sz="2500" b="1" i="0" u="none" strike="noStrike" kern="1200" cap="none" spc="0" baseline="0">
              <a:solidFill>
                <a:schemeClr val="tx1"/>
              </a:solidFill>
              <a:latin typeface="宋体" pitchFamily="0" charset="0"/>
              <a:ea typeface="宋体" pitchFamily="0" charset="0"/>
              <a:cs typeface="宋体" pitchFamily="0" charset="0"/>
            </a:endParaRPr>
          </a:p>
          <a:p>
            <a:pPr marL="0" indent="0" algn="l" fontAlgn="auto">
              <a:lnSpc>
                <a:spcPct val="150000"/>
              </a:lnSpc>
              <a:spcBef>
                <a:spcPts val="0"/>
              </a:spcBef>
              <a:spcAft>
                <a:spcPts val="0"/>
              </a:spcAft>
              <a:buNone/>
            </a:pPr>
            <a:endParaRPr lang="en-US" altLang="zh-CN" sz="2500" b="0" i="0" u="none" strike="noStrike" kern="1200" cap="none" spc="0" baseline="0">
              <a:solidFill>
                <a:schemeClr val="tx1"/>
              </a:solidFill>
              <a:latin typeface="宋体" pitchFamily="0" charset="0"/>
              <a:ea typeface="宋体" pitchFamily="0" charset="0"/>
              <a:cs typeface="宋体" pitchFamily="0" charset="0"/>
            </a:endParaRPr>
          </a:p>
          <a:p>
            <a:pPr marL="0" indent="0" algn="l" fontAlgn="auto">
              <a:lnSpc>
                <a:spcPct val="150000"/>
              </a:lnSpc>
              <a:spcBef>
                <a:spcPts val="0"/>
              </a:spcBef>
              <a:spcAft>
                <a:spcPts val="0"/>
              </a:spcAft>
              <a:buNone/>
            </a:pPr>
            <a:endParaRPr lang="zh-CN" altLang="en-US" sz="2500" b="0" i="0" u="none" strike="noStrike" kern="1200" cap="none" spc="0" baseline="0">
              <a:solidFill>
                <a:schemeClr val="tx1"/>
              </a:solidFill>
              <a:latin typeface="宋体" pitchFamily="0" charset="0"/>
              <a:ea typeface="宋体" pitchFamily="0" charset="0"/>
              <a:cs typeface="宋体" pitchFamily="0" charset="0"/>
            </a:endParaRPr>
          </a:p>
        </p:txBody>
      </p:sp>
      <p:sp>
        <p:nvSpPr>
          <p:cNvPr id="103" name="矩形"/>
          <p:cNvSpPr>
            <a:spLocks/>
          </p:cNvSpPr>
          <p:nvPr/>
        </p:nvSpPr>
        <p:spPr>
          <a:xfrm rot="0">
            <a:off x="6107430" y="3577590"/>
            <a:ext cx="2964815" cy="462914"/>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2500" b="0" i="0" u="none" strike="noStrike" kern="1200" cap="none" spc="0" baseline="0">
                <a:solidFill>
                  <a:schemeClr val="bg1"/>
                </a:solidFill>
                <a:latin typeface="Arial" pitchFamily="0" charset="0"/>
                <a:ea typeface="黑体" pitchFamily="0" charset="0"/>
                <a:cs typeface="Arial" pitchFamily="0" charset="0"/>
              </a:rPr>
              <a:t>删除了新闻、广播</a:t>
            </a:r>
            <a:endParaRPr lang="zh-CN" altLang="en-US" sz="2500" b="0" i="0" u="none" strike="noStrike" kern="1200" cap="none" spc="0" baseline="0">
              <a:solidFill>
                <a:schemeClr val="bg1"/>
              </a:solidFill>
              <a:latin typeface="Arial" pitchFamily="0" charset="0"/>
              <a:ea typeface="黑体" pitchFamily="0" charset="0"/>
              <a:cs typeface="Arial" pitchFamily="0" charset="0"/>
            </a:endParaRPr>
          </a:p>
        </p:txBody>
      </p:sp>
      <p:sp>
        <p:nvSpPr>
          <p:cNvPr id="104" name="矩形"/>
          <p:cNvSpPr>
            <a:spLocks/>
          </p:cNvSpPr>
          <p:nvPr/>
        </p:nvSpPr>
        <p:spPr>
          <a:xfrm rot="0">
            <a:off x="1282700" y="2862282"/>
            <a:ext cx="7150100" cy="3520440"/>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2800" b="0" i="0" u="none" strike="noStrike" kern="1200" cap="none" spc="0" baseline="0">
                <a:solidFill>
                  <a:srgbClr val="C00000"/>
                </a:solidFill>
                <a:latin typeface="宋体" pitchFamily="0" charset="0"/>
                <a:ea typeface="宋体" pitchFamily="0" charset="0"/>
                <a:cs typeface="Arial" pitchFamily="0" charset="0"/>
              </a:rPr>
              <a:t>征税范围的具体规定：</a:t>
            </a:r>
            <a:endParaRPr lang="en-US" altLang="zh-CN" sz="2800" b="0" i="0" u="none" strike="noStrike" kern="1200" cap="none" spc="0" baseline="0">
              <a:solidFill>
                <a:srgbClr val="C00000"/>
              </a:solidFill>
              <a:latin typeface="宋体" pitchFamily="0" charset="0"/>
              <a:ea typeface="宋体" pitchFamily="0" charset="0"/>
              <a:cs typeface="Arial" pitchFamily="0" charset="0"/>
            </a:endParaRPr>
          </a:p>
          <a:p>
            <a:pPr marL="0" indent="0" algn="l">
              <a:lnSpc>
                <a:spcPct val="100000"/>
              </a:lnSpc>
              <a:spcBef>
                <a:spcPts val="0"/>
              </a:spcBef>
              <a:spcAft>
                <a:spcPts val="0"/>
              </a:spcAft>
              <a:buNone/>
            </a:pPr>
            <a:r>
              <a:rPr lang="en-US" altLang="zh-CN" sz="2800" b="0" i="0" u="none" strike="noStrike" kern="1200" cap="none" spc="0" baseline="0">
                <a:solidFill>
                  <a:srgbClr val="C00000"/>
                </a:solidFill>
                <a:latin typeface="宋体" pitchFamily="0" charset="0"/>
                <a:ea typeface="宋体" pitchFamily="0" charset="0"/>
                <a:cs typeface="Arial" pitchFamily="0" charset="0"/>
              </a:rPr>
              <a:t>1.</a:t>
            </a:r>
            <a:r>
              <a:rPr lang="zh-CN" altLang="en-US" sz="2800" b="0" i="0" u="none" strike="noStrike" kern="1200" cap="none" spc="0" baseline="0">
                <a:solidFill>
                  <a:srgbClr val="C00000"/>
                </a:solidFill>
                <a:latin typeface="宋体" pitchFamily="0" charset="0"/>
                <a:ea typeface="宋体" pitchFamily="0" charset="0"/>
                <a:cs typeface="Arial" pitchFamily="0" charset="0"/>
              </a:rPr>
              <a:t>内部退养人员取得的收入</a:t>
            </a:r>
            <a:endParaRPr lang="en-US" altLang="zh-CN" sz="2800" b="0" i="0" u="none" strike="noStrike" kern="1200" cap="none" spc="0" baseline="0">
              <a:solidFill>
                <a:srgbClr val="C00000"/>
              </a:solidFill>
              <a:latin typeface="宋体" pitchFamily="0" charset="0"/>
              <a:ea typeface="宋体" pitchFamily="0" charset="0"/>
              <a:cs typeface="Arial" pitchFamily="0" charset="0"/>
            </a:endParaRPr>
          </a:p>
          <a:p>
            <a:pPr marL="0" indent="0" algn="l">
              <a:lnSpc>
                <a:spcPct val="100000"/>
              </a:lnSpc>
              <a:spcBef>
                <a:spcPts val="0"/>
              </a:spcBef>
              <a:spcAft>
                <a:spcPts val="0"/>
              </a:spcAft>
              <a:buNone/>
            </a:pPr>
            <a:r>
              <a:rPr lang="en-US" altLang="zh-CN" sz="2800" b="0" i="0" u="none" strike="noStrike" kern="1200" cap="none" spc="0" baseline="0">
                <a:solidFill>
                  <a:srgbClr val="C00000"/>
                </a:solidFill>
                <a:latin typeface="宋体" pitchFamily="0" charset="0"/>
                <a:ea typeface="宋体" pitchFamily="0" charset="0"/>
                <a:cs typeface="Arial" pitchFamily="0" charset="0"/>
              </a:rPr>
              <a:t>2.</a:t>
            </a:r>
            <a:r>
              <a:rPr lang="zh-CN" altLang="en-US" sz="2800" b="0" i="0" u="none" strike="noStrike" kern="1200" cap="none" spc="0" baseline="0">
                <a:solidFill>
                  <a:srgbClr val="C00000"/>
                </a:solidFill>
                <a:latin typeface="宋体" pitchFamily="0" charset="0"/>
                <a:ea typeface="宋体" pitchFamily="0" charset="0"/>
                <a:cs typeface="Arial" pitchFamily="0" charset="0"/>
              </a:rPr>
              <a:t>退休人员再任职取得的收入</a:t>
            </a:r>
            <a:endParaRPr lang="en-US" altLang="zh-CN" sz="2800" b="0" i="0" u="none" strike="noStrike" kern="1200" cap="none" spc="0" baseline="0">
              <a:solidFill>
                <a:srgbClr val="C00000"/>
              </a:solidFill>
              <a:latin typeface="宋体" pitchFamily="0" charset="0"/>
              <a:ea typeface="宋体" pitchFamily="0" charset="0"/>
              <a:cs typeface="Arial" pitchFamily="0" charset="0"/>
            </a:endParaRPr>
          </a:p>
          <a:p>
            <a:pPr marL="0" indent="0" algn="l">
              <a:lnSpc>
                <a:spcPct val="100000"/>
              </a:lnSpc>
              <a:spcBef>
                <a:spcPts val="0"/>
              </a:spcBef>
              <a:spcAft>
                <a:spcPts val="0"/>
              </a:spcAft>
              <a:buNone/>
            </a:pPr>
            <a:r>
              <a:rPr lang="en-US" altLang="zh-CN" sz="2800" b="0" i="0" u="none" strike="noStrike" kern="1200" cap="none" spc="0" baseline="0">
                <a:solidFill>
                  <a:srgbClr val="C00000"/>
                </a:solidFill>
                <a:latin typeface="宋体" pitchFamily="0" charset="0"/>
                <a:ea typeface="宋体" pitchFamily="0" charset="0"/>
                <a:cs typeface="Arial" pitchFamily="0" charset="0"/>
              </a:rPr>
              <a:t>3.</a:t>
            </a:r>
            <a:r>
              <a:rPr lang="zh-CN" altLang="en-US" sz="2800" b="0" i="0" u="none" strike="noStrike" kern="1200" cap="none" spc="0" baseline="0">
                <a:solidFill>
                  <a:srgbClr val="C00000"/>
                </a:solidFill>
                <a:latin typeface="宋体" pitchFamily="0" charset="0"/>
                <a:ea typeface="宋体" pitchFamily="0" charset="0"/>
                <a:cs typeface="Arial" pitchFamily="0" charset="0"/>
              </a:rPr>
              <a:t>超过标准的三险一金</a:t>
            </a:r>
            <a:endParaRPr lang="en-US" altLang="zh-CN" sz="2800" b="0" i="0" u="none" strike="noStrike" kern="1200" cap="none" spc="0" baseline="0">
              <a:solidFill>
                <a:srgbClr val="C00000"/>
              </a:solidFill>
              <a:latin typeface="宋体" pitchFamily="0" charset="0"/>
              <a:ea typeface="宋体" pitchFamily="0" charset="0"/>
              <a:cs typeface="Arial" pitchFamily="0" charset="0"/>
            </a:endParaRPr>
          </a:p>
          <a:p>
            <a:pPr marL="0" indent="0" algn="l">
              <a:lnSpc>
                <a:spcPct val="100000"/>
              </a:lnSpc>
              <a:spcBef>
                <a:spcPts val="0"/>
              </a:spcBef>
              <a:spcAft>
                <a:spcPts val="0"/>
              </a:spcAft>
              <a:buNone/>
            </a:pPr>
            <a:r>
              <a:rPr lang="en-US" altLang="zh-CN" sz="2800" b="0" i="0" u="none" strike="noStrike" kern="1200" cap="none" spc="0" baseline="0">
                <a:solidFill>
                  <a:srgbClr val="C00000"/>
                </a:solidFill>
                <a:latin typeface="宋体" pitchFamily="0" charset="0"/>
                <a:ea typeface="宋体" pitchFamily="0" charset="0"/>
                <a:cs typeface="Arial" pitchFamily="0" charset="0"/>
              </a:rPr>
              <a:t>4.</a:t>
            </a:r>
            <a:r>
              <a:rPr lang="zh-CN" altLang="en-US" sz="2800" b="0" i="0" u="none" strike="noStrike" kern="1200" cap="none" spc="0" baseline="0">
                <a:solidFill>
                  <a:srgbClr val="C00000"/>
                </a:solidFill>
                <a:latin typeface="宋体" pitchFamily="0" charset="0"/>
                <a:ea typeface="宋体" pitchFamily="0" charset="0"/>
                <a:cs typeface="Arial" pitchFamily="0" charset="0"/>
              </a:rPr>
              <a:t>企业为职工购买商业保险</a:t>
            </a:r>
            <a:endParaRPr lang="en-US" altLang="zh-CN" sz="2800" b="0" i="0" u="none" strike="noStrike" kern="1200" cap="none" spc="0" baseline="0">
              <a:solidFill>
                <a:srgbClr val="C00000"/>
              </a:solidFill>
              <a:latin typeface="宋体" pitchFamily="0" charset="0"/>
              <a:ea typeface="宋体" pitchFamily="0" charset="0"/>
              <a:cs typeface="Arial" pitchFamily="0" charset="0"/>
            </a:endParaRPr>
          </a:p>
          <a:p>
            <a:pPr marL="0" indent="0" algn="l">
              <a:lnSpc>
                <a:spcPct val="100000"/>
              </a:lnSpc>
              <a:spcBef>
                <a:spcPts val="0"/>
              </a:spcBef>
              <a:spcAft>
                <a:spcPts val="0"/>
              </a:spcAft>
              <a:buNone/>
            </a:pPr>
            <a:r>
              <a:rPr lang="en-US" altLang="zh-CN" sz="2800" b="0" i="0" u="none" strike="noStrike" kern="1200" cap="none" spc="0" baseline="0">
                <a:solidFill>
                  <a:srgbClr val="C00000"/>
                </a:solidFill>
                <a:latin typeface="宋体" pitchFamily="0" charset="0"/>
                <a:ea typeface="宋体" pitchFamily="0" charset="0"/>
                <a:cs typeface="Arial" pitchFamily="0" charset="0"/>
              </a:rPr>
              <a:t>5.</a:t>
            </a:r>
            <a:r>
              <a:rPr lang="zh-CN" altLang="en-US" sz="2800" b="0" i="0" u="none" strike="noStrike" kern="1200" cap="none" spc="0" baseline="0">
                <a:solidFill>
                  <a:srgbClr val="C00000"/>
                </a:solidFill>
                <a:latin typeface="宋体" pitchFamily="0" charset="0"/>
                <a:ea typeface="宋体" pitchFamily="0" charset="0"/>
                <a:cs typeface="Arial" pitchFamily="0" charset="0"/>
              </a:rPr>
              <a:t>免费旅游</a:t>
            </a:r>
            <a:endParaRPr lang="en-US" altLang="zh-CN" sz="2800" b="0" i="0" u="none" strike="noStrike" kern="1200" cap="none" spc="0" baseline="0">
              <a:solidFill>
                <a:srgbClr val="C00000"/>
              </a:solidFill>
              <a:latin typeface="宋体" pitchFamily="0" charset="0"/>
              <a:ea typeface="宋体" pitchFamily="0" charset="0"/>
              <a:cs typeface="Arial" pitchFamily="0" charset="0"/>
            </a:endParaRPr>
          </a:p>
          <a:p>
            <a:pPr marL="0" indent="0" algn="l">
              <a:lnSpc>
                <a:spcPct val="100000"/>
              </a:lnSpc>
              <a:spcBef>
                <a:spcPts val="0"/>
              </a:spcBef>
              <a:spcAft>
                <a:spcPts val="0"/>
              </a:spcAft>
              <a:buNone/>
            </a:pPr>
            <a:r>
              <a:rPr lang="en-US" altLang="zh-CN" sz="2800" b="0" i="0" u="none" strike="noStrike" kern="1200" cap="none" spc="0" baseline="0">
                <a:solidFill>
                  <a:srgbClr val="C00000"/>
                </a:solidFill>
                <a:latin typeface="宋体" pitchFamily="0" charset="0"/>
                <a:ea typeface="宋体" pitchFamily="0" charset="0"/>
                <a:cs typeface="Arial" pitchFamily="0" charset="0"/>
              </a:rPr>
              <a:t>6.</a:t>
            </a:r>
            <a:r>
              <a:rPr lang="zh-CN" altLang="en-US" sz="2800" b="0" i="0" u="none" strike="noStrike" kern="1200" cap="none" spc="0" baseline="0">
                <a:solidFill>
                  <a:srgbClr val="C00000"/>
                </a:solidFill>
                <a:latin typeface="宋体" pitchFamily="0" charset="0"/>
                <a:ea typeface="宋体" pitchFamily="0" charset="0"/>
                <a:cs typeface="Arial" pitchFamily="0" charset="0"/>
              </a:rPr>
              <a:t>住房补贴</a:t>
            </a:r>
            <a:endParaRPr lang="en-US" altLang="zh-CN" sz="2800" b="0" i="0" u="none" strike="noStrike" kern="1200" cap="none" spc="0" baseline="0">
              <a:solidFill>
                <a:srgbClr val="C00000"/>
              </a:solidFill>
              <a:latin typeface="宋体" pitchFamily="0" charset="0"/>
              <a:ea typeface="宋体" pitchFamily="0" charset="0"/>
              <a:cs typeface="Arial" pitchFamily="0" charset="0"/>
            </a:endParaRPr>
          </a:p>
          <a:p>
            <a:pPr marL="0" indent="0" algn="l">
              <a:lnSpc>
                <a:spcPct val="100000"/>
              </a:lnSpc>
              <a:spcBef>
                <a:spcPts val="0"/>
              </a:spcBef>
              <a:spcAft>
                <a:spcPts val="0"/>
              </a:spcAft>
              <a:buNone/>
            </a:pPr>
            <a:r>
              <a:rPr lang="en-US" altLang="zh-CN" sz="2800" b="0" i="0" u="none" strike="noStrike" kern="1200" cap="none" spc="0" baseline="0">
                <a:solidFill>
                  <a:srgbClr val="C00000"/>
                </a:solidFill>
                <a:latin typeface="宋体" pitchFamily="0" charset="0"/>
                <a:ea typeface="宋体" pitchFamily="0" charset="0"/>
                <a:cs typeface="Arial" pitchFamily="0" charset="0"/>
              </a:rPr>
              <a:t>7.</a:t>
            </a:r>
            <a:r>
              <a:rPr lang="zh-CN" altLang="en-US" sz="2800" b="0" i="0" u="none" strike="noStrike" kern="1200" cap="none" spc="0" baseline="0">
                <a:solidFill>
                  <a:srgbClr val="C00000"/>
                </a:solidFill>
                <a:latin typeface="宋体" pitchFamily="0" charset="0"/>
                <a:ea typeface="宋体" pitchFamily="0" charset="0"/>
                <a:cs typeface="Arial" pitchFamily="0" charset="0"/>
              </a:rPr>
              <a:t>股票期权计划中购买价低于市场价的差额</a:t>
            </a:r>
            <a:endParaRPr lang="zh-CN" altLang="en-US" sz="2800" b="0" i="0" u="none" strike="noStrike" kern="1200" cap="none" spc="0" baseline="0">
              <a:solidFill>
                <a:srgbClr val="C00000"/>
              </a:solidFill>
              <a:latin typeface="宋体" pitchFamily="0" charset="0"/>
              <a:ea typeface="宋体" pitchFamily="0" charset="0"/>
              <a:cs typeface="Arial" pitchFamily="0" charset="0"/>
            </a:endParaRPr>
          </a:p>
        </p:txBody>
      </p:sp>
      <p:grpSp>
        <p:nvGrpSpPr>
          <p:cNvPr id="107" name="组合"/>
          <p:cNvGrpSpPr>
            <a:grpSpLocks/>
          </p:cNvGrpSpPr>
          <p:nvPr/>
        </p:nvGrpSpPr>
        <p:grpSpPr>
          <a:xfrm flipH="1">
            <a:off x="8343899" y="3187700"/>
            <a:ext cx="1181100" cy="1658620"/>
            <a:chOff x="8343899" y="3187700"/>
            <a:chExt cx="1181100" cy="1658620"/>
          </a:xfrm>
        </p:grpSpPr>
        <p:sp>
          <p:nvSpPr>
            <p:cNvPr id="105" name="同心圆"/>
            <p:cNvSpPr>
              <a:spLocks/>
            </p:cNvSpPr>
            <p:nvPr/>
          </p:nvSpPr>
          <p:spPr>
            <a:xfrm rot="0">
              <a:off x="8343899" y="3187700"/>
              <a:ext cx="1181100" cy="1658620"/>
            </a:xfrm>
            <a:prstGeom prst="donut">
              <a:avLst>
                <a:gd name="adj" fmla="val 4879"/>
              </a:avLst>
            </a:prstGeom>
            <a:gradFill rotWithShape="1">
              <a:gsLst>
                <a:gs pos="0">
                  <a:srgbClr val="FFFFFF">
                    <a:alpha val="100000"/>
                  </a:srgbClr>
                </a:gs>
                <a:gs pos="55000">
                  <a:srgbClr val="FFFFFF">
                    <a:lumMod val="95000"/>
                    <a:alpha val="100000"/>
                  </a:srgbClr>
                </a:gs>
                <a:gs pos="100000">
                  <a:srgbClr val="FFFFFF">
                    <a:lumMod val="65000"/>
                    <a:alpha val="100000"/>
                  </a:srgbClr>
                </a:gs>
              </a:gsLst>
              <a:lin ang="8100000" scaled="1"/>
            </a:gradFill>
            <a:ln w="12700" cmpd="sng" cap="flat">
              <a:noFill/>
              <a:prstDash val="solid"/>
              <a:round/>
            </a:ln>
            <a:effectLst>
              <a:outerShdw sx="100000" sy="100000" algn="tr" rotWithShape="0" blurRad="444500" dist="254000" dir="6840000">
                <a:srgbClr val="000000">
                  <a:alpha val="49803"/>
                </a:srgbClr>
              </a:outerShdw>
            </a:effectLst>
          </p:spPr>
        </p:sp>
        <p:sp>
          <p:nvSpPr>
            <p:cNvPr id="106" name="椭圆"/>
            <p:cNvSpPr>
              <a:spLocks/>
            </p:cNvSpPr>
            <p:nvPr/>
          </p:nvSpPr>
          <p:spPr>
            <a:xfrm rot="0">
              <a:off x="8369677" y="3223900"/>
              <a:ext cx="1129542" cy="1586219"/>
            </a:xfrm>
            <a:prstGeom prst="ellipse"/>
            <a:solidFill>
              <a:srgbClr val="C00000"/>
            </a:solidFill>
            <a:ln w="12700" cmpd="sng" cap="flat">
              <a:noFill/>
              <a:prstDash val="solid"/>
              <a:round/>
            </a:ln>
            <a:effectLst>
              <a:outerShdw sx="100000" sy="100000" algn="tr" rotWithShape="0" blurRad="444500" dist="254000" dir="6840000">
                <a:srgbClr val="000000">
                  <a:alpha val="49803"/>
                </a:srgbClr>
              </a:outerShdw>
            </a:effectLst>
          </p:spPr>
        </p:sp>
      </p:grpSp>
      <p:grpSp>
        <p:nvGrpSpPr>
          <p:cNvPr id="159" name="组合"/>
          <p:cNvGrpSpPr>
            <a:grpSpLocks/>
          </p:cNvGrpSpPr>
          <p:nvPr/>
        </p:nvGrpSpPr>
        <p:grpSpPr>
          <a:xfrm>
            <a:off x="8674100" y="3376294"/>
            <a:ext cx="688973" cy="1227454"/>
            <a:chOff x="8674100" y="3376294"/>
            <a:chExt cx="688973" cy="1227454"/>
          </a:xfrm>
        </p:grpSpPr>
        <p:sp>
          <p:nvSpPr>
            <p:cNvPr id="108" name="曲线"/>
            <p:cNvSpPr>
              <a:spLocks/>
            </p:cNvSpPr>
            <p:nvPr/>
          </p:nvSpPr>
          <p:spPr>
            <a:xfrm rot="0">
              <a:off x="9034383" y="3697089"/>
              <a:ext cx="328691" cy="382883"/>
            </a:xfrm>
            <a:custGeom>
              <a:gdLst>
                <a:gd name="T1" fmla="*/ 0 w 21600"/>
                <a:gd name="T2" fmla="*/ 0 h 21600"/>
                <a:gd name="T3" fmla="*/ 21600 w 21600"/>
                <a:gd name="T4" fmla="*/ 21600 h 21600"/>
              </a:gdLst>
              <a:rect l="T1" t="T2" r="T3" b="T4"/>
              <a:pathLst>
                <a:path w="21600" h="21600">
                  <a:moveTo>
                    <a:pt x="3684" y="12277"/>
                  </a:moveTo>
                  <a:cubicBezTo>
                    <a:pt x="5778" y="16018"/>
                    <a:pt x="5778" y="16018"/>
                    <a:pt x="5778" y="16018"/>
                  </a:cubicBezTo>
                  <a:cubicBezTo>
                    <a:pt x="10401" y="9321"/>
                    <a:pt x="10401" y="9321"/>
                    <a:pt x="10401" y="9321"/>
                  </a:cubicBezTo>
                  <a:cubicBezTo>
                    <a:pt x="9824" y="8797"/>
                    <a:pt x="8956" y="7614"/>
                    <a:pt x="8306" y="6959"/>
                  </a:cubicBezTo>
                  <a:cubicBezTo>
                    <a:pt x="7656" y="6367"/>
                    <a:pt x="7223" y="5055"/>
                    <a:pt x="8812" y="5055"/>
                  </a:cubicBezTo>
                  <a:cubicBezTo>
                    <a:pt x="10329" y="5055"/>
                    <a:pt x="11774" y="7483"/>
                    <a:pt x="11774" y="7483"/>
                  </a:cubicBezTo>
                  <a:cubicBezTo>
                    <a:pt x="11774" y="7483"/>
                    <a:pt x="14737" y="2560"/>
                    <a:pt x="16180" y="1313"/>
                  </a:cubicBezTo>
                  <a:cubicBezTo>
                    <a:pt x="17553" y="0"/>
                    <a:pt x="21600" y="261"/>
                    <a:pt x="15675" y="7089"/>
                  </a:cubicBezTo>
                  <a:cubicBezTo>
                    <a:pt x="17192" y="7089"/>
                    <a:pt x="16976" y="8730"/>
                    <a:pt x="16108" y="9519"/>
                  </a:cubicBezTo>
                  <a:cubicBezTo>
                    <a:pt x="17915" y="9519"/>
                    <a:pt x="17625" y="11225"/>
                    <a:pt x="16037" y="12277"/>
                  </a:cubicBezTo>
                  <a:cubicBezTo>
                    <a:pt x="17553" y="12998"/>
                    <a:pt x="16037" y="14245"/>
                    <a:pt x="14952" y="14772"/>
                  </a:cubicBezTo>
                  <a:cubicBezTo>
                    <a:pt x="13870" y="15296"/>
                    <a:pt x="12713" y="15494"/>
                    <a:pt x="12136" y="14967"/>
                  </a:cubicBezTo>
                  <a:cubicBezTo>
                    <a:pt x="11341" y="14967"/>
                    <a:pt x="10762" y="14442"/>
                    <a:pt x="10762" y="14442"/>
                  </a:cubicBezTo>
                  <a:cubicBezTo>
                    <a:pt x="10762" y="14442"/>
                    <a:pt x="9390" y="16543"/>
                    <a:pt x="8595" y="17792"/>
                  </a:cubicBezTo>
                  <a:cubicBezTo>
                    <a:pt x="7801" y="18973"/>
                    <a:pt x="6284" y="21600"/>
                    <a:pt x="4550" y="19564"/>
                  </a:cubicBezTo>
                  <a:cubicBezTo>
                    <a:pt x="2817" y="17462"/>
                    <a:pt x="0" y="13130"/>
                    <a:pt x="0" y="13130"/>
                  </a:cubicBezTo>
                  <a:lnTo>
                    <a:pt x="3684" y="12277"/>
                  </a:lnTo>
                  <a:close/>
                </a:path>
              </a:pathLst>
            </a:custGeom>
            <a:solidFill>
              <a:srgbClr val="F7CEA6"/>
            </a:solidFill>
            <a:ln w="9525" cmpd="sng" cap="flat">
              <a:noFill/>
              <a:prstDash val="solid"/>
              <a:round/>
            </a:ln>
            <a:effectLst>
              <a:outerShdw sx="100000" sy="23000" kx="1200000" algn="br" rotWithShape="0" blurRad="76200" dist="0" dir="13500000">
                <a:srgbClr val="000000">
                  <a:alpha val="19607"/>
                </a:srgbClr>
              </a:outerShdw>
            </a:effectLst>
          </p:spPr>
        </p:sp>
        <p:sp>
          <p:nvSpPr>
            <p:cNvPr id="109" name="曲线"/>
            <p:cNvSpPr>
              <a:spLocks/>
            </p:cNvSpPr>
            <p:nvPr/>
          </p:nvSpPr>
          <p:spPr>
            <a:xfrm rot="0">
              <a:off x="9206627" y="3826838"/>
              <a:ext cx="80478" cy="74028"/>
            </a:xfrm>
            <a:custGeom>
              <a:gdLst>
                <a:gd name="T1" fmla="*/ 0 w 21600"/>
                <a:gd name="T2" fmla="*/ 0 h 21600"/>
                <a:gd name="T3" fmla="*/ 21600 w 21600"/>
                <a:gd name="T4" fmla="*/ 21600 h 21600"/>
              </a:gdLst>
              <a:rect l="T1" t="T2" r="T3" b="T4"/>
              <a:pathLst>
                <a:path w="21600" h="21600">
                  <a:moveTo>
                    <a:pt x="16865" y="337"/>
                  </a:moveTo>
                  <a:cubicBezTo>
                    <a:pt x="17161" y="0"/>
                    <a:pt x="17161" y="0"/>
                    <a:pt x="17457" y="0"/>
                  </a:cubicBezTo>
                  <a:cubicBezTo>
                    <a:pt x="18937" y="0"/>
                    <a:pt x="20711" y="337"/>
                    <a:pt x="21007" y="2023"/>
                  </a:cubicBezTo>
                  <a:cubicBezTo>
                    <a:pt x="21600" y="4724"/>
                    <a:pt x="21600" y="8436"/>
                    <a:pt x="18048" y="12486"/>
                  </a:cubicBezTo>
                  <a:cubicBezTo>
                    <a:pt x="14498" y="16537"/>
                    <a:pt x="11242" y="21600"/>
                    <a:pt x="4437" y="21261"/>
                  </a:cubicBezTo>
                  <a:cubicBezTo>
                    <a:pt x="0" y="20586"/>
                    <a:pt x="1774" y="9112"/>
                    <a:pt x="6212" y="5736"/>
                  </a:cubicBezTo>
                  <a:cubicBezTo>
                    <a:pt x="8284" y="4387"/>
                    <a:pt x="10059" y="3036"/>
                    <a:pt x="12131" y="2023"/>
                  </a:cubicBezTo>
                  <a:cubicBezTo>
                    <a:pt x="13609" y="1349"/>
                    <a:pt x="15090" y="337"/>
                    <a:pt x="16865" y="337"/>
                  </a:cubicBezTo>
                  <a:close/>
                </a:path>
              </a:pathLst>
            </a:custGeom>
            <a:solidFill>
              <a:srgbClr val="F9DAB4"/>
            </a:solidFill>
            <a:ln w="9525" cmpd="sng" cap="flat">
              <a:noFill/>
              <a:prstDash val="solid"/>
              <a:round/>
            </a:ln>
            <a:effectLst>
              <a:outerShdw sx="100000" sy="23000" kx="1200000" algn="br" rotWithShape="0" blurRad="76200" dist="0" dir="13500000">
                <a:srgbClr val="000000">
                  <a:alpha val="19607"/>
                </a:srgbClr>
              </a:outerShdw>
            </a:effectLst>
          </p:spPr>
        </p:sp>
        <p:sp>
          <p:nvSpPr>
            <p:cNvPr id="110" name="曲线"/>
            <p:cNvSpPr>
              <a:spLocks/>
            </p:cNvSpPr>
            <p:nvPr/>
          </p:nvSpPr>
          <p:spPr>
            <a:xfrm rot="0">
              <a:off x="9220919" y="3868233"/>
              <a:ext cx="75968" cy="70048"/>
            </a:xfrm>
            <a:custGeom>
              <a:gdLst>
                <a:gd name="T1" fmla="*/ 0 w 21600"/>
                <a:gd name="T2" fmla="*/ 0 h 21600"/>
                <a:gd name="T3" fmla="*/ 21600 w 21600"/>
                <a:gd name="T4" fmla="*/ 21600 h 21600"/>
              </a:gdLst>
              <a:rect l="T1" t="T2" r="T3" b="T4"/>
              <a:pathLst>
                <a:path w="21600" h="21600">
                  <a:moveTo>
                    <a:pt x="15964" y="358"/>
                  </a:moveTo>
                  <a:cubicBezTo>
                    <a:pt x="15964" y="358"/>
                    <a:pt x="19408" y="0"/>
                    <a:pt x="20346" y="2519"/>
                  </a:cubicBezTo>
                  <a:cubicBezTo>
                    <a:pt x="21600" y="5399"/>
                    <a:pt x="19095" y="10799"/>
                    <a:pt x="15026" y="14040"/>
                  </a:cubicBezTo>
                  <a:cubicBezTo>
                    <a:pt x="11268" y="17278"/>
                    <a:pt x="7825" y="21599"/>
                    <a:pt x="2504" y="19800"/>
                  </a:cubicBezTo>
                  <a:cubicBezTo>
                    <a:pt x="0" y="19079"/>
                    <a:pt x="626" y="12958"/>
                    <a:pt x="2190" y="11158"/>
                  </a:cubicBezTo>
                  <a:cubicBezTo>
                    <a:pt x="5947" y="11158"/>
                    <a:pt x="13146" y="5399"/>
                    <a:pt x="15964" y="358"/>
                  </a:cubicBezTo>
                  <a:close/>
                </a:path>
              </a:pathLst>
            </a:custGeom>
            <a:solidFill>
              <a:srgbClr val="F9DAB4"/>
            </a:solidFill>
            <a:ln w="9525" cmpd="sng" cap="flat">
              <a:noFill/>
              <a:prstDash val="solid"/>
              <a:round/>
            </a:ln>
            <a:effectLst>
              <a:outerShdw sx="100000" sy="23000" kx="1200000" algn="br" rotWithShape="0" blurRad="76200" dist="0" dir="13500000">
                <a:srgbClr val="000000">
                  <a:alpha val="19607"/>
                </a:srgbClr>
              </a:outerShdw>
            </a:effectLst>
          </p:spPr>
        </p:sp>
        <p:sp>
          <p:nvSpPr>
            <p:cNvPr id="111" name="曲线"/>
            <p:cNvSpPr>
              <a:spLocks/>
            </p:cNvSpPr>
            <p:nvPr/>
          </p:nvSpPr>
          <p:spPr>
            <a:xfrm rot="0">
              <a:off x="9218662" y="3917584"/>
              <a:ext cx="68445" cy="50147"/>
            </a:xfrm>
            <a:custGeom>
              <a:gdLst>
                <a:gd name="T1" fmla="*/ 0 w 21600"/>
                <a:gd name="T2" fmla="*/ 0 h 21600"/>
                <a:gd name="T3" fmla="*/ 21600 w 21600"/>
                <a:gd name="T4" fmla="*/ 21600 h 21600"/>
              </a:gdLst>
              <a:rect l="T1" t="T2" r="T3" b="T4"/>
              <a:pathLst>
                <a:path w="21600" h="21600">
                  <a:moveTo>
                    <a:pt x="17766" y="0"/>
                  </a:moveTo>
                  <a:cubicBezTo>
                    <a:pt x="17766" y="0"/>
                    <a:pt x="21600" y="2511"/>
                    <a:pt x="20206" y="7032"/>
                  </a:cubicBezTo>
                  <a:cubicBezTo>
                    <a:pt x="18811" y="12055"/>
                    <a:pt x="12889" y="18585"/>
                    <a:pt x="8708" y="20092"/>
                  </a:cubicBezTo>
                  <a:cubicBezTo>
                    <a:pt x="4876" y="21600"/>
                    <a:pt x="1044" y="20092"/>
                    <a:pt x="348" y="17581"/>
                  </a:cubicBezTo>
                  <a:cubicBezTo>
                    <a:pt x="0" y="14567"/>
                    <a:pt x="2438" y="9543"/>
                    <a:pt x="5224" y="9543"/>
                  </a:cubicBezTo>
                  <a:cubicBezTo>
                    <a:pt x="8011" y="9543"/>
                    <a:pt x="15327" y="4520"/>
                    <a:pt x="17766" y="0"/>
                  </a:cubicBezTo>
                  <a:close/>
                </a:path>
              </a:pathLst>
            </a:custGeom>
            <a:solidFill>
              <a:srgbClr val="F9DAB4"/>
            </a:solidFill>
            <a:ln w="9525" cmpd="sng" cap="flat">
              <a:noFill/>
              <a:prstDash val="solid"/>
              <a:round/>
            </a:ln>
            <a:effectLst>
              <a:outerShdw sx="100000" sy="23000" kx="1200000" algn="br" rotWithShape="0" blurRad="76200" dist="0" dir="13500000">
                <a:srgbClr val="000000">
                  <a:alpha val="19607"/>
                </a:srgbClr>
              </a:outerShdw>
            </a:effectLst>
          </p:spPr>
        </p:sp>
        <p:sp>
          <p:nvSpPr>
            <p:cNvPr id="112" name="曲线"/>
            <p:cNvSpPr>
              <a:spLocks/>
            </p:cNvSpPr>
            <p:nvPr/>
          </p:nvSpPr>
          <p:spPr>
            <a:xfrm rot="0">
              <a:off x="9051683" y="3703457"/>
              <a:ext cx="264760" cy="342284"/>
            </a:xfrm>
            <a:custGeom>
              <a:gdLst>
                <a:gd name="T1" fmla="*/ 0 w 21600"/>
                <a:gd name="T2" fmla="*/ 0 h 21600"/>
                <a:gd name="T3" fmla="*/ 21600 w 21600"/>
                <a:gd name="T4" fmla="*/ 21600 h 21600"/>
              </a:gdLst>
              <a:rect l="T1" t="T2" r="T3" b="T4"/>
              <a:pathLst>
                <a:path w="21600" h="21600">
                  <a:moveTo>
                    <a:pt x="17566" y="7566"/>
                  </a:moveTo>
                  <a:cubicBezTo>
                    <a:pt x="15505" y="8008"/>
                    <a:pt x="13442" y="9256"/>
                    <a:pt x="13084" y="10359"/>
                  </a:cubicBezTo>
                  <a:cubicBezTo>
                    <a:pt x="12637" y="11387"/>
                    <a:pt x="12815" y="12121"/>
                    <a:pt x="13981" y="12636"/>
                  </a:cubicBezTo>
                  <a:cubicBezTo>
                    <a:pt x="13532" y="13223"/>
                    <a:pt x="13712" y="14252"/>
                    <a:pt x="14339" y="14767"/>
                  </a:cubicBezTo>
                  <a:cubicBezTo>
                    <a:pt x="13712" y="14987"/>
                    <a:pt x="13263" y="15648"/>
                    <a:pt x="13532" y="16088"/>
                  </a:cubicBezTo>
                  <a:cubicBezTo>
                    <a:pt x="12815" y="16235"/>
                    <a:pt x="12277" y="15648"/>
                    <a:pt x="12189" y="15280"/>
                  </a:cubicBezTo>
                  <a:cubicBezTo>
                    <a:pt x="12098" y="14987"/>
                    <a:pt x="11830" y="15133"/>
                    <a:pt x="11830" y="15355"/>
                  </a:cubicBezTo>
                  <a:cubicBezTo>
                    <a:pt x="11830" y="15648"/>
                    <a:pt x="9230" y="18733"/>
                    <a:pt x="8604" y="19836"/>
                  </a:cubicBezTo>
                  <a:cubicBezTo>
                    <a:pt x="8065" y="20937"/>
                    <a:pt x="6452" y="21600"/>
                    <a:pt x="5555" y="21600"/>
                  </a:cubicBezTo>
                  <a:cubicBezTo>
                    <a:pt x="4569" y="21600"/>
                    <a:pt x="3225" y="19909"/>
                    <a:pt x="1612" y="18072"/>
                  </a:cubicBezTo>
                  <a:cubicBezTo>
                    <a:pt x="0" y="16309"/>
                    <a:pt x="1254" y="15207"/>
                    <a:pt x="2777" y="15207"/>
                  </a:cubicBezTo>
                  <a:cubicBezTo>
                    <a:pt x="4211" y="15207"/>
                    <a:pt x="4569" y="16677"/>
                    <a:pt x="5108" y="17043"/>
                  </a:cubicBezTo>
                  <a:cubicBezTo>
                    <a:pt x="5555" y="17485"/>
                    <a:pt x="5376" y="18219"/>
                    <a:pt x="5376" y="19102"/>
                  </a:cubicBezTo>
                  <a:cubicBezTo>
                    <a:pt x="5376" y="19983"/>
                    <a:pt x="5735" y="19541"/>
                    <a:pt x="5735" y="19395"/>
                  </a:cubicBezTo>
                  <a:cubicBezTo>
                    <a:pt x="5735" y="19248"/>
                    <a:pt x="5735" y="17779"/>
                    <a:pt x="6003" y="17485"/>
                  </a:cubicBezTo>
                  <a:cubicBezTo>
                    <a:pt x="6363" y="17264"/>
                    <a:pt x="8244" y="14840"/>
                    <a:pt x="9320" y="13517"/>
                  </a:cubicBezTo>
                  <a:cubicBezTo>
                    <a:pt x="10485" y="12121"/>
                    <a:pt x="11740" y="9991"/>
                    <a:pt x="11740" y="9991"/>
                  </a:cubicBezTo>
                  <a:cubicBezTo>
                    <a:pt x="11381" y="9624"/>
                    <a:pt x="9590" y="7640"/>
                    <a:pt x="8783" y="6832"/>
                  </a:cubicBezTo>
                  <a:cubicBezTo>
                    <a:pt x="7886" y="6096"/>
                    <a:pt x="8783" y="5363"/>
                    <a:pt x="9858" y="5656"/>
                  </a:cubicBezTo>
                  <a:cubicBezTo>
                    <a:pt x="11024" y="5877"/>
                    <a:pt x="12277" y="7198"/>
                    <a:pt x="12726" y="7933"/>
                  </a:cubicBezTo>
                  <a:cubicBezTo>
                    <a:pt x="13263" y="8669"/>
                    <a:pt x="13174" y="9183"/>
                    <a:pt x="13353" y="8521"/>
                  </a:cubicBezTo>
                  <a:cubicBezTo>
                    <a:pt x="13623" y="7861"/>
                    <a:pt x="16043" y="4407"/>
                    <a:pt x="17925" y="2204"/>
                  </a:cubicBezTo>
                  <a:cubicBezTo>
                    <a:pt x="19806" y="0"/>
                    <a:pt x="21600" y="367"/>
                    <a:pt x="21420" y="2057"/>
                  </a:cubicBezTo>
                  <a:cubicBezTo>
                    <a:pt x="21420" y="2057"/>
                    <a:pt x="20613" y="4407"/>
                    <a:pt x="19359" y="5729"/>
                  </a:cubicBezTo>
                  <a:cubicBezTo>
                    <a:pt x="18193" y="7053"/>
                    <a:pt x="17566" y="7566"/>
                    <a:pt x="17566" y="7566"/>
                  </a:cubicBezTo>
                  <a:close/>
                </a:path>
              </a:pathLst>
            </a:custGeom>
            <a:solidFill>
              <a:srgbClr val="F9DAB4"/>
            </a:solidFill>
            <a:ln w="9525" cmpd="sng" cap="flat">
              <a:noFill/>
              <a:prstDash val="solid"/>
              <a:round/>
            </a:ln>
            <a:effectLst>
              <a:outerShdw sx="100000" sy="23000" kx="1200000" algn="br" rotWithShape="0" blurRad="76200" dist="0" dir="13500000">
                <a:srgbClr val="000000">
                  <a:alpha val="19607"/>
                </a:srgbClr>
              </a:outerShdw>
            </a:effectLst>
          </p:spPr>
        </p:sp>
        <p:sp>
          <p:nvSpPr>
            <p:cNvPr id="113" name="曲线"/>
            <p:cNvSpPr>
              <a:spLocks/>
            </p:cNvSpPr>
            <p:nvPr/>
          </p:nvSpPr>
          <p:spPr>
            <a:xfrm rot="0">
              <a:off x="9153976" y="3908031"/>
              <a:ext cx="42120" cy="70047"/>
            </a:xfrm>
            <a:custGeom>
              <a:gdLst>
                <a:gd name="T1" fmla="*/ 0 w 21600"/>
                <a:gd name="T2" fmla="*/ 0 h 21600"/>
                <a:gd name="T3" fmla="*/ 21600 w 21600"/>
                <a:gd name="T4" fmla="*/ 21600 h 21600"/>
              </a:gdLst>
              <a:rect l="T1" t="T2" r="T3" b="T4"/>
              <a:pathLst>
                <a:path w="21600" h="21600">
                  <a:moveTo>
                    <a:pt x="6251" y="0"/>
                  </a:moveTo>
                  <a:cubicBezTo>
                    <a:pt x="6251" y="0"/>
                    <a:pt x="11368" y="10799"/>
                    <a:pt x="21600" y="15479"/>
                  </a:cubicBezTo>
                  <a:cubicBezTo>
                    <a:pt x="20462" y="20159"/>
                    <a:pt x="15914" y="21600"/>
                    <a:pt x="15914" y="21600"/>
                  </a:cubicBezTo>
                  <a:cubicBezTo>
                    <a:pt x="15914" y="21600"/>
                    <a:pt x="1135" y="15479"/>
                    <a:pt x="0" y="5759"/>
                  </a:cubicBezTo>
                  <a:cubicBezTo>
                    <a:pt x="0" y="2518"/>
                    <a:pt x="5114" y="0"/>
                    <a:pt x="6251" y="0"/>
                  </a:cubicBezTo>
                  <a:close/>
                </a:path>
              </a:pathLst>
            </a:custGeom>
            <a:solidFill>
              <a:srgbClr val="54A3B5"/>
            </a:solidFill>
            <a:ln w="9525" cmpd="sng" cap="flat">
              <a:noFill/>
              <a:prstDash val="solid"/>
              <a:round/>
            </a:ln>
            <a:effectLst>
              <a:outerShdw sx="100000" sy="23000" kx="1200000" algn="br" rotWithShape="0" blurRad="76200" dist="0" dir="13500000">
                <a:srgbClr val="000000">
                  <a:alpha val="19607"/>
                </a:srgbClr>
              </a:outerShdw>
            </a:effectLst>
          </p:spPr>
        </p:sp>
        <p:sp>
          <p:nvSpPr>
            <p:cNvPr id="114" name="曲线"/>
            <p:cNvSpPr>
              <a:spLocks/>
            </p:cNvSpPr>
            <p:nvPr/>
          </p:nvSpPr>
          <p:spPr>
            <a:xfrm rot="0">
              <a:off x="9157737" y="3911217"/>
              <a:ext cx="36854" cy="62885"/>
            </a:xfrm>
            <a:custGeom>
              <a:gdLst>
                <a:gd name="T1" fmla="*/ 0 w 21600"/>
                <a:gd name="T2" fmla="*/ 0 h 21600"/>
                <a:gd name="T3" fmla="*/ 21600 w 21600"/>
                <a:gd name="T4" fmla="*/ 21600 h 21600"/>
              </a:gdLst>
              <a:rect l="T1" t="T2" r="T3" b="T4"/>
              <a:pathLst>
                <a:path w="21600" h="21600">
                  <a:moveTo>
                    <a:pt x="3175" y="399"/>
                  </a:moveTo>
                  <a:cubicBezTo>
                    <a:pt x="2540" y="799"/>
                    <a:pt x="1904" y="1200"/>
                    <a:pt x="1904" y="1598"/>
                  </a:cubicBezTo>
                  <a:cubicBezTo>
                    <a:pt x="634" y="2400"/>
                    <a:pt x="0" y="3600"/>
                    <a:pt x="0" y="4400"/>
                  </a:cubicBezTo>
                  <a:cubicBezTo>
                    <a:pt x="0" y="5599"/>
                    <a:pt x="0" y="6398"/>
                    <a:pt x="0" y="7200"/>
                  </a:cubicBezTo>
                  <a:cubicBezTo>
                    <a:pt x="1904" y="11999"/>
                    <a:pt x="6353" y="17199"/>
                    <a:pt x="10800" y="19199"/>
                  </a:cubicBezTo>
                  <a:cubicBezTo>
                    <a:pt x="14610" y="21600"/>
                    <a:pt x="17787" y="21200"/>
                    <a:pt x="19058" y="19599"/>
                  </a:cubicBezTo>
                  <a:cubicBezTo>
                    <a:pt x="20328" y="18398"/>
                    <a:pt x="21600" y="16799"/>
                    <a:pt x="17152" y="14799"/>
                  </a:cubicBezTo>
                  <a:cubicBezTo>
                    <a:pt x="14610" y="13199"/>
                    <a:pt x="12704" y="11199"/>
                    <a:pt x="11434" y="9600"/>
                  </a:cubicBezTo>
                  <a:cubicBezTo>
                    <a:pt x="9528" y="7200"/>
                    <a:pt x="7622" y="5198"/>
                    <a:pt x="6353" y="2798"/>
                  </a:cubicBezTo>
                  <a:cubicBezTo>
                    <a:pt x="5716" y="2400"/>
                    <a:pt x="5081" y="0"/>
                    <a:pt x="3810" y="0"/>
                  </a:cubicBezTo>
                  <a:cubicBezTo>
                    <a:pt x="3810" y="0"/>
                    <a:pt x="3175" y="0"/>
                    <a:pt x="3175" y="399"/>
                  </a:cubicBezTo>
                  <a:close/>
                </a:path>
              </a:pathLst>
            </a:custGeom>
            <a:solidFill>
              <a:srgbClr val="458F9B"/>
            </a:solidFill>
            <a:ln w="9525" cmpd="sng" cap="flat">
              <a:noFill/>
              <a:prstDash val="solid"/>
              <a:round/>
            </a:ln>
            <a:effectLst>
              <a:outerShdw sx="100000" sy="23000" kx="1200000" algn="br" rotWithShape="0" blurRad="76200" dist="0" dir="13500000">
                <a:srgbClr val="000000">
                  <a:alpha val="19607"/>
                </a:srgbClr>
              </a:outerShdw>
            </a:effectLst>
          </p:spPr>
        </p:sp>
        <p:sp>
          <p:nvSpPr>
            <p:cNvPr id="115" name="曲线"/>
            <p:cNvSpPr>
              <a:spLocks/>
            </p:cNvSpPr>
            <p:nvPr/>
          </p:nvSpPr>
          <p:spPr>
            <a:xfrm rot="0">
              <a:off x="9007305" y="3807736"/>
              <a:ext cx="118089" cy="157610"/>
            </a:xfrm>
            <a:custGeom>
              <a:gdLst>
                <a:gd name="T1" fmla="*/ 0 w 21600"/>
                <a:gd name="T2" fmla="*/ 0 h 21600"/>
                <a:gd name="T3" fmla="*/ 21600 w 21600"/>
                <a:gd name="T4" fmla="*/ 21600 h 21600"/>
              </a:gdLst>
              <a:rect l="T1" t="T2" r="T3" b="T4"/>
              <a:pathLst>
                <a:path w="21600" h="21600">
                  <a:moveTo>
                    <a:pt x="1599" y="0"/>
                  </a:moveTo>
                  <a:cubicBezTo>
                    <a:pt x="1599" y="0"/>
                    <a:pt x="14999" y="1759"/>
                    <a:pt x="21600" y="16479"/>
                  </a:cubicBezTo>
                  <a:cubicBezTo>
                    <a:pt x="3800" y="21600"/>
                    <a:pt x="3800" y="21600"/>
                    <a:pt x="3800" y="21600"/>
                  </a:cubicBezTo>
                  <a:cubicBezTo>
                    <a:pt x="0" y="159"/>
                    <a:pt x="0" y="159"/>
                    <a:pt x="0" y="159"/>
                  </a:cubicBezTo>
                  <a:lnTo>
                    <a:pt x="1599" y="0"/>
                  </a:lnTo>
                  <a:close/>
                </a:path>
              </a:pathLst>
            </a:custGeom>
            <a:solidFill>
              <a:srgbClr val="EAE5DC"/>
            </a:solidFill>
            <a:ln w="9525" cmpd="sng" cap="flat">
              <a:noFill/>
              <a:prstDash val="solid"/>
              <a:round/>
            </a:ln>
            <a:effectLst>
              <a:outerShdw sx="100000" sy="23000" kx="1200000" algn="br" rotWithShape="0" blurRad="76200" dist="0" dir="13500000">
                <a:srgbClr val="000000">
                  <a:alpha val="19607"/>
                </a:srgbClr>
              </a:outerShdw>
            </a:effectLst>
          </p:spPr>
        </p:sp>
        <p:sp>
          <p:nvSpPr>
            <p:cNvPr id="116" name="曲线"/>
            <p:cNvSpPr>
              <a:spLocks/>
            </p:cNvSpPr>
            <p:nvPr/>
          </p:nvSpPr>
          <p:spPr>
            <a:xfrm rot="0">
              <a:off x="9025357" y="3824451"/>
              <a:ext cx="85745" cy="120993"/>
            </a:xfrm>
            <a:custGeom>
              <a:gdLst>
                <a:gd name="T1" fmla="*/ 0 w 21600"/>
                <a:gd name="T2" fmla="*/ 0 h 21600"/>
                <a:gd name="T3" fmla="*/ 21600 w 21600"/>
                <a:gd name="T4" fmla="*/ 21600 h 21600"/>
              </a:gdLst>
              <a:rect l="T1" t="T2" r="T3" b="T4"/>
              <a:pathLst>
                <a:path w="21600" h="21600">
                  <a:moveTo>
                    <a:pt x="14952" y="20561"/>
                  </a:moveTo>
                  <a:cubicBezTo>
                    <a:pt x="14952" y="20561"/>
                    <a:pt x="21322" y="19729"/>
                    <a:pt x="21322" y="15991"/>
                  </a:cubicBezTo>
                  <a:cubicBezTo>
                    <a:pt x="21600" y="12252"/>
                    <a:pt x="9968" y="2284"/>
                    <a:pt x="5814" y="1245"/>
                  </a:cubicBezTo>
                  <a:cubicBezTo>
                    <a:pt x="1661" y="0"/>
                    <a:pt x="0" y="415"/>
                    <a:pt x="1661" y="4360"/>
                  </a:cubicBezTo>
                  <a:cubicBezTo>
                    <a:pt x="3877" y="9552"/>
                    <a:pt x="6368" y="19938"/>
                    <a:pt x="6646" y="20976"/>
                  </a:cubicBezTo>
                  <a:cubicBezTo>
                    <a:pt x="8861" y="21600"/>
                    <a:pt x="14952" y="20561"/>
                    <a:pt x="14952" y="20561"/>
                  </a:cubicBezTo>
                  <a:close/>
                </a:path>
              </a:pathLst>
            </a:custGeom>
            <a:solidFill>
              <a:srgbClr val="F9F5ED"/>
            </a:solidFill>
            <a:ln w="9525" cmpd="sng" cap="flat">
              <a:noFill/>
              <a:prstDash val="solid"/>
              <a:round/>
            </a:ln>
            <a:effectLst>
              <a:outerShdw sx="100000" sy="23000" kx="1200000" algn="br" rotWithShape="0" blurRad="76200" dist="0" dir="13500000">
                <a:srgbClr val="000000">
                  <a:alpha val="19607"/>
                </a:srgbClr>
              </a:outerShdw>
            </a:effectLst>
          </p:spPr>
        </p:sp>
        <p:sp>
          <p:nvSpPr>
            <p:cNvPr id="117" name="曲线"/>
            <p:cNvSpPr>
              <a:spLocks/>
            </p:cNvSpPr>
            <p:nvPr/>
          </p:nvSpPr>
          <p:spPr>
            <a:xfrm rot="0">
              <a:off x="8712460" y="3960570"/>
              <a:ext cx="117335" cy="325569"/>
            </a:xfrm>
            <a:custGeom>
              <a:gdLst>
                <a:gd name="T1" fmla="*/ 0 w 21600"/>
                <a:gd name="T2" fmla="*/ 0 h 21600"/>
                <a:gd name="T3" fmla="*/ 21600 w 21600"/>
                <a:gd name="T4" fmla="*/ 21600 h 21600"/>
              </a:gdLst>
              <a:rect l="T1" t="T2" r="T3" b="T4"/>
              <a:pathLst>
                <a:path w="21600" h="21600">
                  <a:moveTo>
                    <a:pt x="8477" y="76"/>
                  </a:moveTo>
                  <a:cubicBezTo>
                    <a:pt x="10699" y="13653"/>
                    <a:pt x="10699" y="13653"/>
                    <a:pt x="10699" y="13653"/>
                  </a:cubicBezTo>
                  <a:cubicBezTo>
                    <a:pt x="10699" y="13653"/>
                    <a:pt x="5248" y="13731"/>
                    <a:pt x="7064" y="17974"/>
                  </a:cubicBezTo>
                  <a:cubicBezTo>
                    <a:pt x="1816" y="17124"/>
                    <a:pt x="0" y="19284"/>
                    <a:pt x="3632" y="20673"/>
                  </a:cubicBezTo>
                  <a:cubicBezTo>
                    <a:pt x="6055" y="21600"/>
                    <a:pt x="12717" y="21290"/>
                    <a:pt x="12717" y="19671"/>
                  </a:cubicBezTo>
                  <a:cubicBezTo>
                    <a:pt x="13322" y="21137"/>
                    <a:pt x="15341" y="21367"/>
                    <a:pt x="18370" y="20211"/>
                  </a:cubicBezTo>
                  <a:cubicBezTo>
                    <a:pt x="21398" y="19054"/>
                    <a:pt x="21600" y="19593"/>
                    <a:pt x="21600" y="17356"/>
                  </a:cubicBezTo>
                  <a:cubicBezTo>
                    <a:pt x="21600" y="15197"/>
                    <a:pt x="19379" y="13421"/>
                    <a:pt x="19379" y="13421"/>
                  </a:cubicBezTo>
                  <a:cubicBezTo>
                    <a:pt x="19379" y="0"/>
                    <a:pt x="19379" y="0"/>
                    <a:pt x="19379" y="0"/>
                  </a:cubicBezTo>
                  <a:lnTo>
                    <a:pt x="8477" y="76"/>
                  </a:lnTo>
                  <a:close/>
                </a:path>
              </a:pathLst>
            </a:custGeom>
            <a:solidFill>
              <a:srgbClr val="F7CEA6"/>
            </a:solidFill>
            <a:ln w="9525" cmpd="sng" cap="flat">
              <a:noFill/>
              <a:prstDash val="solid"/>
              <a:round/>
            </a:ln>
            <a:effectLst>
              <a:outerShdw sx="100000" sy="23000" kx="1200000" algn="br" rotWithShape="0" blurRad="76200" dist="0" dir="13500000">
                <a:srgbClr val="000000">
                  <a:alpha val="19607"/>
                </a:srgbClr>
              </a:outerShdw>
            </a:effectLst>
          </p:spPr>
        </p:sp>
        <p:sp>
          <p:nvSpPr>
            <p:cNvPr id="118" name="曲线"/>
            <p:cNvSpPr>
              <a:spLocks/>
            </p:cNvSpPr>
            <p:nvPr/>
          </p:nvSpPr>
          <p:spPr>
            <a:xfrm rot="0">
              <a:off x="8719230" y="3983654"/>
              <a:ext cx="102292" cy="304075"/>
            </a:xfrm>
            <a:custGeom>
              <a:gdLst>
                <a:gd name="T1" fmla="*/ 0 w 21600"/>
                <a:gd name="T2" fmla="*/ 0 h 21600"/>
                <a:gd name="T3" fmla="*/ 21600 w 21600"/>
                <a:gd name="T4" fmla="*/ 21600 h 21600"/>
              </a:gdLst>
              <a:rect l="T1" t="T2" r="T3" b="T4"/>
              <a:pathLst>
                <a:path w="21600" h="21600">
                  <a:moveTo>
                    <a:pt x="19740" y="2317"/>
                  </a:moveTo>
                  <a:cubicBezTo>
                    <a:pt x="19740" y="2317"/>
                    <a:pt x="19974" y="661"/>
                    <a:pt x="16258" y="331"/>
                  </a:cubicBezTo>
                  <a:cubicBezTo>
                    <a:pt x="12541" y="0"/>
                    <a:pt x="9753" y="1323"/>
                    <a:pt x="10450" y="4303"/>
                  </a:cubicBezTo>
                  <a:cubicBezTo>
                    <a:pt x="11148" y="7282"/>
                    <a:pt x="11845" y="12661"/>
                    <a:pt x="11845" y="12661"/>
                  </a:cubicBezTo>
                  <a:cubicBezTo>
                    <a:pt x="13005" y="12661"/>
                    <a:pt x="15096" y="12993"/>
                    <a:pt x="14400" y="13241"/>
                  </a:cubicBezTo>
                  <a:cubicBezTo>
                    <a:pt x="13935" y="13406"/>
                    <a:pt x="8825" y="13406"/>
                    <a:pt x="7895" y="14233"/>
                  </a:cubicBezTo>
                  <a:cubicBezTo>
                    <a:pt x="7199" y="15061"/>
                    <a:pt x="6503" y="17213"/>
                    <a:pt x="7664" y="18288"/>
                  </a:cubicBezTo>
                  <a:cubicBezTo>
                    <a:pt x="8825" y="19447"/>
                    <a:pt x="8127" y="19447"/>
                    <a:pt x="7199" y="19117"/>
                  </a:cubicBezTo>
                  <a:cubicBezTo>
                    <a:pt x="6037" y="18785"/>
                    <a:pt x="6967" y="17875"/>
                    <a:pt x="4645" y="17709"/>
                  </a:cubicBezTo>
                  <a:cubicBezTo>
                    <a:pt x="2321" y="17461"/>
                    <a:pt x="0" y="18785"/>
                    <a:pt x="1857" y="19778"/>
                  </a:cubicBezTo>
                  <a:cubicBezTo>
                    <a:pt x="3483" y="20772"/>
                    <a:pt x="12077" y="21600"/>
                    <a:pt x="12541" y="19447"/>
                  </a:cubicBezTo>
                  <a:cubicBezTo>
                    <a:pt x="12541" y="18041"/>
                    <a:pt x="13702" y="18371"/>
                    <a:pt x="14167" y="19281"/>
                  </a:cubicBezTo>
                  <a:cubicBezTo>
                    <a:pt x="14400" y="20274"/>
                    <a:pt x="15328" y="20689"/>
                    <a:pt x="16721" y="20357"/>
                  </a:cubicBezTo>
                  <a:cubicBezTo>
                    <a:pt x="18116" y="20027"/>
                    <a:pt x="20902" y="19530"/>
                    <a:pt x="21134" y="18620"/>
                  </a:cubicBezTo>
                  <a:cubicBezTo>
                    <a:pt x="21367" y="17792"/>
                    <a:pt x="21600" y="14399"/>
                    <a:pt x="20205" y="13820"/>
                  </a:cubicBezTo>
                  <a:cubicBezTo>
                    <a:pt x="18812" y="13241"/>
                    <a:pt x="18580" y="11834"/>
                    <a:pt x="18347" y="11005"/>
                  </a:cubicBezTo>
                  <a:cubicBezTo>
                    <a:pt x="17882" y="10262"/>
                    <a:pt x="19740" y="2317"/>
                    <a:pt x="19740" y="2317"/>
                  </a:cubicBezTo>
                  <a:close/>
                </a:path>
              </a:pathLst>
            </a:custGeom>
            <a:solidFill>
              <a:srgbClr val="F9DAB4"/>
            </a:solidFill>
            <a:ln w="9525" cmpd="sng" cap="flat">
              <a:noFill/>
              <a:prstDash val="solid"/>
              <a:round/>
            </a:ln>
            <a:effectLst>
              <a:outerShdw sx="100000" sy="23000" kx="1200000" algn="br" rotWithShape="0" blurRad="76200" dist="0" dir="13500000">
                <a:srgbClr val="000000">
                  <a:alpha val="19607"/>
                </a:srgbClr>
              </a:outerShdw>
            </a:effectLst>
          </p:spPr>
        </p:sp>
        <p:sp>
          <p:nvSpPr>
            <p:cNvPr id="119" name="曲线"/>
            <p:cNvSpPr>
              <a:spLocks/>
            </p:cNvSpPr>
            <p:nvPr/>
          </p:nvSpPr>
          <p:spPr>
            <a:xfrm rot="0">
              <a:off x="8732018" y="3817285"/>
              <a:ext cx="118088" cy="163182"/>
            </a:xfrm>
            <a:custGeom>
              <a:gdLst>
                <a:gd name="T1" fmla="*/ 0 w 21600"/>
                <a:gd name="T2" fmla="*/ 0 h 21600"/>
                <a:gd name="T3" fmla="*/ 21600 w 21600"/>
                <a:gd name="T4" fmla="*/ 21600 h 21600"/>
              </a:gdLst>
              <a:rect l="T1" t="T2" r="T3" b="T4"/>
              <a:pathLst>
                <a:path w="21600" h="21600">
                  <a:moveTo>
                    <a:pt x="19985" y="0"/>
                  </a:moveTo>
                  <a:cubicBezTo>
                    <a:pt x="19985" y="0"/>
                    <a:pt x="3027" y="4937"/>
                    <a:pt x="0" y="20982"/>
                  </a:cubicBezTo>
                  <a:cubicBezTo>
                    <a:pt x="20589" y="21600"/>
                    <a:pt x="20589" y="21600"/>
                    <a:pt x="20589" y="21600"/>
                  </a:cubicBezTo>
                  <a:cubicBezTo>
                    <a:pt x="21600" y="0"/>
                    <a:pt x="21600" y="0"/>
                    <a:pt x="21600" y="0"/>
                  </a:cubicBezTo>
                  <a:lnTo>
                    <a:pt x="19985" y="0"/>
                  </a:lnTo>
                  <a:close/>
                </a:path>
              </a:pathLst>
            </a:custGeom>
            <a:solidFill>
              <a:srgbClr val="EAE5DC"/>
            </a:solidFill>
            <a:ln w="9525" cmpd="sng" cap="flat">
              <a:noFill/>
              <a:prstDash val="solid"/>
              <a:round/>
            </a:ln>
            <a:effectLst>
              <a:outerShdw sx="100000" sy="23000" kx="1200000" algn="br" rotWithShape="0" blurRad="76200" dist="0" dir="13500000">
                <a:srgbClr val="000000">
                  <a:alpha val="19607"/>
                </a:srgbClr>
              </a:outerShdw>
            </a:effectLst>
          </p:spPr>
        </p:sp>
        <p:sp>
          <p:nvSpPr>
            <p:cNvPr id="120" name="曲线"/>
            <p:cNvSpPr>
              <a:spLocks/>
            </p:cNvSpPr>
            <p:nvPr/>
          </p:nvSpPr>
          <p:spPr>
            <a:xfrm rot="0">
              <a:off x="8746308" y="3837984"/>
              <a:ext cx="85746" cy="135321"/>
            </a:xfrm>
            <a:custGeom>
              <a:gdLst>
                <a:gd name="T1" fmla="*/ 0 w 21600"/>
                <a:gd name="T2" fmla="*/ 0 h 21600"/>
                <a:gd name="T3" fmla="*/ 21600 w 21600"/>
                <a:gd name="T4" fmla="*/ 21600 h 21600"/>
              </a:gdLst>
              <a:rect l="T1" t="T2" r="T3" b="T4"/>
              <a:pathLst>
                <a:path w="21600" h="21600">
                  <a:moveTo>
                    <a:pt x="8583" y="20854"/>
                  </a:moveTo>
                  <a:cubicBezTo>
                    <a:pt x="8583" y="20854"/>
                    <a:pt x="1383" y="20667"/>
                    <a:pt x="552" y="16943"/>
                  </a:cubicBezTo>
                  <a:cubicBezTo>
                    <a:pt x="0" y="13405"/>
                    <a:pt x="11075" y="2793"/>
                    <a:pt x="15230" y="1303"/>
                  </a:cubicBezTo>
                  <a:cubicBezTo>
                    <a:pt x="19661" y="0"/>
                    <a:pt x="21600" y="0"/>
                    <a:pt x="20491" y="3910"/>
                  </a:cubicBezTo>
                  <a:cubicBezTo>
                    <a:pt x="19106" y="7820"/>
                    <a:pt x="16060" y="19364"/>
                    <a:pt x="16060" y="20854"/>
                  </a:cubicBezTo>
                  <a:cubicBezTo>
                    <a:pt x="13569" y="21600"/>
                    <a:pt x="8583" y="20854"/>
                    <a:pt x="8583" y="20854"/>
                  </a:cubicBezTo>
                  <a:close/>
                </a:path>
              </a:pathLst>
            </a:custGeom>
            <a:solidFill>
              <a:srgbClr val="F9F5ED"/>
            </a:solidFill>
            <a:ln w="9525" cmpd="sng" cap="flat">
              <a:noFill/>
              <a:prstDash val="solid"/>
              <a:round/>
            </a:ln>
            <a:effectLst>
              <a:outerShdw sx="100000" sy="23000" kx="1200000" algn="br" rotWithShape="0" blurRad="76200" dist="0" dir="13500000">
                <a:srgbClr val="000000">
                  <a:alpha val="19607"/>
                </a:srgbClr>
              </a:outerShdw>
            </a:effectLst>
          </p:spPr>
        </p:sp>
        <p:sp>
          <p:nvSpPr>
            <p:cNvPr id="121" name="曲线"/>
            <p:cNvSpPr>
              <a:spLocks/>
            </p:cNvSpPr>
            <p:nvPr/>
          </p:nvSpPr>
          <p:spPr>
            <a:xfrm rot="0">
              <a:off x="8724495" y="4477183"/>
              <a:ext cx="173747" cy="93928"/>
            </a:xfrm>
            <a:custGeom>
              <a:gdLst>
                <a:gd name="T1" fmla="*/ 0 w 21600"/>
                <a:gd name="T2" fmla="*/ 0 h 21600"/>
                <a:gd name="T3" fmla="*/ 21600 w 21600"/>
                <a:gd name="T4" fmla="*/ 21600 h 21600"/>
              </a:gdLst>
              <a:rect l="T1" t="T2" r="T3" b="T4"/>
              <a:pathLst>
                <a:path w="21600" h="21600">
                  <a:moveTo>
                    <a:pt x="0" y="18398"/>
                  </a:moveTo>
                  <a:cubicBezTo>
                    <a:pt x="1777" y="2666"/>
                    <a:pt x="10663" y="0"/>
                    <a:pt x="15993" y="4532"/>
                  </a:cubicBezTo>
                  <a:cubicBezTo>
                    <a:pt x="19686" y="7732"/>
                    <a:pt x="21052" y="13865"/>
                    <a:pt x="21600" y="17599"/>
                  </a:cubicBezTo>
                  <a:cubicBezTo>
                    <a:pt x="16130" y="21600"/>
                    <a:pt x="5057" y="19732"/>
                    <a:pt x="0" y="18398"/>
                  </a:cubicBezTo>
                  <a:close/>
                </a:path>
              </a:pathLst>
            </a:custGeom>
            <a:solidFill>
              <a:srgbClr val="7F5732"/>
            </a:solidFill>
            <a:ln w="9525" cmpd="sng" cap="flat">
              <a:noFill/>
              <a:prstDash val="solid"/>
              <a:round/>
            </a:ln>
            <a:effectLst>
              <a:outerShdw sx="100000" sy="23000" kx="1200000" algn="br" rotWithShape="0" blurRad="76200" dist="0" dir="13500000">
                <a:srgbClr val="000000">
                  <a:alpha val="19607"/>
                </a:srgbClr>
              </a:outerShdw>
            </a:effectLst>
          </p:spPr>
        </p:sp>
        <p:sp>
          <p:nvSpPr>
            <p:cNvPr id="122" name="曲线"/>
            <p:cNvSpPr>
              <a:spLocks/>
            </p:cNvSpPr>
            <p:nvPr/>
          </p:nvSpPr>
          <p:spPr>
            <a:xfrm rot="0">
              <a:off x="8716972" y="4553601"/>
              <a:ext cx="186535" cy="50147"/>
            </a:xfrm>
            <a:custGeom>
              <a:gdLst>
                <a:gd name="T1" fmla="*/ 0 w 21600"/>
                <a:gd name="T2" fmla="*/ 0 h 21600"/>
                <a:gd name="T3" fmla="*/ 21600 w 21600"/>
                <a:gd name="T4" fmla="*/ 21600 h 21600"/>
              </a:gdLst>
              <a:rect l="T1" t="T2" r="T3" b="T4"/>
              <a:pathLst>
                <a:path w="21600" h="21600">
                  <a:moveTo>
                    <a:pt x="888" y="1506"/>
                  </a:moveTo>
                  <a:cubicBezTo>
                    <a:pt x="888" y="1506"/>
                    <a:pt x="888" y="1506"/>
                    <a:pt x="888" y="1506"/>
                  </a:cubicBezTo>
                  <a:cubicBezTo>
                    <a:pt x="5590" y="4017"/>
                    <a:pt x="15882" y="7533"/>
                    <a:pt x="20964" y="0"/>
                  </a:cubicBezTo>
                  <a:cubicBezTo>
                    <a:pt x="20964" y="0"/>
                    <a:pt x="20964" y="0"/>
                    <a:pt x="20964" y="0"/>
                  </a:cubicBezTo>
                  <a:cubicBezTo>
                    <a:pt x="21600" y="5022"/>
                    <a:pt x="21472" y="8036"/>
                    <a:pt x="21090" y="11050"/>
                  </a:cubicBezTo>
                  <a:cubicBezTo>
                    <a:pt x="21090" y="11050"/>
                    <a:pt x="10544" y="21600"/>
                    <a:pt x="1396" y="12054"/>
                  </a:cubicBezTo>
                  <a:cubicBezTo>
                    <a:pt x="1396" y="12054"/>
                    <a:pt x="0" y="10547"/>
                    <a:pt x="888" y="1506"/>
                  </a:cubicBezTo>
                  <a:close/>
                </a:path>
              </a:pathLst>
            </a:custGeom>
            <a:solidFill>
              <a:srgbClr val="684427"/>
            </a:solidFill>
            <a:ln w="9525" cmpd="sng" cap="flat">
              <a:noFill/>
              <a:prstDash val="solid"/>
              <a:round/>
            </a:ln>
            <a:effectLst>
              <a:outerShdw sx="100000" sy="23000" kx="1200000" algn="br" rotWithShape="0" blurRad="76200" dist="0" dir="13500000">
                <a:srgbClr val="000000">
                  <a:alpha val="19607"/>
                </a:srgbClr>
              </a:outerShdw>
            </a:effectLst>
          </p:spPr>
        </p:sp>
        <p:sp>
          <p:nvSpPr>
            <p:cNvPr id="123" name="曲线"/>
            <p:cNvSpPr>
              <a:spLocks/>
            </p:cNvSpPr>
            <p:nvPr/>
          </p:nvSpPr>
          <p:spPr>
            <a:xfrm rot="0">
              <a:off x="8746308" y="4514597"/>
              <a:ext cx="40616" cy="21491"/>
            </a:xfrm>
            <a:custGeom>
              <a:gdLst>
                <a:gd name="T1" fmla="*/ 0 w 21600"/>
                <a:gd name="T2" fmla="*/ 0 h 21600"/>
                <a:gd name="T3" fmla="*/ 21600 w 21600"/>
                <a:gd name="T4" fmla="*/ 21600 h 21600"/>
              </a:gdLst>
              <a:rect l="T1" t="T2" r="T3" b="T4"/>
              <a:pathLst>
                <a:path w="21600" h="21600">
                  <a:moveTo>
                    <a:pt x="582" y="5684"/>
                  </a:moveTo>
                  <a:cubicBezTo>
                    <a:pt x="0" y="10231"/>
                    <a:pt x="4085" y="15914"/>
                    <a:pt x="9923" y="19325"/>
                  </a:cubicBezTo>
                  <a:cubicBezTo>
                    <a:pt x="15761" y="21600"/>
                    <a:pt x="20432" y="20462"/>
                    <a:pt x="21015" y="15914"/>
                  </a:cubicBezTo>
                  <a:cubicBezTo>
                    <a:pt x="21600" y="11367"/>
                    <a:pt x="17513" y="5684"/>
                    <a:pt x="11676" y="3410"/>
                  </a:cubicBezTo>
                  <a:cubicBezTo>
                    <a:pt x="6421" y="0"/>
                    <a:pt x="1166" y="1136"/>
                    <a:pt x="582" y="5684"/>
                  </a:cubicBezTo>
                  <a:close/>
                </a:path>
              </a:pathLst>
            </a:custGeom>
            <a:solidFill>
              <a:srgbClr val="9B7556"/>
            </a:solidFill>
            <a:ln w="9525" cmpd="sng" cap="flat">
              <a:noFill/>
              <a:prstDash val="solid"/>
              <a:round/>
            </a:ln>
            <a:effectLst>
              <a:outerShdw sx="100000" sy="23000" kx="1200000" algn="br" rotWithShape="0" blurRad="76200" dist="0" dir="13500000">
                <a:srgbClr val="000000">
                  <a:alpha val="19607"/>
                </a:srgbClr>
              </a:outerShdw>
            </a:effectLst>
          </p:spPr>
        </p:sp>
        <p:sp>
          <p:nvSpPr>
            <p:cNvPr id="124" name="曲线"/>
            <p:cNvSpPr>
              <a:spLocks/>
            </p:cNvSpPr>
            <p:nvPr/>
          </p:nvSpPr>
          <p:spPr>
            <a:xfrm rot="0">
              <a:off x="8958417" y="4477183"/>
              <a:ext cx="173747" cy="93928"/>
            </a:xfrm>
            <a:custGeom>
              <a:gdLst>
                <a:gd name="T1" fmla="*/ 0 w 21600"/>
                <a:gd name="T2" fmla="*/ 0 h 21600"/>
                <a:gd name="T3" fmla="*/ 21600 w 21600"/>
                <a:gd name="T4" fmla="*/ 21600 h 21600"/>
              </a:gdLst>
              <a:rect l="T1" t="T2" r="T3" b="T4"/>
              <a:pathLst>
                <a:path w="21600" h="21600">
                  <a:moveTo>
                    <a:pt x="21600" y="18398"/>
                  </a:moveTo>
                  <a:cubicBezTo>
                    <a:pt x="19822" y="2666"/>
                    <a:pt x="10935" y="0"/>
                    <a:pt x="5605" y="4532"/>
                  </a:cubicBezTo>
                  <a:cubicBezTo>
                    <a:pt x="1912" y="7732"/>
                    <a:pt x="546" y="13865"/>
                    <a:pt x="0" y="17599"/>
                  </a:cubicBezTo>
                  <a:cubicBezTo>
                    <a:pt x="5331" y="21600"/>
                    <a:pt x="16404" y="19732"/>
                    <a:pt x="21600" y="18398"/>
                  </a:cubicBezTo>
                  <a:close/>
                </a:path>
              </a:pathLst>
            </a:custGeom>
            <a:solidFill>
              <a:srgbClr val="7F5732"/>
            </a:solidFill>
            <a:ln w="9525" cmpd="sng" cap="flat">
              <a:noFill/>
              <a:prstDash val="solid"/>
              <a:round/>
            </a:ln>
            <a:effectLst>
              <a:outerShdw sx="100000" sy="23000" kx="1200000" algn="br" rotWithShape="0" blurRad="76200" dist="0" dir="13500000">
                <a:srgbClr val="000000">
                  <a:alpha val="19607"/>
                </a:srgbClr>
              </a:outerShdw>
            </a:effectLst>
          </p:spPr>
        </p:sp>
        <p:sp>
          <p:nvSpPr>
            <p:cNvPr id="125" name="曲线"/>
            <p:cNvSpPr>
              <a:spLocks/>
            </p:cNvSpPr>
            <p:nvPr/>
          </p:nvSpPr>
          <p:spPr>
            <a:xfrm rot="0">
              <a:off x="8953151" y="4553601"/>
              <a:ext cx="186535" cy="50147"/>
            </a:xfrm>
            <a:custGeom>
              <a:gdLst>
                <a:gd name="T1" fmla="*/ 0 w 21600"/>
                <a:gd name="T2" fmla="*/ 0 h 21600"/>
                <a:gd name="T3" fmla="*/ 21600 w 21600"/>
                <a:gd name="T4" fmla="*/ 21600 h 21600"/>
              </a:gdLst>
              <a:rect l="T1" t="T2" r="T3" b="T4"/>
              <a:pathLst>
                <a:path w="21600" h="21600">
                  <a:moveTo>
                    <a:pt x="20709" y="1506"/>
                  </a:moveTo>
                  <a:cubicBezTo>
                    <a:pt x="20709" y="1506"/>
                    <a:pt x="20709" y="1506"/>
                    <a:pt x="20709" y="1506"/>
                  </a:cubicBezTo>
                  <a:cubicBezTo>
                    <a:pt x="15882" y="4017"/>
                    <a:pt x="5590" y="7533"/>
                    <a:pt x="635" y="0"/>
                  </a:cubicBezTo>
                  <a:cubicBezTo>
                    <a:pt x="635" y="0"/>
                    <a:pt x="635" y="0"/>
                    <a:pt x="635" y="0"/>
                  </a:cubicBezTo>
                  <a:cubicBezTo>
                    <a:pt x="0" y="5022"/>
                    <a:pt x="127" y="8036"/>
                    <a:pt x="507" y="11050"/>
                  </a:cubicBezTo>
                  <a:cubicBezTo>
                    <a:pt x="507" y="11050"/>
                    <a:pt x="10926" y="21600"/>
                    <a:pt x="20202" y="12054"/>
                  </a:cubicBezTo>
                  <a:cubicBezTo>
                    <a:pt x="20202" y="12054"/>
                    <a:pt x="21600" y="10547"/>
                    <a:pt x="20709" y="1506"/>
                  </a:cubicBezTo>
                  <a:close/>
                </a:path>
              </a:pathLst>
            </a:custGeom>
            <a:solidFill>
              <a:srgbClr val="684427"/>
            </a:solidFill>
            <a:ln w="9525" cmpd="sng" cap="flat">
              <a:noFill/>
              <a:prstDash val="solid"/>
              <a:round/>
            </a:ln>
            <a:effectLst>
              <a:outerShdw sx="100000" sy="23000" kx="1200000" algn="br" rotWithShape="0" blurRad="76200" dist="0" dir="13500000">
                <a:srgbClr val="000000">
                  <a:alpha val="19607"/>
                </a:srgbClr>
              </a:outerShdw>
            </a:effectLst>
          </p:spPr>
        </p:sp>
        <p:sp>
          <p:nvSpPr>
            <p:cNvPr id="126" name="曲线"/>
            <p:cNvSpPr>
              <a:spLocks/>
            </p:cNvSpPr>
            <p:nvPr/>
          </p:nvSpPr>
          <p:spPr>
            <a:xfrm rot="0">
              <a:off x="9068230" y="4514597"/>
              <a:ext cx="42121" cy="21491"/>
            </a:xfrm>
            <a:custGeom>
              <a:gdLst>
                <a:gd name="T1" fmla="*/ 0 w 21600"/>
                <a:gd name="T2" fmla="*/ 0 h 21600"/>
                <a:gd name="T3" fmla="*/ 21600 w 21600"/>
                <a:gd name="T4" fmla="*/ 21600 h 21600"/>
              </a:gdLst>
              <a:rect l="T1" t="T2" r="T3" b="T4"/>
              <a:pathLst>
                <a:path w="21600" h="21600">
                  <a:moveTo>
                    <a:pt x="21030" y="5684"/>
                  </a:moveTo>
                  <a:cubicBezTo>
                    <a:pt x="21600" y="10231"/>
                    <a:pt x="17051" y="15914"/>
                    <a:pt x="11936" y="19325"/>
                  </a:cubicBezTo>
                  <a:cubicBezTo>
                    <a:pt x="6252" y="21600"/>
                    <a:pt x="1135" y="20462"/>
                    <a:pt x="568" y="15914"/>
                  </a:cubicBezTo>
                  <a:cubicBezTo>
                    <a:pt x="0" y="11367"/>
                    <a:pt x="4546" y="5684"/>
                    <a:pt x="9662" y="3410"/>
                  </a:cubicBezTo>
                  <a:cubicBezTo>
                    <a:pt x="15346" y="0"/>
                    <a:pt x="20462" y="1136"/>
                    <a:pt x="21030" y="5684"/>
                  </a:cubicBezTo>
                  <a:close/>
                </a:path>
              </a:pathLst>
            </a:custGeom>
            <a:solidFill>
              <a:srgbClr val="9B7556"/>
            </a:solidFill>
            <a:ln w="9525" cmpd="sng" cap="flat">
              <a:noFill/>
              <a:prstDash val="solid"/>
              <a:round/>
            </a:ln>
            <a:effectLst>
              <a:outerShdw sx="100000" sy="23000" kx="1200000" algn="br" rotWithShape="0" blurRad="76200" dist="0" dir="13500000">
                <a:srgbClr val="000000">
                  <a:alpha val="19607"/>
                </a:srgbClr>
              </a:outerShdw>
            </a:effectLst>
          </p:spPr>
        </p:sp>
        <p:sp>
          <p:nvSpPr>
            <p:cNvPr id="127" name="曲线"/>
            <p:cNvSpPr>
              <a:spLocks/>
            </p:cNvSpPr>
            <p:nvPr/>
          </p:nvSpPr>
          <p:spPr>
            <a:xfrm rot="0">
              <a:off x="8778651" y="4118976"/>
              <a:ext cx="298605" cy="472036"/>
            </a:xfrm>
            <a:custGeom>
              <a:gdLst>
                <a:gd name="T1" fmla="*/ 0 w 21600"/>
                <a:gd name="T2" fmla="*/ 0 h 21600"/>
                <a:gd name="T3" fmla="*/ 21600 w 21600"/>
                <a:gd name="T4" fmla="*/ 21600 h 21600"/>
              </a:gdLst>
              <a:rect l="T1" t="T2" r="T3" b="T4"/>
              <a:pathLst>
                <a:path w="21600" h="21600">
                  <a:moveTo>
                    <a:pt x="2223" y="53"/>
                  </a:moveTo>
                  <a:cubicBezTo>
                    <a:pt x="1349" y="15534"/>
                    <a:pt x="1349" y="15534"/>
                    <a:pt x="1349" y="15534"/>
                  </a:cubicBezTo>
                  <a:cubicBezTo>
                    <a:pt x="714" y="15907"/>
                    <a:pt x="0" y="16013"/>
                    <a:pt x="475" y="17076"/>
                  </a:cubicBezTo>
                  <a:cubicBezTo>
                    <a:pt x="2857" y="17236"/>
                    <a:pt x="6749" y="18034"/>
                    <a:pt x="7860" y="21174"/>
                  </a:cubicBezTo>
                  <a:cubicBezTo>
                    <a:pt x="7860" y="21174"/>
                    <a:pt x="10641" y="21386"/>
                    <a:pt x="10641" y="20110"/>
                  </a:cubicBezTo>
                  <a:cubicBezTo>
                    <a:pt x="11116" y="21600"/>
                    <a:pt x="13896" y="21120"/>
                    <a:pt x="13896" y="21120"/>
                  </a:cubicBezTo>
                  <a:cubicBezTo>
                    <a:pt x="13896" y="21120"/>
                    <a:pt x="17390" y="17024"/>
                    <a:pt x="21044" y="17024"/>
                  </a:cubicBezTo>
                  <a:cubicBezTo>
                    <a:pt x="21600" y="15853"/>
                    <a:pt x="20169" y="15853"/>
                    <a:pt x="19297" y="15853"/>
                  </a:cubicBezTo>
                  <a:cubicBezTo>
                    <a:pt x="19297" y="12235"/>
                    <a:pt x="19376" y="0"/>
                    <a:pt x="19376" y="0"/>
                  </a:cubicBezTo>
                  <a:lnTo>
                    <a:pt x="2223" y="53"/>
                  </a:lnTo>
                  <a:close/>
                </a:path>
              </a:pathLst>
            </a:custGeom>
            <a:solidFill>
              <a:srgbClr val="515151"/>
            </a:solidFill>
            <a:ln w="9525" cmpd="sng" cap="flat">
              <a:noFill/>
              <a:prstDash val="solid"/>
              <a:round/>
            </a:ln>
            <a:effectLst>
              <a:outerShdw sx="100000" sy="23000" kx="1200000" algn="br" rotWithShape="0" blurRad="76200" dist="0" dir="13500000">
                <a:srgbClr val="000000">
                  <a:alpha val="19607"/>
                </a:srgbClr>
              </a:outerShdw>
            </a:effectLst>
          </p:spPr>
        </p:sp>
        <p:sp>
          <p:nvSpPr>
            <p:cNvPr id="128" name="曲线"/>
            <p:cNvSpPr>
              <a:spLocks/>
            </p:cNvSpPr>
            <p:nvPr/>
          </p:nvSpPr>
          <p:spPr>
            <a:xfrm rot="0">
              <a:off x="8786924" y="4139673"/>
              <a:ext cx="280554" cy="436215"/>
            </a:xfrm>
            <a:custGeom>
              <a:gdLst>
                <a:gd name="T1" fmla="*/ 0 w 21600"/>
                <a:gd name="T2" fmla="*/ 0 h 21600"/>
                <a:gd name="T3" fmla="*/ 21600 w 21600"/>
                <a:gd name="T4" fmla="*/ 21600 h 21600"/>
              </a:gdLst>
              <a:rect l="T1" t="T2" r="T3" b="T4"/>
              <a:pathLst>
                <a:path w="21600" h="21600">
                  <a:moveTo>
                    <a:pt x="2116" y="2475"/>
                  </a:moveTo>
                  <a:cubicBezTo>
                    <a:pt x="2201" y="2187"/>
                    <a:pt x="2201" y="1958"/>
                    <a:pt x="2201" y="1669"/>
                  </a:cubicBezTo>
                  <a:cubicBezTo>
                    <a:pt x="2286" y="1093"/>
                    <a:pt x="2540" y="115"/>
                    <a:pt x="3642" y="115"/>
                  </a:cubicBezTo>
                  <a:cubicBezTo>
                    <a:pt x="5335" y="0"/>
                    <a:pt x="9741" y="0"/>
                    <a:pt x="9741" y="0"/>
                  </a:cubicBezTo>
                  <a:cubicBezTo>
                    <a:pt x="9741" y="0"/>
                    <a:pt x="10842" y="1323"/>
                    <a:pt x="11181" y="1554"/>
                  </a:cubicBezTo>
                  <a:cubicBezTo>
                    <a:pt x="11518" y="1785"/>
                    <a:pt x="11773" y="1612"/>
                    <a:pt x="12367" y="978"/>
                  </a:cubicBezTo>
                  <a:cubicBezTo>
                    <a:pt x="12958" y="344"/>
                    <a:pt x="13382" y="57"/>
                    <a:pt x="13382" y="57"/>
                  </a:cubicBezTo>
                  <a:cubicBezTo>
                    <a:pt x="13382" y="57"/>
                    <a:pt x="17702" y="57"/>
                    <a:pt x="18550" y="57"/>
                  </a:cubicBezTo>
                  <a:cubicBezTo>
                    <a:pt x="19481" y="57"/>
                    <a:pt x="19735" y="1267"/>
                    <a:pt x="19735" y="2764"/>
                  </a:cubicBezTo>
                  <a:cubicBezTo>
                    <a:pt x="19735" y="4262"/>
                    <a:pt x="19396" y="14283"/>
                    <a:pt x="19396" y="15609"/>
                  </a:cubicBezTo>
                  <a:cubicBezTo>
                    <a:pt x="19396" y="16473"/>
                    <a:pt x="18210" y="16876"/>
                    <a:pt x="17787" y="17163"/>
                  </a:cubicBezTo>
                  <a:cubicBezTo>
                    <a:pt x="17363" y="17394"/>
                    <a:pt x="17787" y="17452"/>
                    <a:pt x="18635" y="17048"/>
                  </a:cubicBezTo>
                  <a:cubicBezTo>
                    <a:pt x="19396" y="16645"/>
                    <a:pt x="20497" y="16299"/>
                    <a:pt x="21091" y="16645"/>
                  </a:cubicBezTo>
                  <a:cubicBezTo>
                    <a:pt x="21600" y="17048"/>
                    <a:pt x="20583" y="17222"/>
                    <a:pt x="19650" y="17452"/>
                  </a:cubicBezTo>
                  <a:cubicBezTo>
                    <a:pt x="18719" y="17683"/>
                    <a:pt x="16771" y="18430"/>
                    <a:pt x="15754" y="19525"/>
                  </a:cubicBezTo>
                  <a:cubicBezTo>
                    <a:pt x="14822" y="20619"/>
                    <a:pt x="13806" y="21600"/>
                    <a:pt x="12536" y="21369"/>
                  </a:cubicBezTo>
                  <a:cubicBezTo>
                    <a:pt x="11349" y="21080"/>
                    <a:pt x="10757" y="20158"/>
                    <a:pt x="10757" y="19584"/>
                  </a:cubicBezTo>
                  <a:cubicBezTo>
                    <a:pt x="10757" y="18950"/>
                    <a:pt x="10249" y="19410"/>
                    <a:pt x="10249" y="20217"/>
                  </a:cubicBezTo>
                  <a:cubicBezTo>
                    <a:pt x="10164" y="21023"/>
                    <a:pt x="9486" y="21369"/>
                    <a:pt x="8893" y="21369"/>
                  </a:cubicBezTo>
                  <a:cubicBezTo>
                    <a:pt x="7877" y="21369"/>
                    <a:pt x="7537" y="20332"/>
                    <a:pt x="7199" y="19814"/>
                  </a:cubicBezTo>
                  <a:cubicBezTo>
                    <a:pt x="6690" y="18950"/>
                    <a:pt x="5335" y="18489"/>
                    <a:pt x="4234" y="18028"/>
                  </a:cubicBezTo>
                  <a:cubicBezTo>
                    <a:pt x="3642" y="17798"/>
                    <a:pt x="2963" y="17509"/>
                    <a:pt x="2286" y="17452"/>
                  </a:cubicBezTo>
                  <a:cubicBezTo>
                    <a:pt x="676" y="17222"/>
                    <a:pt x="0" y="16819"/>
                    <a:pt x="507" y="16473"/>
                  </a:cubicBezTo>
                  <a:cubicBezTo>
                    <a:pt x="1015" y="16128"/>
                    <a:pt x="1948" y="16012"/>
                    <a:pt x="2624" y="16299"/>
                  </a:cubicBezTo>
                  <a:cubicBezTo>
                    <a:pt x="3388" y="16530"/>
                    <a:pt x="4573" y="16991"/>
                    <a:pt x="4573" y="16704"/>
                  </a:cubicBezTo>
                  <a:cubicBezTo>
                    <a:pt x="4573" y="16473"/>
                    <a:pt x="4065" y="16069"/>
                    <a:pt x="2879" y="15839"/>
                  </a:cubicBezTo>
                  <a:cubicBezTo>
                    <a:pt x="1778" y="15551"/>
                    <a:pt x="1440" y="14571"/>
                    <a:pt x="1440" y="13420"/>
                  </a:cubicBezTo>
                  <a:cubicBezTo>
                    <a:pt x="1440" y="12267"/>
                    <a:pt x="1609" y="11115"/>
                    <a:pt x="1694" y="9964"/>
                  </a:cubicBezTo>
                  <a:cubicBezTo>
                    <a:pt x="1778" y="7717"/>
                    <a:pt x="2116" y="5528"/>
                    <a:pt x="2116" y="3283"/>
                  </a:cubicBezTo>
                  <a:cubicBezTo>
                    <a:pt x="2116" y="3051"/>
                    <a:pt x="2116" y="2764"/>
                    <a:pt x="2116" y="2475"/>
                  </a:cubicBezTo>
                  <a:close/>
                </a:path>
              </a:pathLst>
            </a:custGeom>
            <a:solidFill>
              <a:srgbClr val="848484"/>
            </a:solidFill>
            <a:ln w="9525" cmpd="sng" cap="flat">
              <a:noFill/>
              <a:prstDash val="solid"/>
              <a:round/>
            </a:ln>
            <a:effectLst>
              <a:outerShdw sx="100000" sy="23000" kx="1200000" algn="br" rotWithShape="0" blurRad="76200" dist="0" dir="13500000">
                <a:srgbClr val="000000">
                  <a:alpha val="19607"/>
                </a:srgbClr>
              </a:outerShdw>
            </a:effectLst>
          </p:spPr>
        </p:sp>
        <p:sp>
          <p:nvSpPr>
            <p:cNvPr id="129" name="曲线"/>
            <p:cNvSpPr>
              <a:spLocks/>
            </p:cNvSpPr>
            <p:nvPr/>
          </p:nvSpPr>
          <p:spPr>
            <a:xfrm rot="0">
              <a:off x="8886209" y="4212907"/>
              <a:ext cx="75968" cy="347061"/>
            </a:xfrm>
            <a:custGeom>
              <a:gdLst>
                <a:gd name="T1" fmla="*/ 0 w 21600"/>
                <a:gd name="T2" fmla="*/ 0 h 21600"/>
                <a:gd name="T3" fmla="*/ 21600 w 21600"/>
                <a:gd name="T4" fmla="*/ 21600 h 21600"/>
              </a:gdLst>
              <a:rect l="T1" t="T2" r="T3" b="T4"/>
              <a:pathLst>
                <a:path w="21600" h="21600">
                  <a:moveTo>
                    <a:pt x="18155" y="724"/>
                  </a:moveTo>
                  <a:cubicBezTo>
                    <a:pt x="16590" y="1376"/>
                    <a:pt x="11581" y="1376"/>
                    <a:pt x="8765" y="1303"/>
                  </a:cubicBezTo>
                  <a:cubicBezTo>
                    <a:pt x="7198" y="1232"/>
                    <a:pt x="6260" y="1159"/>
                    <a:pt x="5007" y="1013"/>
                  </a:cubicBezTo>
                  <a:cubicBezTo>
                    <a:pt x="4694" y="1013"/>
                    <a:pt x="4694" y="941"/>
                    <a:pt x="4382" y="941"/>
                  </a:cubicBezTo>
                  <a:cubicBezTo>
                    <a:pt x="3442" y="797"/>
                    <a:pt x="2190" y="578"/>
                    <a:pt x="1251" y="724"/>
                  </a:cubicBezTo>
                  <a:cubicBezTo>
                    <a:pt x="0" y="941"/>
                    <a:pt x="3129" y="1303"/>
                    <a:pt x="3756" y="1376"/>
                  </a:cubicBezTo>
                  <a:cubicBezTo>
                    <a:pt x="5633" y="1522"/>
                    <a:pt x="8138" y="1667"/>
                    <a:pt x="10329" y="1738"/>
                  </a:cubicBezTo>
                  <a:cubicBezTo>
                    <a:pt x="10016" y="3406"/>
                    <a:pt x="9078" y="15221"/>
                    <a:pt x="10016" y="16162"/>
                  </a:cubicBezTo>
                  <a:cubicBezTo>
                    <a:pt x="11268" y="17251"/>
                    <a:pt x="9078" y="21600"/>
                    <a:pt x="9078" y="21600"/>
                  </a:cubicBezTo>
                  <a:cubicBezTo>
                    <a:pt x="9078" y="21600"/>
                    <a:pt x="10329" y="21527"/>
                    <a:pt x="14085" y="21600"/>
                  </a:cubicBezTo>
                  <a:cubicBezTo>
                    <a:pt x="11268" y="19860"/>
                    <a:pt x="12520" y="9712"/>
                    <a:pt x="12520" y="6451"/>
                  </a:cubicBezTo>
                  <a:cubicBezTo>
                    <a:pt x="12520" y="3913"/>
                    <a:pt x="12520" y="2246"/>
                    <a:pt x="12520" y="1738"/>
                  </a:cubicBezTo>
                  <a:cubicBezTo>
                    <a:pt x="14712" y="1738"/>
                    <a:pt x="16590" y="1594"/>
                    <a:pt x="18155" y="1303"/>
                  </a:cubicBezTo>
                  <a:cubicBezTo>
                    <a:pt x="21600" y="578"/>
                    <a:pt x="19720" y="0"/>
                    <a:pt x="18155" y="724"/>
                  </a:cubicBezTo>
                  <a:close/>
                </a:path>
              </a:pathLst>
            </a:custGeom>
            <a:solidFill>
              <a:srgbClr val="515151"/>
            </a:solidFill>
            <a:ln w="9525" cmpd="sng" cap="flat">
              <a:noFill/>
              <a:prstDash val="solid"/>
              <a:round/>
            </a:ln>
            <a:effectLst>
              <a:outerShdw sx="100000" sy="23000" kx="1200000" algn="br" rotWithShape="0" blurRad="76200" dist="0" dir="13500000">
                <a:srgbClr val="000000">
                  <a:alpha val="19607"/>
                </a:srgbClr>
              </a:outerShdw>
            </a:effectLst>
          </p:spPr>
        </p:sp>
        <p:sp>
          <p:nvSpPr>
            <p:cNvPr id="130" name="曲线"/>
            <p:cNvSpPr>
              <a:spLocks/>
            </p:cNvSpPr>
            <p:nvPr/>
          </p:nvSpPr>
          <p:spPr>
            <a:xfrm rot="0">
              <a:off x="8795196" y="3792610"/>
              <a:ext cx="258740" cy="342286"/>
            </a:xfrm>
            <a:custGeom>
              <a:gdLst>
                <a:gd name="T1" fmla="*/ 0 w 21600"/>
                <a:gd name="T2" fmla="*/ 0 h 21600"/>
                <a:gd name="T3" fmla="*/ 21600 w 21600"/>
                <a:gd name="T4" fmla="*/ 21600 h 21600"/>
              </a:gdLst>
              <a:rect l="T1" t="T2" r="T3" b="T4"/>
              <a:pathLst>
                <a:path w="21600" h="21600">
                  <a:moveTo>
                    <a:pt x="3385" y="73"/>
                  </a:moveTo>
                  <a:cubicBezTo>
                    <a:pt x="3385" y="73"/>
                    <a:pt x="0" y="13590"/>
                    <a:pt x="731" y="21600"/>
                  </a:cubicBezTo>
                  <a:cubicBezTo>
                    <a:pt x="21507" y="21600"/>
                    <a:pt x="21507" y="21600"/>
                    <a:pt x="21507" y="21600"/>
                  </a:cubicBezTo>
                  <a:cubicBezTo>
                    <a:pt x="21507" y="21600"/>
                    <a:pt x="21600" y="7346"/>
                    <a:pt x="18944" y="0"/>
                  </a:cubicBezTo>
                  <a:cubicBezTo>
                    <a:pt x="7229" y="0"/>
                    <a:pt x="3385" y="73"/>
                    <a:pt x="3385" y="73"/>
                  </a:cubicBezTo>
                  <a:close/>
                </a:path>
              </a:pathLst>
            </a:custGeom>
            <a:solidFill>
              <a:srgbClr val="EAE5DC"/>
            </a:solidFill>
            <a:ln w="9525" cmpd="sng" cap="flat">
              <a:noFill/>
              <a:prstDash val="solid"/>
              <a:round/>
            </a:ln>
            <a:effectLst>
              <a:outerShdw sx="100000" sy="23000" kx="1200000" algn="br" rotWithShape="0" blurRad="76200" dist="0" dir="13500000">
                <a:srgbClr val="000000">
                  <a:alpha val="19607"/>
                </a:srgbClr>
              </a:outerShdw>
            </a:effectLst>
          </p:spPr>
        </p:sp>
        <p:sp>
          <p:nvSpPr>
            <p:cNvPr id="131" name="曲线"/>
            <p:cNvSpPr>
              <a:spLocks/>
            </p:cNvSpPr>
            <p:nvPr/>
          </p:nvSpPr>
          <p:spPr>
            <a:xfrm rot="0">
              <a:off x="8793693" y="3762362"/>
              <a:ext cx="252723" cy="366962"/>
            </a:xfrm>
            <a:custGeom>
              <a:gdLst>
                <a:gd name="T1" fmla="*/ 0 w 21600"/>
                <a:gd name="T2" fmla="*/ 0 h 21600"/>
                <a:gd name="T3" fmla="*/ 21600 w 21600"/>
                <a:gd name="T4" fmla="*/ 21600 h 21600"/>
              </a:gdLst>
              <a:rect l="T1" t="T2" r="T3" b="T4"/>
              <a:pathLst>
                <a:path w="21600" h="21600">
                  <a:moveTo>
                    <a:pt x="4977" y="3153"/>
                  </a:moveTo>
                  <a:cubicBezTo>
                    <a:pt x="4977" y="3153"/>
                    <a:pt x="3004" y="6102"/>
                    <a:pt x="2346" y="10080"/>
                  </a:cubicBezTo>
                  <a:cubicBezTo>
                    <a:pt x="1689" y="14124"/>
                    <a:pt x="0" y="21600"/>
                    <a:pt x="4882" y="21600"/>
                  </a:cubicBezTo>
                  <a:cubicBezTo>
                    <a:pt x="9766" y="21600"/>
                    <a:pt x="18031" y="21600"/>
                    <a:pt x="19814" y="21600"/>
                  </a:cubicBezTo>
                  <a:cubicBezTo>
                    <a:pt x="21600" y="21600"/>
                    <a:pt x="21600" y="17965"/>
                    <a:pt x="21600" y="16182"/>
                  </a:cubicBezTo>
                  <a:cubicBezTo>
                    <a:pt x="21600" y="14467"/>
                    <a:pt x="20566" y="4388"/>
                    <a:pt x="18687" y="3016"/>
                  </a:cubicBezTo>
                  <a:cubicBezTo>
                    <a:pt x="11551" y="0"/>
                    <a:pt x="4977" y="3153"/>
                    <a:pt x="4977" y="3153"/>
                  </a:cubicBezTo>
                  <a:close/>
                </a:path>
              </a:pathLst>
            </a:custGeom>
            <a:solidFill>
              <a:srgbClr val="F9F5ED"/>
            </a:solidFill>
            <a:ln w="9525" cmpd="sng" cap="flat">
              <a:noFill/>
              <a:prstDash val="solid"/>
              <a:round/>
            </a:ln>
            <a:effectLst>
              <a:outerShdw sx="100000" sy="23000" kx="1200000" algn="br" rotWithShape="0" blurRad="76200" dist="0" dir="13500000">
                <a:srgbClr val="000000">
                  <a:alpha val="19607"/>
                </a:srgbClr>
              </a:outerShdw>
            </a:effectLst>
          </p:spPr>
        </p:sp>
        <p:sp>
          <p:nvSpPr>
            <p:cNvPr id="132" name="曲线"/>
            <p:cNvSpPr>
              <a:spLocks/>
            </p:cNvSpPr>
            <p:nvPr/>
          </p:nvSpPr>
          <p:spPr>
            <a:xfrm rot="0">
              <a:off x="8879440" y="3870619"/>
              <a:ext cx="115079" cy="264276"/>
            </a:xfrm>
            <a:custGeom>
              <a:gdLst>
                <a:gd name="T1" fmla="*/ 0 w 21600"/>
                <a:gd name="T2" fmla="*/ 0 h 21600"/>
                <a:gd name="T3" fmla="*/ 21600 w 21600"/>
                <a:gd name="T4" fmla="*/ 21600 h 21600"/>
              </a:gdLst>
              <a:rect l="T1" t="T2" r="T3" b="T4"/>
              <a:pathLst>
                <a:path w="21600" h="21600">
                  <a:moveTo>
                    <a:pt x="21600" y="16655"/>
                  </a:moveTo>
                  <a:lnTo>
                    <a:pt x="13270" y="0"/>
                  </a:lnTo>
                  <a:lnTo>
                    <a:pt x="6352" y="0"/>
                  </a:lnTo>
                  <a:lnTo>
                    <a:pt x="6352" y="324"/>
                  </a:lnTo>
                  <a:lnTo>
                    <a:pt x="0" y="16850"/>
                  </a:lnTo>
                  <a:lnTo>
                    <a:pt x="7057" y="21600"/>
                  </a:lnTo>
                  <a:lnTo>
                    <a:pt x="14258" y="21600"/>
                  </a:lnTo>
                  <a:lnTo>
                    <a:pt x="21600" y="16655"/>
                  </a:lnTo>
                  <a:close/>
                </a:path>
              </a:pathLst>
            </a:custGeom>
            <a:solidFill>
              <a:srgbClr val="EAE5DC"/>
            </a:solidFill>
            <a:ln w="9525" cmpd="sng" cap="flat">
              <a:noFill/>
              <a:prstDash val="solid"/>
              <a:round/>
            </a:ln>
            <a:effectLst>
              <a:outerShdw sx="100000" sy="23000" kx="1200000" algn="br" rotWithShape="0" blurRad="76200" dist="0" dir="13500000">
                <a:srgbClr val="000000">
                  <a:alpha val="19607"/>
                </a:srgbClr>
              </a:outerShdw>
            </a:effectLst>
          </p:spPr>
        </p:sp>
        <p:sp>
          <p:nvSpPr>
            <p:cNvPr id="133" name="曲线"/>
            <p:cNvSpPr>
              <a:spLocks/>
            </p:cNvSpPr>
            <p:nvPr/>
          </p:nvSpPr>
          <p:spPr>
            <a:xfrm rot="0">
              <a:off x="8870413" y="3854699"/>
              <a:ext cx="42871" cy="40596"/>
            </a:xfrm>
            <a:custGeom>
              <a:gdLst>
                <a:gd name="T1" fmla="*/ 0 w 21600"/>
                <a:gd name="T2" fmla="*/ 0 h 21600"/>
                <a:gd name="T3" fmla="*/ 21600 w 21600"/>
                <a:gd name="T4" fmla="*/ 21600 h 21600"/>
              </a:gdLst>
              <a:rect l="T1" t="T2" r="T3" b="T4"/>
              <a:pathLst>
                <a:path w="21600" h="21600">
                  <a:moveTo>
                    <a:pt x="19705" y="4658"/>
                  </a:moveTo>
                  <a:lnTo>
                    <a:pt x="3409" y="21600"/>
                  </a:lnTo>
                  <a:lnTo>
                    <a:pt x="0" y="15247"/>
                  </a:lnTo>
                  <a:lnTo>
                    <a:pt x="20083" y="0"/>
                  </a:lnTo>
                  <a:lnTo>
                    <a:pt x="21600" y="2964"/>
                  </a:lnTo>
                  <a:lnTo>
                    <a:pt x="19705" y="4658"/>
                  </a:lnTo>
                  <a:close/>
                </a:path>
              </a:pathLst>
            </a:custGeom>
            <a:solidFill>
              <a:srgbClr val="EAE5DC"/>
            </a:solidFill>
            <a:ln w="9525" cmpd="sng" cap="flat">
              <a:noFill/>
              <a:prstDash val="solid"/>
              <a:round/>
            </a:ln>
            <a:effectLst>
              <a:outerShdw sx="100000" sy="23000" kx="1200000" algn="br" rotWithShape="0" blurRad="76200" dist="0" dir="13500000">
                <a:srgbClr val="000000">
                  <a:alpha val="19607"/>
                </a:srgbClr>
              </a:outerShdw>
            </a:effectLst>
          </p:spPr>
        </p:sp>
        <p:sp>
          <p:nvSpPr>
            <p:cNvPr id="134" name="曲线"/>
            <p:cNvSpPr>
              <a:spLocks/>
            </p:cNvSpPr>
            <p:nvPr/>
          </p:nvSpPr>
          <p:spPr>
            <a:xfrm rot="0">
              <a:off x="8950142" y="3855495"/>
              <a:ext cx="42872" cy="42985"/>
            </a:xfrm>
            <a:custGeom>
              <a:gdLst>
                <a:gd name="T1" fmla="*/ 0 w 21600"/>
                <a:gd name="T2" fmla="*/ 0 h 21600"/>
                <a:gd name="T3" fmla="*/ 21600 w 21600"/>
                <a:gd name="T4" fmla="*/ 21600 h 21600"/>
              </a:gdLst>
              <a:rect l="T1" t="T2" r="T3" b="T4"/>
              <a:pathLst>
                <a:path w="21600" h="21600">
                  <a:moveTo>
                    <a:pt x="1893" y="4798"/>
                  </a:moveTo>
                  <a:lnTo>
                    <a:pt x="19325" y="21600"/>
                  </a:lnTo>
                  <a:lnTo>
                    <a:pt x="21600" y="15200"/>
                  </a:lnTo>
                  <a:lnTo>
                    <a:pt x="1514" y="0"/>
                  </a:lnTo>
                  <a:lnTo>
                    <a:pt x="0" y="3199"/>
                  </a:lnTo>
                  <a:lnTo>
                    <a:pt x="1893" y="4798"/>
                  </a:lnTo>
                  <a:close/>
                </a:path>
              </a:pathLst>
            </a:custGeom>
            <a:solidFill>
              <a:srgbClr val="EAE5DC"/>
            </a:solidFill>
            <a:ln w="9525" cmpd="sng" cap="flat">
              <a:noFill/>
              <a:prstDash val="solid"/>
              <a:round/>
            </a:ln>
            <a:effectLst>
              <a:outerShdw sx="100000" sy="23000" kx="1200000" algn="br" rotWithShape="0" blurRad="76200" dist="0" dir="13500000">
                <a:srgbClr val="000000">
                  <a:alpha val="19607"/>
                </a:srgbClr>
              </a:outerShdw>
            </a:effectLst>
          </p:spPr>
        </p:sp>
        <p:sp>
          <p:nvSpPr>
            <p:cNvPr id="135" name="曲线"/>
            <p:cNvSpPr>
              <a:spLocks/>
            </p:cNvSpPr>
            <p:nvPr/>
          </p:nvSpPr>
          <p:spPr>
            <a:xfrm rot="0">
              <a:off x="8841831" y="3826838"/>
              <a:ext cx="166225" cy="62885"/>
            </a:xfrm>
            <a:custGeom>
              <a:gdLst>
                <a:gd name="T1" fmla="*/ 0 w 21600"/>
                <a:gd name="T2" fmla="*/ 0 h 21600"/>
                <a:gd name="T3" fmla="*/ 21600 w 21600"/>
                <a:gd name="T4" fmla="*/ 21600 h 21600"/>
              </a:gdLst>
              <a:rect l="T1" t="T2" r="T3" b="T4"/>
              <a:pathLst>
                <a:path w="21600" h="21600">
                  <a:moveTo>
                    <a:pt x="4006" y="21600"/>
                  </a:moveTo>
                  <a:lnTo>
                    <a:pt x="11728" y="4373"/>
                  </a:lnTo>
                  <a:lnTo>
                    <a:pt x="0" y="0"/>
                  </a:lnTo>
                  <a:lnTo>
                    <a:pt x="4006" y="21600"/>
                  </a:lnTo>
                </a:path>
                <a:path w="21600" h="21600">
                  <a:moveTo>
                    <a:pt x="11728" y="4373"/>
                  </a:moveTo>
                  <a:lnTo>
                    <a:pt x="18862" y="21600"/>
                  </a:lnTo>
                  <a:lnTo>
                    <a:pt x="21600" y="0"/>
                  </a:lnTo>
                  <a:lnTo>
                    <a:pt x="11728" y="4373"/>
                  </a:lnTo>
                  <a:close/>
                </a:path>
              </a:pathLst>
            </a:custGeom>
            <a:solidFill>
              <a:srgbClr val="F9F5ED"/>
            </a:solidFill>
            <a:ln w="9525" cmpd="sng" cap="flat">
              <a:noFill/>
              <a:prstDash val="solid"/>
              <a:round/>
            </a:ln>
            <a:effectLst>
              <a:outerShdw sx="100000" sy="23000" kx="1200000" algn="br" rotWithShape="0" blurRad="76200" dist="0" dir="13500000">
                <a:srgbClr val="000000">
                  <a:alpha val="19607"/>
                </a:srgbClr>
              </a:outerShdw>
            </a:effectLst>
          </p:spPr>
        </p:sp>
        <p:sp>
          <p:nvSpPr>
            <p:cNvPr id="136" name="曲线"/>
            <p:cNvSpPr>
              <a:spLocks/>
            </p:cNvSpPr>
            <p:nvPr/>
          </p:nvSpPr>
          <p:spPr>
            <a:xfrm rot="0">
              <a:off x="8884704" y="3875395"/>
              <a:ext cx="104550" cy="281788"/>
            </a:xfrm>
            <a:custGeom>
              <a:gdLst>
                <a:gd name="T1" fmla="*/ 0 w 21600"/>
                <a:gd name="T2" fmla="*/ 0 h 21600"/>
                <a:gd name="T3" fmla="*/ 21600 w 21600"/>
                <a:gd name="T4" fmla="*/ 21600 h 21600"/>
              </a:gdLst>
              <a:rect l="T1" t="T2" r="T3" b="T4"/>
              <a:pathLst>
                <a:path w="21600" h="21600">
                  <a:moveTo>
                    <a:pt x="6836" y="0"/>
                  </a:moveTo>
                  <a:lnTo>
                    <a:pt x="12742" y="0"/>
                  </a:lnTo>
                  <a:lnTo>
                    <a:pt x="21600" y="15193"/>
                  </a:lnTo>
                  <a:lnTo>
                    <a:pt x="10565" y="21600"/>
                  </a:lnTo>
                  <a:lnTo>
                    <a:pt x="0" y="15375"/>
                  </a:lnTo>
                  <a:lnTo>
                    <a:pt x="6836" y="0"/>
                  </a:lnTo>
                  <a:close/>
                </a:path>
              </a:pathLst>
            </a:custGeom>
            <a:solidFill>
              <a:srgbClr val="5DAEB2"/>
            </a:solidFill>
            <a:ln w="9525" cmpd="sng" cap="flat">
              <a:noFill/>
              <a:prstDash val="solid"/>
              <a:round/>
            </a:ln>
            <a:effectLst>
              <a:outerShdw sx="100000" sy="23000" kx="1200000" algn="br" rotWithShape="0" blurRad="76200" dist="0" dir="13500000">
                <a:srgbClr val="000000">
                  <a:alpha val="19607"/>
                </a:srgbClr>
              </a:outerShdw>
            </a:effectLst>
          </p:spPr>
        </p:sp>
        <p:sp>
          <p:nvSpPr>
            <p:cNvPr id="137" name="曲线"/>
            <p:cNvSpPr>
              <a:spLocks/>
            </p:cNvSpPr>
            <p:nvPr/>
          </p:nvSpPr>
          <p:spPr>
            <a:xfrm rot="0">
              <a:off x="8903508" y="3852311"/>
              <a:ext cx="56410" cy="42985"/>
            </a:xfrm>
            <a:custGeom>
              <a:gdLst>
                <a:gd name="T1" fmla="*/ 0 w 21600"/>
                <a:gd name="T2" fmla="*/ 0 h 21600"/>
                <a:gd name="T3" fmla="*/ 21600 w 21600"/>
                <a:gd name="T4" fmla="*/ 21600 h 21600"/>
              </a:gdLst>
              <a:rect l="T1" t="T2" r="T3" b="T4"/>
              <a:pathLst>
                <a:path w="21600" h="21600">
                  <a:moveTo>
                    <a:pt x="1694" y="0"/>
                  </a:moveTo>
                  <a:cubicBezTo>
                    <a:pt x="1694" y="0"/>
                    <a:pt x="20752" y="0"/>
                    <a:pt x="20752" y="0"/>
                  </a:cubicBezTo>
                  <a:cubicBezTo>
                    <a:pt x="21600" y="0"/>
                    <a:pt x="21176" y="12843"/>
                    <a:pt x="20752" y="14594"/>
                  </a:cubicBezTo>
                  <a:cubicBezTo>
                    <a:pt x="19482" y="21600"/>
                    <a:pt x="13976" y="21600"/>
                    <a:pt x="10164" y="21016"/>
                  </a:cubicBezTo>
                  <a:cubicBezTo>
                    <a:pt x="7200" y="21016"/>
                    <a:pt x="3810" y="21016"/>
                    <a:pt x="2117" y="16929"/>
                  </a:cubicBezTo>
                  <a:cubicBezTo>
                    <a:pt x="0" y="12259"/>
                    <a:pt x="1694" y="5254"/>
                    <a:pt x="1694" y="0"/>
                  </a:cubicBezTo>
                  <a:close/>
                </a:path>
              </a:pathLst>
            </a:custGeom>
            <a:solidFill>
              <a:srgbClr val="459999"/>
            </a:solidFill>
            <a:ln w="9525" cmpd="sng" cap="flat">
              <a:noFill/>
              <a:prstDash val="solid"/>
              <a:round/>
            </a:ln>
            <a:effectLst>
              <a:outerShdw sx="100000" sy="23000" kx="1200000" algn="br" rotWithShape="0" blurRad="76200" dist="0" dir="13500000">
                <a:srgbClr val="000000">
                  <a:alpha val="19607"/>
                </a:srgbClr>
              </a:outerShdw>
            </a:effectLst>
          </p:spPr>
        </p:sp>
        <p:sp>
          <p:nvSpPr>
            <p:cNvPr id="138" name="曲线"/>
            <p:cNvSpPr>
              <a:spLocks/>
            </p:cNvSpPr>
            <p:nvPr/>
          </p:nvSpPr>
          <p:spPr>
            <a:xfrm rot="0">
              <a:off x="8890722" y="3900071"/>
              <a:ext cx="94017" cy="238008"/>
            </a:xfrm>
            <a:custGeom>
              <a:gdLst>
                <a:gd name="T1" fmla="*/ 0 w 21600"/>
                <a:gd name="T2" fmla="*/ 0 h 21600"/>
                <a:gd name="T3" fmla="*/ 21600 w 21600"/>
                <a:gd name="T4" fmla="*/ 21600 h 21600"/>
              </a:gdLst>
              <a:rect l="T1" t="T2" r="T3" b="T4"/>
              <a:pathLst>
                <a:path w="21600" h="21600">
                  <a:moveTo>
                    <a:pt x="10297" y="210"/>
                  </a:moveTo>
                  <a:cubicBezTo>
                    <a:pt x="8288" y="0"/>
                    <a:pt x="6781" y="842"/>
                    <a:pt x="6279" y="1474"/>
                  </a:cubicBezTo>
                  <a:cubicBezTo>
                    <a:pt x="5525" y="2317"/>
                    <a:pt x="5023" y="3265"/>
                    <a:pt x="4519" y="4108"/>
                  </a:cubicBezTo>
                  <a:cubicBezTo>
                    <a:pt x="2511" y="9061"/>
                    <a:pt x="0" y="14751"/>
                    <a:pt x="3265" y="17278"/>
                  </a:cubicBezTo>
                  <a:cubicBezTo>
                    <a:pt x="4519" y="18333"/>
                    <a:pt x="6781" y="21494"/>
                    <a:pt x="10045" y="21600"/>
                  </a:cubicBezTo>
                  <a:cubicBezTo>
                    <a:pt x="13561" y="21600"/>
                    <a:pt x="15319" y="19281"/>
                    <a:pt x="16827" y="18333"/>
                  </a:cubicBezTo>
                  <a:cubicBezTo>
                    <a:pt x="21600" y="15593"/>
                    <a:pt x="20092" y="13064"/>
                    <a:pt x="18585" y="10009"/>
                  </a:cubicBezTo>
                  <a:cubicBezTo>
                    <a:pt x="17330" y="7374"/>
                    <a:pt x="16325" y="4636"/>
                    <a:pt x="13813" y="2107"/>
                  </a:cubicBezTo>
                  <a:cubicBezTo>
                    <a:pt x="13311" y="1474"/>
                    <a:pt x="12306" y="526"/>
                    <a:pt x="10548" y="210"/>
                  </a:cubicBezTo>
                  <a:cubicBezTo>
                    <a:pt x="10297" y="210"/>
                    <a:pt x="10297" y="210"/>
                    <a:pt x="10297" y="210"/>
                  </a:cubicBezTo>
                  <a:close/>
                </a:path>
              </a:pathLst>
            </a:custGeom>
            <a:solidFill>
              <a:srgbClr val="6DBDC6"/>
            </a:solidFill>
            <a:ln w="9525" cmpd="sng" cap="flat">
              <a:noFill/>
              <a:prstDash val="solid"/>
              <a:round/>
            </a:ln>
            <a:effectLst>
              <a:outerShdw sx="100000" sy="23000" kx="1200000" algn="br" rotWithShape="0" blurRad="76200" dist="0" dir="13500000">
                <a:srgbClr val="000000">
                  <a:alpha val="19607"/>
                </a:srgbClr>
              </a:outerShdw>
            </a:effectLst>
          </p:spPr>
        </p:sp>
        <p:sp>
          <p:nvSpPr>
            <p:cNvPr id="139" name="曲线"/>
            <p:cNvSpPr>
              <a:spLocks/>
            </p:cNvSpPr>
            <p:nvPr/>
          </p:nvSpPr>
          <p:spPr>
            <a:xfrm rot="0">
              <a:off x="8896738" y="3985246"/>
              <a:ext cx="71455" cy="73233"/>
            </a:xfrm>
            <a:custGeom>
              <a:gdLst>
                <a:gd name="T1" fmla="*/ 0 w 21600"/>
                <a:gd name="T2" fmla="*/ 0 h 21600"/>
                <a:gd name="T3" fmla="*/ 21600 w 21600"/>
                <a:gd name="T4" fmla="*/ 21600 h 21600"/>
              </a:gdLst>
              <a:rect l="T1" t="T2" r="T3" b="T4"/>
              <a:pathLst>
                <a:path w="21600" h="21600">
                  <a:moveTo>
                    <a:pt x="2989" y="15427"/>
                  </a:moveTo>
                  <a:cubicBezTo>
                    <a:pt x="2989" y="15427"/>
                    <a:pt x="12959" y="5142"/>
                    <a:pt x="17279" y="2741"/>
                  </a:cubicBezTo>
                  <a:cubicBezTo>
                    <a:pt x="21266" y="0"/>
                    <a:pt x="21600" y="1714"/>
                    <a:pt x="19272" y="4114"/>
                  </a:cubicBezTo>
                  <a:cubicBezTo>
                    <a:pt x="16614" y="6856"/>
                    <a:pt x="7643" y="15085"/>
                    <a:pt x="4984" y="18513"/>
                  </a:cubicBezTo>
                  <a:cubicBezTo>
                    <a:pt x="2326" y="21600"/>
                    <a:pt x="0" y="18513"/>
                    <a:pt x="2989" y="15427"/>
                  </a:cubicBezTo>
                  <a:close/>
                </a:path>
              </a:pathLst>
            </a:custGeom>
            <a:solidFill>
              <a:srgbClr val="5DAEB2"/>
            </a:solidFill>
            <a:ln w="9525" cmpd="sng" cap="flat">
              <a:noFill/>
              <a:prstDash val="solid"/>
              <a:round/>
            </a:ln>
            <a:effectLst>
              <a:outerShdw sx="100000" sy="23000" kx="1200000" algn="br" rotWithShape="0" blurRad="76200" dist="0" dir="13500000">
                <a:srgbClr val="000000">
                  <a:alpha val="19607"/>
                </a:srgbClr>
              </a:outerShdw>
            </a:effectLst>
          </p:spPr>
        </p:sp>
        <p:sp>
          <p:nvSpPr>
            <p:cNvPr id="140" name="曲线"/>
            <p:cNvSpPr>
              <a:spLocks/>
            </p:cNvSpPr>
            <p:nvPr/>
          </p:nvSpPr>
          <p:spPr>
            <a:xfrm rot="0">
              <a:off x="8908021" y="4013902"/>
              <a:ext cx="57917" cy="65272"/>
            </a:xfrm>
            <a:custGeom>
              <a:gdLst>
                <a:gd name="T1" fmla="*/ 0 w 21600"/>
                <a:gd name="T2" fmla="*/ 0 h 21600"/>
                <a:gd name="T3" fmla="*/ 21600 w 21600"/>
                <a:gd name="T4" fmla="*/ 21600 h 21600"/>
              </a:gdLst>
              <a:rect l="T1" t="T2" r="T3" b="T4"/>
              <a:pathLst>
                <a:path w="21600" h="21600">
                  <a:moveTo>
                    <a:pt x="3260" y="15427"/>
                  </a:moveTo>
                  <a:cubicBezTo>
                    <a:pt x="3260" y="15427"/>
                    <a:pt x="13040" y="5399"/>
                    <a:pt x="17116" y="2699"/>
                  </a:cubicBezTo>
                  <a:cubicBezTo>
                    <a:pt x="21191" y="0"/>
                    <a:pt x="21600" y="1542"/>
                    <a:pt x="19153" y="4242"/>
                  </a:cubicBezTo>
                  <a:cubicBezTo>
                    <a:pt x="16709" y="6942"/>
                    <a:pt x="7743" y="15041"/>
                    <a:pt x="4890" y="18513"/>
                  </a:cubicBezTo>
                  <a:cubicBezTo>
                    <a:pt x="2445" y="21600"/>
                    <a:pt x="0" y="18513"/>
                    <a:pt x="3260" y="15427"/>
                  </a:cubicBezTo>
                  <a:close/>
                </a:path>
              </a:pathLst>
            </a:custGeom>
            <a:solidFill>
              <a:srgbClr val="5DAEB2"/>
            </a:solidFill>
            <a:ln w="9525" cmpd="sng" cap="flat">
              <a:noFill/>
              <a:prstDash val="solid"/>
              <a:round/>
            </a:ln>
            <a:effectLst>
              <a:outerShdw sx="100000" sy="23000" kx="1200000" algn="br" rotWithShape="0" blurRad="76200" dist="0" dir="13500000">
                <a:srgbClr val="000000">
                  <a:alpha val="19607"/>
                </a:srgbClr>
              </a:outerShdw>
            </a:effectLst>
          </p:spPr>
        </p:sp>
        <p:sp>
          <p:nvSpPr>
            <p:cNvPr id="141" name="矩形"/>
            <p:cNvSpPr>
              <a:spLocks/>
            </p:cNvSpPr>
            <p:nvPr/>
          </p:nvSpPr>
          <p:spPr>
            <a:xfrm rot="0">
              <a:off x="8977220" y="3927932"/>
              <a:ext cx="51897" cy="10346"/>
            </a:xfrm>
            <a:prstGeom prst="rect"/>
            <a:solidFill>
              <a:srgbClr val="EAE5DC"/>
            </a:solidFill>
            <a:ln w="9525" cmpd="sng" cap="flat">
              <a:noFill/>
              <a:prstDash val="solid"/>
              <a:round/>
            </a:ln>
            <a:effectLst>
              <a:outerShdw sx="100000" sy="23000" kx="1200000" algn="br" rotWithShape="0" blurRad="76200" dist="0" dir="13500000">
                <a:srgbClr val="000000">
                  <a:alpha val="19607"/>
                </a:srgbClr>
              </a:outerShdw>
            </a:effectLst>
          </p:spPr>
        </p:sp>
        <p:sp>
          <p:nvSpPr>
            <p:cNvPr id="142" name="曲线"/>
            <p:cNvSpPr>
              <a:spLocks/>
            </p:cNvSpPr>
            <p:nvPr/>
          </p:nvSpPr>
          <p:spPr>
            <a:xfrm rot="0">
              <a:off x="8687639" y="3376294"/>
              <a:ext cx="457308" cy="365370"/>
            </a:xfrm>
            <a:custGeom>
              <a:gdLst>
                <a:gd name="T1" fmla="*/ 0 w 21600"/>
                <a:gd name="T2" fmla="*/ 0 h 21600"/>
                <a:gd name="T3" fmla="*/ 21600 w 21600"/>
                <a:gd name="T4" fmla="*/ 21600 h 21600"/>
              </a:gdLst>
              <a:rect l="T1" t="T2" r="T3" b="T4"/>
              <a:pathLst>
                <a:path w="21600" h="21600">
                  <a:moveTo>
                    <a:pt x="18751" y="21600"/>
                  </a:moveTo>
                  <a:cubicBezTo>
                    <a:pt x="18751" y="21600"/>
                    <a:pt x="20925" y="20016"/>
                    <a:pt x="21237" y="14720"/>
                  </a:cubicBezTo>
                  <a:cubicBezTo>
                    <a:pt x="21600" y="9424"/>
                    <a:pt x="20355" y="6397"/>
                    <a:pt x="18905" y="5709"/>
                  </a:cubicBezTo>
                  <a:cubicBezTo>
                    <a:pt x="19993" y="5709"/>
                    <a:pt x="20873" y="4539"/>
                    <a:pt x="18802" y="3989"/>
                  </a:cubicBezTo>
                  <a:cubicBezTo>
                    <a:pt x="19837" y="2545"/>
                    <a:pt x="19371" y="1374"/>
                    <a:pt x="17870" y="3507"/>
                  </a:cubicBezTo>
                  <a:cubicBezTo>
                    <a:pt x="17870" y="549"/>
                    <a:pt x="16937" y="0"/>
                    <a:pt x="16937" y="3300"/>
                  </a:cubicBezTo>
                  <a:cubicBezTo>
                    <a:pt x="15746" y="1718"/>
                    <a:pt x="13621" y="549"/>
                    <a:pt x="12068" y="342"/>
                  </a:cubicBezTo>
                  <a:cubicBezTo>
                    <a:pt x="9063" y="67"/>
                    <a:pt x="6423" y="411"/>
                    <a:pt x="4092" y="3300"/>
                  </a:cubicBezTo>
                  <a:cubicBezTo>
                    <a:pt x="3470" y="4057"/>
                    <a:pt x="2640" y="5020"/>
                    <a:pt x="2174" y="5984"/>
                  </a:cubicBezTo>
                  <a:cubicBezTo>
                    <a:pt x="880" y="8597"/>
                    <a:pt x="0" y="12382"/>
                    <a:pt x="673" y="15615"/>
                  </a:cubicBezTo>
                  <a:cubicBezTo>
                    <a:pt x="880" y="16647"/>
                    <a:pt x="1242" y="17541"/>
                    <a:pt x="1657" y="18503"/>
                  </a:cubicBezTo>
                  <a:cubicBezTo>
                    <a:pt x="1863" y="18984"/>
                    <a:pt x="2123" y="19466"/>
                    <a:pt x="2382" y="19948"/>
                  </a:cubicBezTo>
                  <a:cubicBezTo>
                    <a:pt x="2486" y="20154"/>
                    <a:pt x="3056" y="21392"/>
                    <a:pt x="3210" y="21392"/>
                  </a:cubicBezTo>
                  <a:cubicBezTo>
                    <a:pt x="15072" y="21392"/>
                    <a:pt x="18751" y="21600"/>
                    <a:pt x="18751" y="21600"/>
                  </a:cubicBezTo>
                  <a:close/>
                </a:path>
              </a:pathLst>
            </a:custGeom>
            <a:solidFill>
              <a:srgbClr val="6B4627"/>
            </a:solidFill>
            <a:ln w="9525" cmpd="sng" cap="flat">
              <a:noFill/>
              <a:prstDash val="solid"/>
              <a:round/>
            </a:ln>
            <a:effectLst>
              <a:outerShdw sx="100000" sy="23000" kx="1200000" algn="br" rotWithShape="0" blurRad="76200" dist="0" dir="13500000">
                <a:srgbClr val="000000">
                  <a:alpha val="19607"/>
                </a:srgbClr>
              </a:outerShdw>
            </a:effectLst>
          </p:spPr>
        </p:sp>
        <p:sp>
          <p:nvSpPr>
            <p:cNvPr id="143" name="曲线"/>
            <p:cNvSpPr>
              <a:spLocks/>
            </p:cNvSpPr>
            <p:nvPr/>
          </p:nvSpPr>
          <p:spPr>
            <a:xfrm rot="0">
              <a:off x="8713964" y="3509229"/>
              <a:ext cx="415942" cy="232436"/>
            </a:xfrm>
            <a:custGeom>
              <a:gdLst>
                <a:gd name="T1" fmla="*/ 0 w 21600"/>
                <a:gd name="T2" fmla="*/ 0 h 21600"/>
                <a:gd name="T3" fmla="*/ 21600 w 21600"/>
                <a:gd name="T4" fmla="*/ 21600 h 21600"/>
              </a:gdLst>
              <a:rect l="T1" t="T2" r="T3" b="T4"/>
              <a:pathLst>
                <a:path w="21600" h="21600">
                  <a:moveTo>
                    <a:pt x="20745" y="14579"/>
                  </a:moveTo>
                  <a:cubicBezTo>
                    <a:pt x="20745" y="14579"/>
                    <a:pt x="20745" y="12636"/>
                    <a:pt x="20630" y="10691"/>
                  </a:cubicBezTo>
                  <a:cubicBezTo>
                    <a:pt x="20289" y="7236"/>
                    <a:pt x="19092" y="5939"/>
                    <a:pt x="19092" y="5939"/>
                  </a:cubicBezTo>
                  <a:cubicBezTo>
                    <a:pt x="19662" y="7128"/>
                    <a:pt x="19946" y="9502"/>
                    <a:pt x="19946" y="10907"/>
                  </a:cubicBezTo>
                  <a:cubicBezTo>
                    <a:pt x="18521" y="10259"/>
                    <a:pt x="16356" y="6264"/>
                    <a:pt x="15956" y="2591"/>
                  </a:cubicBezTo>
                  <a:cubicBezTo>
                    <a:pt x="16241" y="647"/>
                    <a:pt x="16070" y="0"/>
                    <a:pt x="16070" y="0"/>
                  </a:cubicBezTo>
                  <a:cubicBezTo>
                    <a:pt x="14817" y="7236"/>
                    <a:pt x="10029" y="10043"/>
                    <a:pt x="8262" y="10043"/>
                  </a:cubicBezTo>
                  <a:cubicBezTo>
                    <a:pt x="10371" y="7128"/>
                    <a:pt x="11056" y="3346"/>
                    <a:pt x="11056" y="3346"/>
                  </a:cubicBezTo>
                  <a:cubicBezTo>
                    <a:pt x="11056" y="3346"/>
                    <a:pt x="10714" y="4534"/>
                    <a:pt x="10029" y="5724"/>
                  </a:cubicBezTo>
                  <a:cubicBezTo>
                    <a:pt x="8376" y="9720"/>
                    <a:pt x="4786" y="11987"/>
                    <a:pt x="3818" y="11446"/>
                  </a:cubicBezTo>
                  <a:cubicBezTo>
                    <a:pt x="6668" y="8423"/>
                    <a:pt x="6952" y="3779"/>
                    <a:pt x="6952" y="3779"/>
                  </a:cubicBezTo>
                  <a:cubicBezTo>
                    <a:pt x="5983" y="7776"/>
                    <a:pt x="3020" y="11556"/>
                    <a:pt x="967" y="12851"/>
                  </a:cubicBezTo>
                  <a:cubicBezTo>
                    <a:pt x="568" y="11446"/>
                    <a:pt x="967" y="6804"/>
                    <a:pt x="967" y="6804"/>
                  </a:cubicBezTo>
                  <a:cubicBezTo>
                    <a:pt x="283" y="8963"/>
                    <a:pt x="568" y="13068"/>
                    <a:pt x="682" y="15442"/>
                  </a:cubicBezTo>
                  <a:cubicBezTo>
                    <a:pt x="455" y="15228"/>
                    <a:pt x="226" y="15120"/>
                    <a:pt x="0" y="15120"/>
                  </a:cubicBezTo>
                  <a:cubicBezTo>
                    <a:pt x="113" y="15659"/>
                    <a:pt x="283" y="16200"/>
                    <a:pt x="455" y="16740"/>
                  </a:cubicBezTo>
                  <a:cubicBezTo>
                    <a:pt x="682" y="17496"/>
                    <a:pt x="967" y="18252"/>
                    <a:pt x="1252" y="19007"/>
                  </a:cubicBezTo>
                  <a:cubicBezTo>
                    <a:pt x="1367" y="19332"/>
                    <a:pt x="1994" y="21276"/>
                    <a:pt x="2164" y="21276"/>
                  </a:cubicBezTo>
                  <a:cubicBezTo>
                    <a:pt x="15215" y="21276"/>
                    <a:pt x="19262" y="21600"/>
                    <a:pt x="19262" y="21600"/>
                  </a:cubicBezTo>
                  <a:cubicBezTo>
                    <a:pt x="19262" y="21600"/>
                    <a:pt x="20801" y="19979"/>
                    <a:pt x="21600" y="15010"/>
                  </a:cubicBezTo>
                  <a:cubicBezTo>
                    <a:pt x="21086" y="14471"/>
                    <a:pt x="20745" y="14579"/>
                    <a:pt x="20745" y="14579"/>
                  </a:cubicBezTo>
                  <a:close/>
                </a:path>
              </a:pathLst>
            </a:custGeom>
            <a:solidFill>
              <a:srgbClr val="51321A"/>
            </a:solidFill>
            <a:ln w="9525" cmpd="sng" cap="flat">
              <a:noFill/>
              <a:prstDash val="solid"/>
              <a:round/>
            </a:ln>
            <a:effectLst>
              <a:outerShdw sx="100000" sy="23000" kx="1200000" algn="br" rotWithShape="0" blurRad="76200" dist="0" dir="13500000">
                <a:srgbClr val="000000">
                  <a:alpha val="19607"/>
                </a:srgbClr>
              </a:outerShdw>
            </a:effectLst>
          </p:spPr>
        </p:sp>
        <p:sp>
          <p:nvSpPr>
            <p:cNvPr id="144" name="曲线"/>
            <p:cNvSpPr>
              <a:spLocks/>
            </p:cNvSpPr>
            <p:nvPr/>
          </p:nvSpPr>
          <p:spPr>
            <a:xfrm rot="0">
              <a:off x="8732018" y="3543457"/>
              <a:ext cx="372315" cy="321590"/>
            </a:xfrm>
            <a:custGeom>
              <a:gdLst>
                <a:gd name="T1" fmla="*/ 0 w 21600"/>
                <a:gd name="T2" fmla="*/ 0 h 21600"/>
                <a:gd name="T3" fmla="*/ 21600 w 21600"/>
                <a:gd name="T4" fmla="*/ 21600 h 21600"/>
              </a:gdLst>
              <a:rect l="T1" t="T2" r="T3" b="T4"/>
              <a:pathLst>
                <a:path w="21600" h="21600">
                  <a:moveTo>
                    <a:pt x="0" y="7433"/>
                  </a:moveTo>
                  <a:cubicBezTo>
                    <a:pt x="0" y="15652"/>
                    <a:pt x="4586" y="21600"/>
                    <a:pt x="10639" y="21600"/>
                  </a:cubicBezTo>
                  <a:cubicBezTo>
                    <a:pt x="16693" y="21600"/>
                    <a:pt x="21600" y="14947"/>
                    <a:pt x="21600" y="6651"/>
                  </a:cubicBezTo>
                  <a:cubicBezTo>
                    <a:pt x="21600" y="6651"/>
                    <a:pt x="17712" y="5085"/>
                    <a:pt x="16437" y="0"/>
                  </a:cubicBezTo>
                  <a:cubicBezTo>
                    <a:pt x="15164" y="2739"/>
                    <a:pt x="11404" y="6338"/>
                    <a:pt x="7582" y="5320"/>
                  </a:cubicBezTo>
                  <a:cubicBezTo>
                    <a:pt x="5160" y="6729"/>
                    <a:pt x="3313" y="7120"/>
                    <a:pt x="2676" y="6338"/>
                  </a:cubicBezTo>
                  <a:cubicBezTo>
                    <a:pt x="1465" y="7120"/>
                    <a:pt x="0" y="7433"/>
                    <a:pt x="0" y="7433"/>
                  </a:cubicBezTo>
                  <a:close/>
                </a:path>
              </a:pathLst>
            </a:custGeom>
            <a:solidFill>
              <a:srgbClr val="F9DAB4"/>
            </a:solidFill>
            <a:ln w="9525" cmpd="sng" cap="flat">
              <a:noFill/>
              <a:prstDash val="solid"/>
              <a:round/>
            </a:ln>
            <a:effectLst>
              <a:outerShdw sx="100000" sy="23000" kx="1200000" algn="br" rotWithShape="0" blurRad="76200" dist="0" dir="13500000">
                <a:srgbClr val="000000">
                  <a:alpha val="19607"/>
                </a:srgbClr>
              </a:outerShdw>
            </a:effectLst>
          </p:spPr>
        </p:sp>
        <p:sp>
          <p:nvSpPr>
            <p:cNvPr id="145" name="曲线"/>
            <p:cNvSpPr>
              <a:spLocks/>
            </p:cNvSpPr>
            <p:nvPr/>
          </p:nvSpPr>
          <p:spPr>
            <a:xfrm rot="0">
              <a:off x="9075001" y="3674004"/>
              <a:ext cx="85745" cy="110645"/>
            </a:xfrm>
            <a:custGeom>
              <a:gdLst>
                <a:gd name="T1" fmla="*/ 0 w 21600"/>
                <a:gd name="T2" fmla="*/ 0 h 21600"/>
                <a:gd name="T3" fmla="*/ 21600 w 21600"/>
                <a:gd name="T4" fmla="*/ 21600 h 21600"/>
              </a:gdLst>
              <a:rect l="T1" t="T2" r="T3" b="T4"/>
              <a:pathLst>
                <a:path w="21600" h="21600">
                  <a:moveTo>
                    <a:pt x="3321" y="6820"/>
                  </a:moveTo>
                  <a:cubicBezTo>
                    <a:pt x="3321" y="6820"/>
                    <a:pt x="7752" y="0"/>
                    <a:pt x="14676" y="3865"/>
                  </a:cubicBezTo>
                  <a:cubicBezTo>
                    <a:pt x="21600" y="7502"/>
                    <a:pt x="18552" y="14323"/>
                    <a:pt x="14676" y="16824"/>
                  </a:cubicBezTo>
                  <a:cubicBezTo>
                    <a:pt x="11076" y="19326"/>
                    <a:pt x="276" y="21600"/>
                    <a:pt x="0" y="14778"/>
                  </a:cubicBezTo>
                  <a:cubicBezTo>
                    <a:pt x="1383" y="10685"/>
                    <a:pt x="3321" y="6820"/>
                    <a:pt x="3321" y="6820"/>
                  </a:cubicBezTo>
                  <a:close/>
                </a:path>
              </a:pathLst>
            </a:custGeom>
            <a:solidFill>
              <a:srgbClr val="F9DAB4"/>
            </a:solidFill>
            <a:ln w="9525" cmpd="sng" cap="flat">
              <a:noFill/>
              <a:prstDash val="solid"/>
              <a:round/>
            </a:ln>
            <a:effectLst>
              <a:outerShdw sx="100000" sy="23000" kx="1200000" algn="br" rotWithShape="0" blurRad="76200" dist="0" dir="13500000">
                <a:srgbClr val="000000">
                  <a:alpha val="19607"/>
                </a:srgbClr>
              </a:outerShdw>
            </a:effectLst>
          </p:spPr>
        </p:sp>
        <p:sp>
          <p:nvSpPr>
            <p:cNvPr id="146" name="曲线"/>
            <p:cNvSpPr>
              <a:spLocks/>
            </p:cNvSpPr>
            <p:nvPr/>
          </p:nvSpPr>
          <p:spPr>
            <a:xfrm rot="0">
              <a:off x="9075001" y="3674004"/>
              <a:ext cx="85745" cy="110645"/>
            </a:xfrm>
            <a:custGeom>
              <a:gdLst>
                <a:gd name="T1" fmla="*/ 0 w 21600"/>
                <a:gd name="T2" fmla="*/ 0 h 21600"/>
                <a:gd name="T3" fmla="*/ 21600 w 21600"/>
                <a:gd name="T4" fmla="*/ 21600 h 21600"/>
              </a:gdLst>
              <a:rect l="T1" t="T2" r="T3" b="T4"/>
              <a:pathLst>
                <a:path w="21600" h="21600">
                  <a:moveTo>
                    <a:pt x="14676" y="3865"/>
                  </a:moveTo>
                  <a:cubicBezTo>
                    <a:pt x="7752" y="0"/>
                    <a:pt x="3321" y="6820"/>
                    <a:pt x="3321" y="6820"/>
                  </a:cubicBezTo>
                  <a:cubicBezTo>
                    <a:pt x="3321" y="6820"/>
                    <a:pt x="3321" y="6820"/>
                    <a:pt x="3321" y="6820"/>
                  </a:cubicBezTo>
                  <a:cubicBezTo>
                    <a:pt x="3321" y="6820"/>
                    <a:pt x="8583" y="1817"/>
                    <a:pt x="14952" y="4774"/>
                  </a:cubicBezTo>
                  <a:cubicBezTo>
                    <a:pt x="21322" y="7956"/>
                    <a:pt x="14952" y="16597"/>
                    <a:pt x="11352" y="17278"/>
                  </a:cubicBezTo>
                  <a:cubicBezTo>
                    <a:pt x="7752" y="17961"/>
                    <a:pt x="1937" y="18871"/>
                    <a:pt x="0" y="14778"/>
                  </a:cubicBezTo>
                  <a:cubicBezTo>
                    <a:pt x="276" y="21600"/>
                    <a:pt x="11076" y="19326"/>
                    <a:pt x="14676" y="16824"/>
                  </a:cubicBezTo>
                  <a:cubicBezTo>
                    <a:pt x="18552" y="14323"/>
                    <a:pt x="21600" y="7502"/>
                    <a:pt x="14676" y="3865"/>
                  </a:cubicBezTo>
                  <a:close/>
                </a:path>
              </a:pathLst>
            </a:custGeom>
            <a:solidFill>
              <a:srgbClr val="F7CEA6"/>
            </a:solidFill>
            <a:ln w="9525" cmpd="sng" cap="flat">
              <a:noFill/>
              <a:prstDash val="solid"/>
              <a:round/>
            </a:ln>
            <a:effectLst>
              <a:outerShdw sx="100000" sy="23000" kx="1200000" algn="br" rotWithShape="0" blurRad="76200" dist="0" dir="13500000">
                <a:srgbClr val="000000">
                  <a:alpha val="19607"/>
                </a:srgbClr>
              </a:outerShdw>
            </a:effectLst>
          </p:spPr>
        </p:sp>
        <p:sp>
          <p:nvSpPr>
            <p:cNvPr id="147" name="曲线"/>
            <p:cNvSpPr>
              <a:spLocks/>
            </p:cNvSpPr>
            <p:nvPr/>
          </p:nvSpPr>
          <p:spPr>
            <a:xfrm rot="0">
              <a:off x="9098316" y="3706641"/>
              <a:ext cx="28580" cy="35024"/>
            </a:xfrm>
            <a:custGeom>
              <a:gdLst>
                <a:gd name="T1" fmla="*/ 0 w 21600"/>
                <a:gd name="T2" fmla="*/ 0 h 21600"/>
                <a:gd name="T3" fmla="*/ 21600 w 21600"/>
                <a:gd name="T4" fmla="*/ 21600 h 21600"/>
              </a:gdLst>
              <a:rect l="T1" t="T2" r="T3" b="T4"/>
              <a:pathLst>
                <a:path w="21600" h="21600">
                  <a:moveTo>
                    <a:pt x="829" y="11520"/>
                  </a:moveTo>
                  <a:cubicBezTo>
                    <a:pt x="1661" y="7919"/>
                    <a:pt x="4154" y="5759"/>
                    <a:pt x="5814" y="3599"/>
                  </a:cubicBezTo>
                  <a:cubicBezTo>
                    <a:pt x="5814" y="3599"/>
                    <a:pt x="6645" y="3599"/>
                    <a:pt x="6645" y="3599"/>
                  </a:cubicBezTo>
                  <a:cubicBezTo>
                    <a:pt x="9137" y="1440"/>
                    <a:pt x="12460" y="0"/>
                    <a:pt x="14953" y="0"/>
                  </a:cubicBezTo>
                  <a:cubicBezTo>
                    <a:pt x="17445" y="0"/>
                    <a:pt x="19106" y="718"/>
                    <a:pt x="19106" y="718"/>
                  </a:cubicBezTo>
                  <a:cubicBezTo>
                    <a:pt x="19937" y="718"/>
                    <a:pt x="20768" y="1440"/>
                    <a:pt x="20768" y="2160"/>
                  </a:cubicBezTo>
                  <a:cubicBezTo>
                    <a:pt x="19937" y="3599"/>
                    <a:pt x="19106" y="3599"/>
                    <a:pt x="18276" y="3599"/>
                  </a:cubicBezTo>
                  <a:cubicBezTo>
                    <a:pt x="18276" y="3599"/>
                    <a:pt x="18276" y="3599"/>
                    <a:pt x="18276" y="3599"/>
                  </a:cubicBezTo>
                  <a:cubicBezTo>
                    <a:pt x="18276" y="3599"/>
                    <a:pt x="16615" y="3599"/>
                    <a:pt x="15783" y="3599"/>
                  </a:cubicBezTo>
                  <a:cubicBezTo>
                    <a:pt x="14122" y="3599"/>
                    <a:pt x="12460" y="3599"/>
                    <a:pt x="10800" y="5039"/>
                  </a:cubicBezTo>
                  <a:cubicBezTo>
                    <a:pt x="11630" y="5039"/>
                    <a:pt x="13292" y="5759"/>
                    <a:pt x="14122" y="7198"/>
                  </a:cubicBezTo>
                  <a:cubicBezTo>
                    <a:pt x="17445" y="9359"/>
                    <a:pt x="20768" y="12960"/>
                    <a:pt x="21600" y="18719"/>
                  </a:cubicBezTo>
                  <a:cubicBezTo>
                    <a:pt x="21600" y="19438"/>
                    <a:pt x="21600" y="19438"/>
                    <a:pt x="21600" y="20159"/>
                  </a:cubicBezTo>
                  <a:cubicBezTo>
                    <a:pt x="21600" y="20879"/>
                    <a:pt x="21600" y="21599"/>
                    <a:pt x="19937" y="21599"/>
                  </a:cubicBezTo>
                  <a:cubicBezTo>
                    <a:pt x="19937" y="21599"/>
                    <a:pt x="19937" y="21599"/>
                    <a:pt x="19937" y="21599"/>
                  </a:cubicBezTo>
                  <a:cubicBezTo>
                    <a:pt x="19106" y="21599"/>
                    <a:pt x="18276" y="20879"/>
                    <a:pt x="18276" y="20159"/>
                  </a:cubicBezTo>
                  <a:cubicBezTo>
                    <a:pt x="18276" y="19438"/>
                    <a:pt x="18276" y="19438"/>
                    <a:pt x="18276" y="18719"/>
                  </a:cubicBezTo>
                  <a:cubicBezTo>
                    <a:pt x="17445" y="14400"/>
                    <a:pt x="14953" y="11520"/>
                    <a:pt x="12460" y="9359"/>
                  </a:cubicBezTo>
                  <a:cubicBezTo>
                    <a:pt x="10800" y="8638"/>
                    <a:pt x="9137" y="7919"/>
                    <a:pt x="8307" y="7198"/>
                  </a:cubicBezTo>
                  <a:cubicBezTo>
                    <a:pt x="8307" y="7198"/>
                    <a:pt x="8307" y="7198"/>
                    <a:pt x="8307" y="7198"/>
                  </a:cubicBezTo>
                  <a:cubicBezTo>
                    <a:pt x="6645" y="8638"/>
                    <a:pt x="4984" y="10078"/>
                    <a:pt x="4154" y="12960"/>
                  </a:cubicBezTo>
                  <a:cubicBezTo>
                    <a:pt x="3322" y="13679"/>
                    <a:pt x="3322" y="13679"/>
                    <a:pt x="2491" y="13679"/>
                  </a:cubicBezTo>
                  <a:cubicBezTo>
                    <a:pt x="2491" y="13679"/>
                    <a:pt x="1661" y="13679"/>
                    <a:pt x="1661" y="13679"/>
                  </a:cubicBezTo>
                  <a:cubicBezTo>
                    <a:pt x="829" y="13679"/>
                    <a:pt x="0" y="12238"/>
                    <a:pt x="829" y="11520"/>
                  </a:cubicBezTo>
                  <a:close/>
                </a:path>
              </a:pathLst>
            </a:custGeom>
            <a:solidFill>
              <a:srgbClr val="F4C7A2"/>
            </a:solidFill>
            <a:ln w="9525" cmpd="sng" cap="flat">
              <a:noFill/>
              <a:prstDash val="solid"/>
              <a:round/>
            </a:ln>
            <a:effectLst>
              <a:outerShdw sx="100000" sy="23000" kx="1200000" algn="br" rotWithShape="0" blurRad="76200" dist="0" dir="13500000">
                <a:srgbClr val="000000">
                  <a:alpha val="19607"/>
                </a:srgbClr>
              </a:outerShdw>
            </a:effectLst>
          </p:spPr>
        </p:sp>
        <p:sp>
          <p:nvSpPr>
            <p:cNvPr id="148" name="曲线"/>
            <p:cNvSpPr>
              <a:spLocks/>
            </p:cNvSpPr>
            <p:nvPr/>
          </p:nvSpPr>
          <p:spPr>
            <a:xfrm rot="0">
              <a:off x="8674100" y="3674004"/>
              <a:ext cx="85745" cy="110645"/>
            </a:xfrm>
            <a:custGeom>
              <a:gdLst>
                <a:gd name="T1" fmla="*/ 0 w 21600"/>
                <a:gd name="T2" fmla="*/ 0 h 21600"/>
                <a:gd name="T3" fmla="*/ 21600 w 21600"/>
                <a:gd name="T4" fmla="*/ 21600 h 21600"/>
              </a:gdLst>
              <a:rect l="T1" t="T2" r="T3" b="T4"/>
              <a:pathLst>
                <a:path w="21600" h="21600">
                  <a:moveTo>
                    <a:pt x="18276" y="6820"/>
                  </a:moveTo>
                  <a:cubicBezTo>
                    <a:pt x="18276" y="6820"/>
                    <a:pt x="13846" y="0"/>
                    <a:pt x="6923" y="3865"/>
                  </a:cubicBezTo>
                  <a:cubicBezTo>
                    <a:pt x="0" y="7502"/>
                    <a:pt x="3046" y="14323"/>
                    <a:pt x="6923" y="16824"/>
                  </a:cubicBezTo>
                  <a:cubicBezTo>
                    <a:pt x="10800" y="19326"/>
                    <a:pt x="21600" y="21600"/>
                    <a:pt x="21600" y="14778"/>
                  </a:cubicBezTo>
                  <a:cubicBezTo>
                    <a:pt x="20215" y="10685"/>
                    <a:pt x="18276" y="6820"/>
                    <a:pt x="18276" y="6820"/>
                  </a:cubicBezTo>
                  <a:close/>
                </a:path>
              </a:pathLst>
            </a:custGeom>
            <a:solidFill>
              <a:srgbClr val="F9DAB4"/>
            </a:solidFill>
            <a:ln w="9525" cmpd="sng" cap="flat">
              <a:noFill/>
              <a:prstDash val="solid"/>
              <a:round/>
            </a:ln>
            <a:effectLst>
              <a:outerShdw sx="100000" sy="23000" kx="1200000" algn="br" rotWithShape="0" blurRad="76200" dist="0" dir="13500000">
                <a:srgbClr val="000000">
                  <a:alpha val="19607"/>
                </a:srgbClr>
              </a:outerShdw>
            </a:effectLst>
          </p:spPr>
        </p:sp>
        <p:sp>
          <p:nvSpPr>
            <p:cNvPr id="149" name="曲线"/>
            <p:cNvSpPr>
              <a:spLocks/>
            </p:cNvSpPr>
            <p:nvPr/>
          </p:nvSpPr>
          <p:spPr>
            <a:xfrm rot="0">
              <a:off x="8674100" y="3674004"/>
              <a:ext cx="85745" cy="110645"/>
            </a:xfrm>
            <a:custGeom>
              <a:gdLst>
                <a:gd name="T1" fmla="*/ 0 w 21600"/>
                <a:gd name="T2" fmla="*/ 0 h 21600"/>
                <a:gd name="T3" fmla="*/ 21600 w 21600"/>
                <a:gd name="T4" fmla="*/ 21600 h 21600"/>
              </a:gdLst>
              <a:rect l="T1" t="T2" r="T3" b="T4"/>
              <a:pathLst>
                <a:path w="21600" h="21600">
                  <a:moveTo>
                    <a:pt x="6923" y="3865"/>
                  </a:moveTo>
                  <a:cubicBezTo>
                    <a:pt x="13846" y="0"/>
                    <a:pt x="18276" y="6820"/>
                    <a:pt x="18276" y="6820"/>
                  </a:cubicBezTo>
                  <a:cubicBezTo>
                    <a:pt x="18276" y="6820"/>
                    <a:pt x="18276" y="6820"/>
                    <a:pt x="18276" y="6820"/>
                  </a:cubicBezTo>
                  <a:cubicBezTo>
                    <a:pt x="18276" y="6820"/>
                    <a:pt x="13014" y="1817"/>
                    <a:pt x="6645" y="4774"/>
                  </a:cubicBezTo>
                  <a:cubicBezTo>
                    <a:pt x="276" y="7956"/>
                    <a:pt x="6645" y="16597"/>
                    <a:pt x="10245" y="17278"/>
                  </a:cubicBezTo>
                  <a:cubicBezTo>
                    <a:pt x="13846" y="17961"/>
                    <a:pt x="19661" y="18871"/>
                    <a:pt x="21600" y="14778"/>
                  </a:cubicBezTo>
                  <a:cubicBezTo>
                    <a:pt x="21600" y="21600"/>
                    <a:pt x="10800" y="19326"/>
                    <a:pt x="6923" y="16824"/>
                  </a:cubicBezTo>
                  <a:cubicBezTo>
                    <a:pt x="3046" y="14323"/>
                    <a:pt x="0" y="7502"/>
                    <a:pt x="6923" y="3865"/>
                  </a:cubicBezTo>
                  <a:close/>
                </a:path>
              </a:pathLst>
            </a:custGeom>
            <a:solidFill>
              <a:srgbClr val="F7CEA6"/>
            </a:solidFill>
            <a:ln w="9525" cmpd="sng" cap="flat">
              <a:noFill/>
              <a:prstDash val="solid"/>
              <a:round/>
            </a:ln>
            <a:effectLst>
              <a:outerShdw sx="100000" sy="23000" kx="1200000" algn="br" rotWithShape="0" blurRad="76200" dist="0" dir="13500000">
                <a:srgbClr val="000000">
                  <a:alpha val="19607"/>
                </a:srgbClr>
              </a:outerShdw>
            </a:effectLst>
          </p:spPr>
        </p:sp>
        <p:sp>
          <p:nvSpPr>
            <p:cNvPr id="150" name="曲线"/>
            <p:cNvSpPr>
              <a:spLocks/>
            </p:cNvSpPr>
            <p:nvPr/>
          </p:nvSpPr>
          <p:spPr>
            <a:xfrm rot="0">
              <a:off x="8707947" y="3706641"/>
              <a:ext cx="28580" cy="35024"/>
            </a:xfrm>
            <a:custGeom>
              <a:gdLst>
                <a:gd name="T1" fmla="*/ 0 w 21600"/>
                <a:gd name="T2" fmla="*/ 0 h 21600"/>
                <a:gd name="T3" fmla="*/ 21600 w 21600"/>
                <a:gd name="T4" fmla="*/ 21600 h 21600"/>
              </a:gdLst>
              <a:rect l="T1" t="T2" r="T3" b="T4"/>
              <a:pathLst>
                <a:path w="21600" h="21600">
                  <a:moveTo>
                    <a:pt x="21600" y="11520"/>
                  </a:moveTo>
                  <a:cubicBezTo>
                    <a:pt x="19937" y="7919"/>
                    <a:pt x="17445" y="5759"/>
                    <a:pt x="15783" y="3599"/>
                  </a:cubicBezTo>
                  <a:cubicBezTo>
                    <a:pt x="15783" y="3599"/>
                    <a:pt x="15783" y="3599"/>
                    <a:pt x="15783" y="3599"/>
                  </a:cubicBezTo>
                  <a:cubicBezTo>
                    <a:pt x="12460" y="1440"/>
                    <a:pt x="9137" y="0"/>
                    <a:pt x="6645" y="0"/>
                  </a:cubicBezTo>
                  <a:cubicBezTo>
                    <a:pt x="4154" y="0"/>
                    <a:pt x="3322" y="718"/>
                    <a:pt x="2491" y="718"/>
                  </a:cubicBezTo>
                  <a:cubicBezTo>
                    <a:pt x="1661" y="718"/>
                    <a:pt x="1661" y="1440"/>
                    <a:pt x="1661" y="2160"/>
                  </a:cubicBezTo>
                  <a:cubicBezTo>
                    <a:pt x="1661" y="3599"/>
                    <a:pt x="2491" y="3599"/>
                    <a:pt x="3322" y="3599"/>
                  </a:cubicBezTo>
                  <a:cubicBezTo>
                    <a:pt x="3322" y="3599"/>
                    <a:pt x="3322" y="3599"/>
                    <a:pt x="3322" y="3599"/>
                  </a:cubicBezTo>
                  <a:cubicBezTo>
                    <a:pt x="4154" y="3599"/>
                    <a:pt x="4984" y="3599"/>
                    <a:pt x="5814" y="3599"/>
                  </a:cubicBezTo>
                  <a:cubicBezTo>
                    <a:pt x="7476" y="3599"/>
                    <a:pt x="9137" y="3599"/>
                    <a:pt x="10800" y="5039"/>
                  </a:cubicBezTo>
                  <a:cubicBezTo>
                    <a:pt x="9968" y="5039"/>
                    <a:pt x="9137" y="5759"/>
                    <a:pt x="7476" y="7198"/>
                  </a:cubicBezTo>
                  <a:cubicBezTo>
                    <a:pt x="4154" y="9359"/>
                    <a:pt x="829" y="12960"/>
                    <a:pt x="0" y="18719"/>
                  </a:cubicBezTo>
                  <a:cubicBezTo>
                    <a:pt x="0" y="19438"/>
                    <a:pt x="0" y="19438"/>
                    <a:pt x="0" y="20159"/>
                  </a:cubicBezTo>
                  <a:cubicBezTo>
                    <a:pt x="0" y="20879"/>
                    <a:pt x="829" y="21599"/>
                    <a:pt x="1661" y="21599"/>
                  </a:cubicBezTo>
                  <a:cubicBezTo>
                    <a:pt x="1661" y="21599"/>
                    <a:pt x="1661" y="21599"/>
                    <a:pt x="1661" y="21599"/>
                  </a:cubicBezTo>
                  <a:cubicBezTo>
                    <a:pt x="2491" y="21599"/>
                    <a:pt x="3322" y="20879"/>
                    <a:pt x="3322" y="20159"/>
                  </a:cubicBezTo>
                  <a:cubicBezTo>
                    <a:pt x="3322" y="19438"/>
                    <a:pt x="3322" y="19438"/>
                    <a:pt x="3322" y="18719"/>
                  </a:cubicBezTo>
                  <a:cubicBezTo>
                    <a:pt x="4154" y="14400"/>
                    <a:pt x="7476" y="11520"/>
                    <a:pt x="9968" y="9359"/>
                  </a:cubicBezTo>
                  <a:cubicBezTo>
                    <a:pt x="10800" y="8638"/>
                    <a:pt x="12460" y="7919"/>
                    <a:pt x="13292" y="7198"/>
                  </a:cubicBezTo>
                  <a:cubicBezTo>
                    <a:pt x="13292" y="7198"/>
                    <a:pt x="14122" y="7198"/>
                    <a:pt x="14122" y="7198"/>
                  </a:cubicBezTo>
                  <a:cubicBezTo>
                    <a:pt x="15783" y="8638"/>
                    <a:pt x="16615" y="10078"/>
                    <a:pt x="18276" y="12960"/>
                  </a:cubicBezTo>
                  <a:cubicBezTo>
                    <a:pt x="18276" y="13679"/>
                    <a:pt x="19106" y="13679"/>
                    <a:pt x="19106" y="13679"/>
                  </a:cubicBezTo>
                  <a:cubicBezTo>
                    <a:pt x="19937" y="13679"/>
                    <a:pt x="19937" y="13679"/>
                    <a:pt x="20768" y="13679"/>
                  </a:cubicBezTo>
                  <a:cubicBezTo>
                    <a:pt x="21600" y="13679"/>
                    <a:pt x="21600" y="12238"/>
                    <a:pt x="21600" y="11520"/>
                  </a:cubicBezTo>
                  <a:close/>
                </a:path>
              </a:pathLst>
            </a:custGeom>
            <a:solidFill>
              <a:srgbClr val="F4C7A2"/>
            </a:solidFill>
            <a:ln w="9525" cmpd="sng" cap="flat">
              <a:noFill/>
              <a:prstDash val="solid"/>
              <a:round/>
            </a:ln>
            <a:effectLst>
              <a:outerShdw sx="100000" sy="23000" kx="1200000" algn="br" rotWithShape="0" blurRad="76200" dist="0" dir="13500000">
                <a:srgbClr val="000000">
                  <a:alpha val="19607"/>
                </a:srgbClr>
              </a:outerShdw>
            </a:effectLst>
          </p:spPr>
        </p:sp>
        <p:sp>
          <p:nvSpPr>
            <p:cNvPr id="151" name="椭圆"/>
            <p:cNvSpPr>
              <a:spLocks/>
            </p:cNvSpPr>
            <p:nvPr/>
          </p:nvSpPr>
          <p:spPr>
            <a:xfrm rot="0">
              <a:off x="8991511" y="3650919"/>
              <a:ext cx="57915" cy="63680"/>
            </a:xfrm>
            <a:prstGeom prst="ellipse"/>
            <a:solidFill>
              <a:srgbClr val="3F2412"/>
            </a:solidFill>
            <a:ln w="9525" cmpd="sng" cap="flat">
              <a:noFill/>
              <a:prstDash val="solid"/>
              <a:round/>
            </a:ln>
            <a:effectLst>
              <a:outerShdw sx="100000" sy="23000" kx="1200000" algn="br" rotWithShape="0" blurRad="76200" dist="0" dir="13500000">
                <a:srgbClr val="000000">
                  <a:alpha val="19607"/>
                </a:srgbClr>
              </a:outerShdw>
            </a:effectLst>
          </p:spPr>
        </p:sp>
        <p:sp>
          <p:nvSpPr>
            <p:cNvPr id="152" name="曲线"/>
            <p:cNvSpPr>
              <a:spLocks/>
            </p:cNvSpPr>
            <p:nvPr/>
          </p:nvSpPr>
          <p:spPr>
            <a:xfrm rot="0">
              <a:off x="8998280" y="3653308"/>
              <a:ext cx="31590" cy="24676"/>
            </a:xfrm>
            <a:custGeom>
              <a:gdLst>
                <a:gd name="T1" fmla="*/ 0 w 21600"/>
                <a:gd name="T2" fmla="*/ 0 h 21600"/>
                <a:gd name="T3" fmla="*/ 21600 w 21600"/>
                <a:gd name="T4" fmla="*/ 21600 h 21600"/>
              </a:gdLst>
              <a:rect l="T1" t="T2" r="T3" b="T4"/>
              <a:pathLst>
                <a:path w="21600" h="21600">
                  <a:moveTo>
                    <a:pt x="20110" y="6170"/>
                  </a:moveTo>
                  <a:cubicBezTo>
                    <a:pt x="21600" y="10285"/>
                    <a:pt x="17874" y="16456"/>
                    <a:pt x="12661" y="19542"/>
                  </a:cubicBezTo>
                  <a:cubicBezTo>
                    <a:pt x="7448" y="21600"/>
                    <a:pt x="2233" y="20571"/>
                    <a:pt x="744" y="15428"/>
                  </a:cubicBezTo>
                  <a:cubicBezTo>
                    <a:pt x="0" y="11313"/>
                    <a:pt x="3723" y="5141"/>
                    <a:pt x="8938" y="3084"/>
                  </a:cubicBezTo>
                  <a:cubicBezTo>
                    <a:pt x="14151" y="0"/>
                    <a:pt x="19364" y="2057"/>
                    <a:pt x="20110" y="6170"/>
                  </a:cubicBezTo>
                  <a:close/>
                </a:path>
              </a:pathLst>
            </a:custGeom>
            <a:solidFill>
              <a:srgbClr val="F9F5ED"/>
            </a:solidFill>
            <a:ln w="9525" cmpd="sng" cap="flat">
              <a:noFill/>
              <a:prstDash val="solid"/>
              <a:round/>
            </a:ln>
            <a:effectLst>
              <a:outerShdw sx="100000" sy="23000" kx="1200000" algn="br" rotWithShape="0" blurRad="76200" dist="0" dir="13500000">
                <a:srgbClr val="000000">
                  <a:alpha val="19607"/>
                </a:srgbClr>
              </a:outerShdw>
            </a:effectLst>
          </p:spPr>
        </p:sp>
        <p:sp>
          <p:nvSpPr>
            <p:cNvPr id="153" name="椭圆"/>
            <p:cNvSpPr>
              <a:spLocks/>
            </p:cNvSpPr>
            <p:nvPr/>
          </p:nvSpPr>
          <p:spPr>
            <a:xfrm rot="0">
              <a:off x="8800461" y="3650919"/>
              <a:ext cx="57917" cy="63680"/>
            </a:xfrm>
            <a:prstGeom prst="ellipse"/>
            <a:solidFill>
              <a:srgbClr val="3F2412"/>
            </a:solidFill>
            <a:ln w="9525" cmpd="sng" cap="flat">
              <a:noFill/>
              <a:prstDash val="solid"/>
              <a:round/>
            </a:ln>
            <a:effectLst>
              <a:outerShdw sx="100000" sy="23000" kx="1200000" algn="br" rotWithShape="0" blurRad="76200" dist="0" dir="13500000">
                <a:srgbClr val="000000">
                  <a:alpha val="19607"/>
                </a:srgbClr>
              </a:outerShdw>
            </a:effectLst>
          </p:spPr>
        </p:sp>
        <p:sp>
          <p:nvSpPr>
            <p:cNvPr id="154" name="曲线"/>
            <p:cNvSpPr>
              <a:spLocks/>
            </p:cNvSpPr>
            <p:nvPr/>
          </p:nvSpPr>
          <p:spPr>
            <a:xfrm rot="0">
              <a:off x="8807232" y="3653308"/>
              <a:ext cx="31591" cy="24676"/>
            </a:xfrm>
            <a:custGeom>
              <a:gdLst>
                <a:gd name="T1" fmla="*/ 0 w 21600"/>
                <a:gd name="T2" fmla="*/ 0 h 21600"/>
                <a:gd name="T3" fmla="*/ 21600 w 21600"/>
                <a:gd name="T4" fmla="*/ 21600 h 21600"/>
              </a:gdLst>
              <a:rect l="T1" t="T2" r="T3" b="T4"/>
              <a:pathLst>
                <a:path w="21600" h="21600">
                  <a:moveTo>
                    <a:pt x="20110" y="6170"/>
                  </a:moveTo>
                  <a:cubicBezTo>
                    <a:pt x="21600" y="10285"/>
                    <a:pt x="17875" y="16456"/>
                    <a:pt x="12660" y="19542"/>
                  </a:cubicBezTo>
                  <a:cubicBezTo>
                    <a:pt x="6702" y="21600"/>
                    <a:pt x="1488" y="20571"/>
                    <a:pt x="744" y="15428"/>
                  </a:cubicBezTo>
                  <a:cubicBezTo>
                    <a:pt x="0" y="11313"/>
                    <a:pt x="2979" y="5141"/>
                    <a:pt x="8193" y="3084"/>
                  </a:cubicBezTo>
                  <a:cubicBezTo>
                    <a:pt x="14150" y="0"/>
                    <a:pt x="19364" y="2057"/>
                    <a:pt x="20110" y="6170"/>
                  </a:cubicBezTo>
                  <a:close/>
                </a:path>
              </a:pathLst>
            </a:custGeom>
            <a:solidFill>
              <a:srgbClr val="F9F5ED"/>
            </a:solidFill>
            <a:ln w="9525" cmpd="sng" cap="flat">
              <a:noFill/>
              <a:prstDash val="solid"/>
              <a:round/>
            </a:ln>
            <a:effectLst>
              <a:outerShdw sx="100000" sy="23000" kx="1200000" algn="br" rotWithShape="0" blurRad="76200" dist="0" dir="13500000">
                <a:srgbClr val="000000">
                  <a:alpha val="19607"/>
                </a:srgbClr>
              </a:outerShdw>
            </a:effectLst>
          </p:spPr>
        </p:sp>
        <p:sp>
          <p:nvSpPr>
            <p:cNvPr id="155" name="曲线"/>
            <p:cNvSpPr>
              <a:spLocks/>
            </p:cNvSpPr>
            <p:nvPr/>
          </p:nvSpPr>
          <p:spPr>
            <a:xfrm rot="0">
              <a:off x="8990759" y="3605546"/>
              <a:ext cx="65436" cy="27860"/>
            </a:xfrm>
            <a:custGeom>
              <a:gdLst>
                <a:gd name="T1" fmla="*/ 0 w 21600"/>
                <a:gd name="T2" fmla="*/ 0 h 21600"/>
                <a:gd name="T3" fmla="*/ 21600 w 21600"/>
                <a:gd name="T4" fmla="*/ 21600 h 21600"/>
              </a:gdLst>
              <a:rect l="T1" t="T2" r="T3" b="T4"/>
              <a:pathLst>
                <a:path w="21600" h="21600">
                  <a:moveTo>
                    <a:pt x="1080" y="21600"/>
                  </a:moveTo>
                  <a:cubicBezTo>
                    <a:pt x="359" y="20699"/>
                    <a:pt x="0" y="18899"/>
                    <a:pt x="359" y="17099"/>
                  </a:cubicBezTo>
                  <a:cubicBezTo>
                    <a:pt x="359" y="17099"/>
                    <a:pt x="359" y="17099"/>
                    <a:pt x="359" y="17099"/>
                  </a:cubicBezTo>
                  <a:cubicBezTo>
                    <a:pt x="718" y="17099"/>
                    <a:pt x="1438" y="13498"/>
                    <a:pt x="2879" y="9900"/>
                  </a:cubicBezTo>
                  <a:cubicBezTo>
                    <a:pt x="2879" y="9900"/>
                    <a:pt x="2879" y="9900"/>
                    <a:pt x="2879" y="9900"/>
                  </a:cubicBezTo>
                  <a:cubicBezTo>
                    <a:pt x="4318" y="5400"/>
                    <a:pt x="6479" y="1799"/>
                    <a:pt x="9359" y="899"/>
                  </a:cubicBezTo>
                  <a:cubicBezTo>
                    <a:pt x="9359" y="899"/>
                    <a:pt x="9359" y="899"/>
                    <a:pt x="9359" y="899"/>
                  </a:cubicBezTo>
                  <a:cubicBezTo>
                    <a:pt x="10078" y="0"/>
                    <a:pt x="10799" y="0"/>
                    <a:pt x="11520" y="0"/>
                  </a:cubicBezTo>
                  <a:cubicBezTo>
                    <a:pt x="11520" y="0"/>
                    <a:pt x="11520" y="0"/>
                    <a:pt x="11520" y="0"/>
                  </a:cubicBezTo>
                  <a:cubicBezTo>
                    <a:pt x="15840" y="0"/>
                    <a:pt x="19439" y="5400"/>
                    <a:pt x="21239" y="14399"/>
                  </a:cubicBezTo>
                  <a:cubicBezTo>
                    <a:pt x="21239" y="14399"/>
                    <a:pt x="21239" y="14399"/>
                    <a:pt x="21239" y="14399"/>
                  </a:cubicBezTo>
                  <a:cubicBezTo>
                    <a:pt x="21600" y="16198"/>
                    <a:pt x="21600" y="17999"/>
                    <a:pt x="20880" y="18899"/>
                  </a:cubicBezTo>
                  <a:cubicBezTo>
                    <a:pt x="20880" y="18899"/>
                    <a:pt x="20880" y="18899"/>
                    <a:pt x="20880" y="18899"/>
                  </a:cubicBezTo>
                  <a:cubicBezTo>
                    <a:pt x="20160" y="18899"/>
                    <a:pt x="19439" y="18899"/>
                    <a:pt x="19079" y="17099"/>
                  </a:cubicBezTo>
                  <a:cubicBezTo>
                    <a:pt x="19079" y="17099"/>
                    <a:pt x="19079" y="17099"/>
                    <a:pt x="19079" y="17099"/>
                  </a:cubicBezTo>
                  <a:cubicBezTo>
                    <a:pt x="17640" y="10799"/>
                    <a:pt x="14758" y="6299"/>
                    <a:pt x="11520" y="6299"/>
                  </a:cubicBezTo>
                  <a:cubicBezTo>
                    <a:pt x="11520" y="6299"/>
                    <a:pt x="11520" y="6299"/>
                    <a:pt x="11520" y="6299"/>
                  </a:cubicBezTo>
                  <a:cubicBezTo>
                    <a:pt x="10799" y="6299"/>
                    <a:pt x="10439" y="6299"/>
                    <a:pt x="9719" y="7200"/>
                  </a:cubicBezTo>
                  <a:cubicBezTo>
                    <a:pt x="9719" y="7200"/>
                    <a:pt x="9719" y="7200"/>
                    <a:pt x="9719" y="7200"/>
                  </a:cubicBezTo>
                  <a:cubicBezTo>
                    <a:pt x="8279" y="7200"/>
                    <a:pt x="6479" y="9900"/>
                    <a:pt x="5398" y="12599"/>
                  </a:cubicBezTo>
                  <a:cubicBezTo>
                    <a:pt x="5398" y="12599"/>
                    <a:pt x="5398" y="12599"/>
                    <a:pt x="5398" y="12599"/>
                  </a:cubicBezTo>
                  <a:cubicBezTo>
                    <a:pt x="4318" y="15299"/>
                    <a:pt x="3239" y="18899"/>
                    <a:pt x="2879" y="19800"/>
                  </a:cubicBezTo>
                  <a:cubicBezTo>
                    <a:pt x="2879" y="19800"/>
                    <a:pt x="2879" y="19800"/>
                    <a:pt x="2879" y="19800"/>
                  </a:cubicBezTo>
                  <a:cubicBezTo>
                    <a:pt x="2879" y="19800"/>
                    <a:pt x="2879" y="19800"/>
                    <a:pt x="2879" y="19800"/>
                  </a:cubicBezTo>
                  <a:cubicBezTo>
                    <a:pt x="2879" y="19800"/>
                    <a:pt x="2879" y="19800"/>
                    <a:pt x="2879" y="19800"/>
                  </a:cubicBezTo>
                  <a:cubicBezTo>
                    <a:pt x="2519" y="21600"/>
                    <a:pt x="2159" y="21600"/>
                    <a:pt x="1800" y="21600"/>
                  </a:cubicBezTo>
                  <a:cubicBezTo>
                    <a:pt x="1800" y="21600"/>
                    <a:pt x="1800" y="21600"/>
                    <a:pt x="1800" y="21600"/>
                  </a:cubicBezTo>
                  <a:cubicBezTo>
                    <a:pt x="1438" y="21600"/>
                    <a:pt x="1080" y="21600"/>
                    <a:pt x="1080" y="21600"/>
                  </a:cubicBezTo>
                  <a:close/>
                </a:path>
              </a:pathLst>
            </a:custGeom>
            <a:solidFill>
              <a:srgbClr val="3F2412"/>
            </a:solidFill>
            <a:ln w="9525" cmpd="sng" cap="flat">
              <a:noFill/>
              <a:prstDash val="solid"/>
              <a:round/>
            </a:ln>
            <a:effectLst>
              <a:outerShdw sx="100000" sy="23000" kx="1200000" algn="br" rotWithShape="0" blurRad="76200" dist="0" dir="13500000">
                <a:srgbClr val="000000">
                  <a:alpha val="19607"/>
                </a:srgbClr>
              </a:outerShdw>
            </a:effectLst>
          </p:spPr>
        </p:sp>
        <p:sp>
          <p:nvSpPr>
            <p:cNvPr id="156" name="曲线"/>
            <p:cNvSpPr>
              <a:spLocks/>
            </p:cNvSpPr>
            <p:nvPr/>
          </p:nvSpPr>
          <p:spPr>
            <a:xfrm rot="0">
              <a:off x="8883953" y="3716193"/>
              <a:ext cx="62430" cy="27860"/>
            </a:xfrm>
            <a:custGeom>
              <a:gdLst>
                <a:gd name="T1" fmla="*/ 0 w 21600"/>
                <a:gd name="T2" fmla="*/ 0 h 21600"/>
                <a:gd name="T3" fmla="*/ 21600 w 21600"/>
                <a:gd name="T4" fmla="*/ 21600 h 21600"/>
              </a:gdLst>
              <a:rect l="T1" t="T2" r="T3" b="T4"/>
              <a:pathLst>
                <a:path w="21600" h="21600">
                  <a:moveTo>
                    <a:pt x="11368" y="20699"/>
                  </a:moveTo>
                  <a:cubicBezTo>
                    <a:pt x="3788" y="19800"/>
                    <a:pt x="378" y="5398"/>
                    <a:pt x="378" y="5398"/>
                  </a:cubicBezTo>
                  <a:cubicBezTo>
                    <a:pt x="378" y="5398"/>
                    <a:pt x="378" y="5398"/>
                    <a:pt x="378" y="5398"/>
                  </a:cubicBezTo>
                  <a:cubicBezTo>
                    <a:pt x="0" y="4499"/>
                    <a:pt x="0" y="2698"/>
                    <a:pt x="378" y="1799"/>
                  </a:cubicBezTo>
                  <a:cubicBezTo>
                    <a:pt x="378" y="1799"/>
                    <a:pt x="378" y="1799"/>
                    <a:pt x="378" y="1799"/>
                  </a:cubicBezTo>
                  <a:cubicBezTo>
                    <a:pt x="757" y="1799"/>
                    <a:pt x="1514" y="1799"/>
                    <a:pt x="1893" y="2698"/>
                  </a:cubicBezTo>
                  <a:cubicBezTo>
                    <a:pt x="1893" y="2698"/>
                    <a:pt x="1893" y="2698"/>
                    <a:pt x="1893" y="2698"/>
                  </a:cubicBezTo>
                  <a:cubicBezTo>
                    <a:pt x="1893" y="2698"/>
                    <a:pt x="1893" y="2698"/>
                    <a:pt x="1893" y="3599"/>
                  </a:cubicBezTo>
                  <a:cubicBezTo>
                    <a:pt x="1893" y="3599"/>
                    <a:pt x="1893" y="3599"/>
                    <a:pt x="1893" y="3599"/>
                  </a:cubicBezTo>
                  <a:cubicBezTo>
                    <a:pt x="1893" y="3599"/>
                    <a:pt x="2273" y="4499"/>
                    <a:pt x="2273" y="4499"/>
                  </a:cubicBezTo>
                  <a:cubicBezTo>
                    <a:pt x="2273" y="4499"/>
                    <a:pt x="2273" y="4499"/>
                    <a:pt x="2273" y="4499"/>
                  </a:cubicBezTo>
                  <a:cubicBezTo>
                    <a:pt x="2652" y="6299"/>
                    <a:pt x="3410" y="7200"/>
                    <a:pt x="4168" y="8998"/>
                  </a:cubicBezTo>
                  <a:cubicBezTo>
                    <a:pt x="4168" y="8998"/>
                    <a:pt x="4168" y="8998"/>
                    <a:pt x="4168" y="8998"/>
                  </a:cubicBezTo>
                  <a:cubicBezTo>
                    <a:pt x="5683" y="12599"/>
                    <a:pt x="7957" y="16200"/>
                    <a:pt x="11368" y="16200"/>
                  </a:cubicBezTo>
                  <a:cubicBezTo>
                    <a:pt x="11368" y="16200"/>
                    <a:pt x="11368" y="16200"/>
                    <a:pt x="11368" y="16200"/>
                  </a:cubicBezTo>
                  <a:cubicBezTo>
                    <a:pt x="14778" y="17099"/>
                    <a:pt x="16673" y="14399"/>
                    <a:pt x="17810" y="11699"/>
                  </a:cubicBezTo>
                  <a:cubicBezTo>
                    <a:pt x="17810" y="11699"/>
                    <a:pt x="17810" y="11699"/>
                    <a:pt x="17810" y="11699"/>
                  </a:cubicBezTo>
                  <a:cubicBezTo>
                    <a:pt x="19326" y="8099"/>
                    <a:pt x="19705" y="4499"/>
                    <a:pt x="19705" y="1799"/>
                  </a:cubicBezTo>
                  <a:cubicBezTo>
                    <a:pt x="19705" y="1799"/>
                    <a:pt x="19705" y="1799"/>
                    <a:pt x="19705" y="1799"/>
                  </a:cubicBezTo>
                  <a:cubicBezTo>
                    <a:pt x="19705" y="899"/>
                    <a:pt x="20463" y="0"/>
                    <a:pt x="20841" y="0"/>
                  </a:cubicBezTo>
                  <a:cubicBezTo>
                    <a:pt x="20841" y="0"/>
                    <a:pt x="20841" y="0"/>
                    <a:pt x="20841" y="0"/>
                  </a:cubicBezTo>
                  <a:cubicBezTo>
                    <a:pt x="21221" y="0"/>
                    <a:pt x="21598" y="899"/>
                    <a:pt x="21598" y="1799"/>
                  </a:cubicBezTo>
                  <a:cubicBezTo>
                    <a:pt x="21598" y="1799"/>
                    <a:pt x="21598" y="1799"/>
                    <a:pt x="21598" y="1799"/>
                  </a:cubicBezTo>
                  <a:cubicBezTo>
                    <a:pt x="21598" y="5398"/>
                    <a:pt x="20841" y="10799"/>
                    <a:pt x="19326" y="14399"/>
                  </a:cubicBezTo>
                  <a:cubicBezTo>
                    <a:pt x="19326" y="14399"/>
                    <a:pt x="19326" y="14399"/>
                    <a:pt x="19326" y="14399"/>
                  </a:cubicBezTo>
                  <a:cubicBezTo>
                    <a:pt x="17430" y="18899"/>
                    <a:pt x="15157" y="21600"/>
                    <a:pt x="11368" y="20699"/>
                  </a:cubicBezTo>
                  <a:cubicBezTo>
                    <a:pt x="11368" y="20699"/>
                    <a:pt x="11368" y="20699"/>
                    <a:pt x="11368" y="20699"/>
                  </a:cubicBezTo>
                  <a:cubicBezTo>
                    <a:pt x="11368" y="20699"/>
                    <a:pt x="11368" y="20699"/>
                    <a:pt x="11368" y="20699"/>
                  </a:cubicBezTo>
                  <a:close/>
                </a:path>
              </a:pathLst>
            </a:custGeom>
            <a:solidFill>
              <a:srgbClr val="F4C7A2"/>
            </a:solidFill>
            <a:ln w="9525" cmpd="sng" cap="flat">
              <a:noFill/>
              <a:prstDash val="solid"/>
              <a:round/>
            </a:ln>
            <a:effectLst>
              <a:outerShdw sx="100000" sy="23000" kx="1200000" algn="br" rotWithShape="0" blurRad="76200" dist="0" dir="13500000">
                <a:srgbClr val="000000">
                  <a:alpha val="19607"/>
                </a:srgbClr>
              </a:outerShdw>
            </a:effectLst>
          </p:spPr>
        </p:sp>
        <p:sp>
          <p:nvSpPr>
            <p:cNvPr id="157" name="曲线"/>
            <p:cNvSpPr>
              <a:spLocks/>
            </p:cNvSpPr>
            <p:nvPr/>
          </p:nvSpPr>
          <p:spPr>
            <a:xfrm rot="0">
              <a:off x="8824532" y="3759974"/>
              <a:ext cx="194807" cy="51741"/>
            </a:xfrm>
            <a:custGeom>
              <a:gdLst>
                <a:gd name="T1" fmla="*/ 0 w 21600"/>
                <a:gd name="T2" fmla="*/ 0 h 21600"/>
                <a:gd name="T3" fmla="*/ 21600 w 21600"/>
                <a:gd name="T4" fmla="*/ 21600 h 21600"/>
              </a:gdLst>
              <a:rect l="T1" t="T2" r="T3" b="T4"/>
              <a:pathLst>
                <a:path w="21600" h="21600">
                  <a:moveTo>
                    <a:pt x="121" y="6380"/>
                  </a:moveTo>
                  <a:cubicBezTo>
                    <a:pt x="0" y="5890"/>
                    <a:pt x="121" y="5400"/>
                    <a:pt x="244" y="4908"/>
                  </a:cubicBezTo>
                  <a:cubicBezTo>
                    <a:pt x="244" y="4908"/>
                    <a:pt x="244" y="4908"/>
                    <a:pt x="244" y="4908"/>
                  </a:cubicBezTo>
                  <a:cubicBezTo>
                    <a:pt x="366" y="4417"/>
                    <a:pt x="609" y="4908"/>
                    <a:pt x="609" y="5400"/>
                  </a:cubicBezTo>
                  <a:cubicBezTo>
                    <a:pt x="609" y="5400"/>
                    <a:pt x="609" y="5400"/>
                    <a:pt x="609" y="5400"/>
                  </a:cubicBezTo>
                  <a:cubicBezTo>
                    <a:pt x="609" y="5400"/>
                    <a:pt x="609" y="5400"/>
                    <a:pt x="609" y="5400"/>
                  </a:cubicBezTo>
                  <a:cubicBezTo>
                    <a:pt x="609" y="5400"/>
                    <a:pt x="609" y="5400"/>
                    <a:pt x="609" y="5400"/>
                  </a:cubicBezTo>
                  <a:cubicBezTo>
                    <a:pt x="609" y="5400"/>
                    <a:pt x="732" y="5890"/>
                    <a:pt x="732" y="5890"/>
                  </a:cubicBezTo>
                  <a:cubicBezTo>
                    <a:pt x="732" y="5890"/>
                    <a:pt x="732" y="5890"/>
                    <a:pt x="732" y="5890"/>
                  </a:cubicBezTo>
                  <a:cubicBezTo>
                    <a:pt x="732" y="6380"/>
                    <a:pt x="853" y="6871"/>
                    <a:pt x="975" y="7363"/>
                  </a:cubicBezTo>
                  <a:cubicBezTo>
                    <a:pt x="975" y="7363"/>
                    <a:pt x="975" y="7363"/>
                    <a:pt x="975" y="7363"/>
                  </a:cubicBezTo>
                  <a:cubicBezTo>
                    <a:pt x="1220" y="8344"/>
                    <a:pt x="1464" y="9818"/>
                    <a:pt x="2073" y="11781"/>
                  </a:cubicBezTo>
                  <a:cubicBezTo>
                    <a:pt x="2073" y="11781"/>
                    <a:pt x="2073" y="11781"/>
                    <a:pt x="2073" y="11781"/>
                  </a:cubicBezTo>
                  <a:cubicBezTo>
                    <a:pt x="3049" y="14726"/>
                    <a:pt x="4759" y="18162"/>
                    <a:pt x="7443" y="18653"/>
                  </a:cubicBezTo>
                  <a:cubicBezTo>
                    <a:pt x="7443" y="18653"/>
                    <a:pt x="7443" y="18653"/>
                    <a:pt x="7443" y="18653"/>
                  </a:cubicBezTo>
                  <a:cubicBezTo>
                    <a:pt x="7566" y="18653"/>
                    <a:pt x="7809" y="19145"/>
                    <a:pt x="7931" y="19145"/>
                  </a:cubicBezTo>
                  <a:cubicBezTo>
                    <a:pt x="7931" y="19145"/>
                    <a:pt x="7931" y="19145"/>
                    <a:pt x="7931" y="19145"/>
                  </a:cubicBezTo>
                  <a:cubicBezTo>
                    <a:pt x="10861" y="19145"/>
                    <a:pt x="13788" y="18653"/>
                    <a:pt x="16230" y="15709"/>
                  </a:cubicBezTo>
                  <a:cubicBezTo>
                    <a:pt x="16230" y="15709"/>
                    <a:pt x="16230" y="15709"/>
                    <a:pt x="16230" y="15709"/>
                  </a:cubicBezTo>
                  <a:cubicBezTo>
                    <a:pt x="18671" y="13253"/>
                    <a:pt x="20379" y="8344"/>
                    <a:pt x="20988" y="981"/>
                  </a:cubicBezTo>
                  <a:cubicBezTo>
                    <a:pt x="20988" y="981"/>
                    <a:pt x="20988" y="981"/>
                    <a:pt x="20988" y="981"/>
                  </a:cubicBezTo>
                  <a:cubicBezTo>
                    <a:pt x="20988" y="0"/>
                    <a:pt x="21232" y="0"/>
                    <a:pt x="21354" y="0"/>
                  </a:cubicBezTo>
                  <a:cubicBezTo>
                    <a:pt x="21354" y="0"/>
                    <a:pt x="21354" y="0"/>
                    <a:pt x="21354" y="0"/>
                  </a:cubicBezTo>
                  <a:cubicBezTo>
                    <a:pt x="21477" y="0"/>
                    <a:pt x="21600" y="981"/>
                    <a:pt x="21477" y="1471"/>
                  </a:cubicBezTo>
                  <a:cubicBezTo>
                    <a:pt x="21477" y="1471"/>
                    <a:pt x="21477" y="1471"/>
                    <a:pt x="21477" y="1471"/>
                  </a:cubicBezTo>
                  <a:cubicBezTo>
                    <a:pt x="20866" y="10308"/>
                    <a:pt x="18914" y="15218"/>
                    <a:pt x="16351" y="18162"/>
                  </a:cubicBezTo>
                  <a:cubicBezTo>
                    <a:pt x="16351" y="18162"/>
                    <a:pt x="16351" y="18162"/>
                    <a:pt x="16351" y="18162"/>
                  </a:cubicBezTo>
                  <a:cubicBezTo>
                    <a:pt x="13911" y="21108"/>
                    <a:pt x="10861" y="21600"/>
                    <a:pt x="7931" y="21600"/>
                  </a:cubicBezTo>
                  <a:cubicBezTo>
                    <a:pt x="7931" y="21600"/>
                    <a:pt x="7931" y="21600"/>
                    <a:pt x="7931" y="21600"/>
                  </a:cubicBezTo>
                  <a:cubicBezTo>
                    <a:pt x="7688" y="21108"/>
                    <a:pt x="7566" y="21108"/>
                    <a:pt x="7322" y="21108"/>
                  </a:cubicBezTo>
                  <a:cubicBezTo>
                    <a:pt x="7322" y="21108"/>
                    <a:pt x="7322" y="21108"/>
                    <a:pt x="7322" y="21108"/>
                  </a:cubicBezTo>
                  <a:cubicBezTo>
                    <a:pt x="7322" y="21108"/>
                    <a:pt x="7322" y="21108"/>
                    <a:pt x="7322" y="21108"/>
                  </a:cubicBezTo>
                  <a:cubicBezTo>
                    <a:pt x="7322" y="21108"/>
                    <a:pt x="7322" y="21108"/>
                    <a:pt x="7322" y="21108"/>
                  </a:cubicBezTo>
                  <a:cubicBezTo>
                    <a:pt x="1829" y="20126"/>
                    <a:pt x="121" y="6871"/>
                    <a:pt x="121" y="6380"/>
                  </a:cubicBezTo>
                  <a:close/>
                </a:path>
              </a:pathLst>
            </a:custGeom>
            <a:solidFill>
              <a:srgbClr val="F4C7A2"/>
            </a:solidFill>
            <a:ln w="9525" cmpd="sng" cap="flat">
              <a:noFill/>
              <a:prstDash val="solid"/>
              <a:round/>
            </a:ln>
            <a:effectLst>
              <a:outerShdw sx="100000" sy="23000" kx="1200000" algn="br" rotWithShape="0" blurRad="76200" dist="0" dir="13500000">
                <a:srgbClr val="000000">
                  <a:alpha val="19607"/>
                </a:srgbClr>
              </a:outerShdw>
            </a:effectLst>
          </p:spPr>
        </p:sp>
        <p:sp>
          <p:nvSpPr>
            <p:cNvPr id="158" name="曲线"/>
            <p:cNvSpPr>
              <a:spLocks/>
            </p:cNvSpPr>
            <p:nvPr/>
          </p:nvSpPr>
          <p:spPr>
            <a:xfrm rot="0">
              <a:off x="9001288" y="3741665"/>
              <a:ext cx="30087" cy="22288"/>
            </a:xfrm>
            <a:custGeom>
              <a:gdLst>
                <a:gd name="T1" fmla="*/ 0 w 21600"/>
                <a:gd name="T2" fmla="*/ 0 h 21600"/>
                <a:gd name="T3" fmla="*/ 21600 w 21600"/>
                <a:gd name="T4" fmla="*/ 21600 h 21600"/>
              </a:gdLst>
              <a:rect l="T1" t="T2" r="T3" b="T4"/>
              <a:pathLst>
                <a:path w="21600" h="21600">
                  <a:moveTo>
                    <a:pt x="17599" y="19325"/>
                  </a:moveTo>
                  <a:cubicBezTo>
                    <a:pt x="17599" y="19325"/>
                    <a:pt x="17599" y="19325"/>
                    <a:pt x="17599" y="19325"/>
                  </a:cubicBezTo>
                  <a:cubicBezTo>
                    <a:pt x="17599" y="19325"/>
                    <a:pt x="17599" y="19325"/>
                    <a:pt x="17599" y="18188"/>
                  </a:cubicBezTo>
                  <a:cubicBezTo>
                    <a:pt x="17599" y="18188"/>
                    <a:pt x="17599" y="18188"/>
                    <a:pt x="17599" y="18188"/>
                  </a:cubicBezTo>
                  <a:cubicBezTo>
                    <a:pt x="17599" y="18188"/>
                    <a:pt x="17599" y="17052"/>
                    <a:pt x="16799" y="17052"/>
                  </a:cubicBezTo>
                  <a:cubicBezTo>
                    <a:pt x="16799" y="17052"/>
                    <a:pt x="16799" y="17052"/>
                    <a:pt x="16799" y="17052"/>
                  </a:cubicBezTo>
                  <a:cubicBezTo>
                    <a:pt x="15998" y="14778"/>
                    <a:pt x="15198" y="11368"/>
                    <a:pt x="11999" y="7956"/>
                  </a:cubicBezTo>
                  <a:cubicBezTo>
                    <a:pt x="11999" y="7956"/>
                    <a:pt x="11999" y="7956"/>
                    <a:pt x="11999" y="7956"/>
                  </a:cubicBezTo>
                  <a:cubicBezTo>
                    <a:pt x="11198" y="5683"/>
                    <a:pt x="10399" y="5683"/>
                    <a:pt x="9600" y="5683"/>
                  </a:cubicBezTo>
                  <a:cubicBezTo>
                    <a:pt x="9600" y="5683"/>
                    <a:pt x="9600" y="5683"/>
                    <a:pt x="9600" y="5683"/>
                  </a:cubicBezTo>
                  <a:cubicBezTo>
                    <a:pt x="7199" y="4546"/>
                    <a:pt x="4800" y="9094"/>
                    <a:pt x="3998" y="10231"/>
                  </a:cubicBezTo>
                  <a:cubicBezTo>
                    <a:pt x="3998" y="10231"/>
                    <a:pt x="3998" y="10231"/>
                    <a:pt x="3998" y="10231"/>
                  </a:cubicBezTo>
                  <a:cubicBezTo>
                    <a:pt x="3998" y="10231"/>
                    <a:pt x="3998" y="10231"/>
                    <a:pt x="3998" y="10231"/>
                  </a:cubicBezTo>
                  <a:cubicBezTo>
                    <a:pt x="3998" y="10231"/>
                    <a:pt x="3998" y="10231"/>
                    <a:pt x="3998" y="10231"/>
                  </a:cubicBezTo>
                  <a:cubicBezTo>
                    <a:pt x="3998" y="10231"/>
                    <a:pt x="3998" y="10231"/>
                    <a:pt x="3998" y="10231"/>
                  </a:cubicBezTo>
                  <a:cubicBezTo>
                    <a:pt x="3199" y="11368"/>
                    <a:pt x="1600" y="11368"/>
                    <a:pt x="799" y="10231"/>
                  </a:cubicBezTo>
                  <a:cubicBezTo>
                    <a:pt x="799" y="10231"/>
                    <a:pt x="799" y="10231"/>
                    <a:pt x="799" y="10231"/>
                  </a:cubicBezTo>
                  <a:cubicBezTo>
                    <a:pt x="0" y="9094"/>
                    <a:pt x="0" y="7956"/>
                    <a:pt x="799" y="6821"/>
                  </a:cubicBezTo>
                  <a:cubicBezTo>
                    <a:pt x="799" y="6821"/>
                    <a:pt x="799" y="6821"/>
                    <a:pt x="799" y="6821"/>
                  </a:cubicBezTo>
                  <a:cubicBezTo>
                    <a:pt x="799" y="6821"/>
                    <a:pt x="1600" y="4546"/>
                    <a:pt x="3199" y="3409"/>
                  </a:cubicBezTo>
                  <a:cubicBezTo>
                    <a:pt x="3199" y="3409"/>
                    <a:pt x="3199" y="3409"/>
                    <a:pt x="3199" y="3409"/>
                  </a:cubicBezTo>
                  <a:cubicBezTo>
                    <a:pt x="4800" y="1136"/>
                    <a:pt x="7199" y="0"/>
                    <a:pt x="9600" y="0"/>
                  </a:cubicBezTo>
                  <a:cubicBezTo>
                    <a:pt x="9600" y="0"/>
                    <a:pt x="9600" y="0"/>
                    <a:pt x="9600" y="0"/>
                  </a:cubicBezTo>
                  <a:cubicBezTo>
                    <a:pt x="11999" y="0"/>
                    <a:pt x="13600" y="1136"/>
                    <a:pt x="15198" y="3409"/>
                  </a:cubicBezTo>
                  <a:cubicBezTo>
                    <a:pt x="15198" y="3409"/>
                    <a:pt x="15198" y="3409"/>
                    <a:pt x="15198" y="3409"/>
                  </a:cubicBezTo>
                  <a:cubicBezTo>
                    <a:pt x="20798" y="12504"/>
                    <a:pt x="21600" y="17052"/>
                    <a:pt x="21600" y="18188"/>
                  </a:cubicBezTo>
                  <a:cubicBezTo>
                    <a:pt x="21600" y="18188"/>
                    <a:pt x="21600" y="18188"/>
                    <a:pt x="21600" y="18188"/>
                  </a:cubicBezTo>
                  <a:cubicBezTo>
                    <a:pt x="21600" y="19325"/>
                    <a:pt x="20798" y="20463"/>
                    <a:pt x="19999" y="21600"/>
                  </a:cubicBezTo>
                  <a:cubicBezTo>
                    <a:pt x="19999" y="21600"/>
                    <a:pt x="19999" y="21600"/>
                    <a:pt x="19999" y="21600"/>
                  </a:cubicBezTo>
                  <a:cubicBezTo>
                    <a:pt x="19999" y="21600"/>
                    <a:pt x="19200" y="21600"/>
                    <a:pt x="19200" y="21600"/>
                  </a:cubicBezTo>
                  <a:cubicBezTo>
                    <a:pt x="19200" y="21600"/>
                    <a:pt x="19200" y="21600"/>
                    <a:pt x="19200" y="21600"/>
                  </a:cubicBezTo>
                  <a:cubicBezTo>
                    <a:pt x="18398" y="21600"/>
                    <a:pt x="17599" y="20463"/>
                    <a:pt x="17599" y="19325"/>
                  </a:cubicBezTo>
                  <a:close/>
                </a:path>
              </a:pathLst>
            </a:custGeom>
            <a:solidFill>
              <a:srgbClr val="F4C7A2"/>
            </a:solidFill>
            <a:ln w="9525" cmpd="sng" cap="flat">
              <a:noFill/>
              <a:prstDash val="solid"/>
              <a:round/>
            </a:ln>
            <a:effectLst>
              <a:outerShdw sx="100000" sy="23000" kx="1200000" algn="br" rotWithShape="0" blurRad="76200" dist="0" dir="13500000">
                <a:srgbClr val="000000">
                  <a:alpha val="19607"/>
                </a:srgbClr>
              </a:outerShdw>
            </a:effectLst>
          </p:spPr>
        </p:sp>
      </p:grpSp>
      <p:sp>
        <p:nvSpPr>
          <p:cNvPr id="160" name="矩形"/>
          <p:cNvSpPr>
            <a:spLocks/>
          </p:cNvSpPr>
          <p:nvPr/>
        </p:nvSpPr>
        <p:spPr>
          <a:xfrm rot="0">
            <a:off x="9804400" y="3149600"/>
            <a:ext cx="1866900" cy="1805940"/>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2800" b="0" i="0" u="none" strike="noStrike" kern="1200" cap="none" spc="0" baseline="0">
                <a:solidFill>
                  <a:srgbClr val="309FA2"/>
                </a:solidFill>
                <a:latin typeface="Arial" pitchFamily="0" charset="0"/>
                <a:ea typeface="黑体" pitchFamily="0" charset="0"/>
                <a:cs typeface="Arial" pitchFamily="0" charset="0"/>
              </a:rPr>
              <a:t>哪些不属于工资、薪金性质的津补贴？</a:t>
            </a:r>
            <a:endParaRPr lang="zh-CN" altLang="en-US" sz="2800" b="0" i="0" u="none" strike="noStrike" kern="1200" cap="none" spc="0" baseline="0">
              <a:solidFill>
                <a:srgbClr val="309FA2"/>
              </a:solidFill>
              <a:latin typeface="Arial" pitchFamily="0" charset="0"/>
              <a:ea typeface="黑体" pitchFamily="0" charset="0"/>
              <a:cs typeface="Arial" pitchFamily="0" charset="0"/>
            </a:endParaRPr>
          </a:p>
        </p:txBody>
      </p:sp>
    </p:spTree>
    <p:extLst>
      <p:ext uri="{BB962C8B-B14F-4D97-AF65-F5344CB8AC3E}">
        <p14:creationId xmlns:p14="http://schemas.microsoft.com/office/powerpoint/2010/main" val="133611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500" fill="hold"/>
                                        <p:tgtEl>
                                          <p:spTgt spid="103"/>
                                        </p:tgtEl>
                                        <p:attrNameLst>
                                          <p:attrName>ppt_x</p:attrName>
                                        </p:attrNameLst>
                                      </p:cBhvr>
                                      <p:tavLst>
                                        <p:tav tm="0">
                                          <p:val>
                                            <p:strVal val="#ppt_x"/>
                                          </p:val>
                                        </p:tav>
                                        <p:tav tm="100000">
                                          <p:val>
                                            <p:strVal val="#ppt_x"/>
                                          </p:val>
                                        </p:tav>
                                      </p:tavLst>
                                    </p:anim>
                                    <p:anim calcmode="lin" valueType="num">
                                      <p:cBhvr additive="base">
                                        <p:cTn id="8" dur="500" fill="hold"/>
                                        <p:tgtEl>
                                          <p:spTgt spid="10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7"/>
                                        </p:tgtEl>
                                        <p:attrNameLst>
                                          <p:attrName>style.visibility</p:attrName>
                                        </p:attrNameLst>
                                      </p:cBhvr>
                                      <p:to>
                                        <p:strVal val="visible"/>
                                      </p:to>
                                    </p:set>
                                    <p:anim calcmode="lin" valueType="num">
                                      <p:cBhvr additive="base">
                                        <p:cTn id="11" dur="2000" fill="hold"/>
                                        <p:tgtEl>
                                          <p:spTgt spid="107"/>
                                        </p:tgtEl>
                                        <p:attrNameLst>
                                          <p:attrName>ppt_x</p:attrName>
                                        </p:attrNameLst>
                                      </p:cBhvr>
                                      <p:tavLst>
                                        <p:tav tm="0">
                                          <p:val>
                                            <p:strVal val="#ppt_x"/>
                                          </p:val>
                                        </p:tav>
                                        <p:tav tm="100000">
                                          <p:val>
                                            <p:strVal val="#ppt_x"/>
                                          </p:val>
                                        </p:tav>
                                      </p:tavLst>
                                    </p:anim>
                                    <p:anim calcmode="lin" valueType="num">
                                      <p:cBhvr additive="base">
                                        <p:cTn id="12" dur="2000" fill="hold"/>
                                        <p:tgtEl>
                                          <p:spTgt spid="10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7" grpId="0" animBg="1"/>
    </p:bldLst>
  </p:timing>
</p:sld>
</file>

<file path=ppt/slides/slide13.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61" name="矩形"/>
          <p:cNvSpPr>
            <a:spLocks/>
          </p:cNvSpPr>
          <p:nvPr/>
        </p:nvSpPr>
        <p:spPr>
          <a:xfrm rot="0">
            <a:off x="664028" y="809171"/>
            <a:ext cx="11299371" cy="3072765"/>
          </a:xfrm>
          <a:prstGeom prst="rect"/>
          <a:noFill/>
          <a:ln w="9525" cmpd="sng" cap="flat">
            <a:noFill/>
            <a:prstDash val="solid"/>
            <a:miter/>
          </a:ln>
        </p:spPr>
        <p:txBody>
          <a:bodyPr vert="horz" wrap="square" lIns="91440" tIns="45720" rIns="91440" bIns="45720" anchor="t" anchorCtr="0">
            <a:prstTxWarp prst="textNoShape"/>
            <a:spAutoFit/>
          </a:bodyPr>
          <a:lstStyle/>
          <a:p>
            <a:pPr marL="342900" indent="-342900" algn="l" fontAlgn="auto">
              <a:lnSpc>
                <a:spcPct val="150000"/>
              </a:lnSpc>
              <a:spcBef>
                <a:spcPts val="0"/>
              </a:spcBef>
              <a:spcAft>
                <a:spcPts val="0"/>
              </a:spcAft>
              <a:buFont typeface="Wingdings" pitchFamily="0" charset="0"/>
              <a:buChar char="Ø"/>
            </a:pPr>
            <a:r>
              <a:rPr lang="en-US" altLang="zh-CN" sz="2400" b="1" i="0" u="none" strike="noStrike" kern="1200" cap="none" spc="0" baseline="0">
                <a:solidFill>
                  <a:srgbClr val="33A9AB"/>
                </a:solidFill>
                <a:latin typeface="宋体" pitchFamily="0" charset="0"/>
                <a:ea typeface="宋体" pitchFamily="0" charset="0"/>
                <a:cs typeface="宋体" pitchFamily="0" charset="0"/>
                <a:sym typeface="黑体" pitchFamily="0" charset="0"/>
              </a:rPr>
              <a:t>020102</a:t>
            </a:r>
            <a:r>
              <a:rPr lang="zh-CN" altLang="en-US" sz="2400" b="1" i="0" u="none" strike="noStrike" kern="1200" cap="none" spc="0" baseline="0">
                <a:solidFill>
                  <a:srgbClr val="33A9AB"/>
                </a:solidFill>
                <a:latin typeface="宋体" pitchFamily="0" charset="0"/>
                <a:ea typeface="宋体" pitchFamily="0" charset="0"/>
                <a:cs typeface="宋体" pitchFamily="0" charset="0"/>
                <a:sym typeface="黑体" pitchFamily="0" charset="0"/>
              </a:rPr>
              <a:t>劳务报酬所得</a:t>
            </a:r>
            <a:endParaRPr lang="en-US" altLang="zh-CN" sz="2400" b="0" i="0" u="none" strike="noStrike" kern="1200" cap="none" spc="0" baseline="0">
              <a:solidFill>
                <a:schemeClr val="tx1"/>
              </a:solidFill>
              <a:latin typeface="宋体" pitchFamily="0" charset="0"/>
              <a:ea typeface="宋体" pitchFamily="0" charset="0"/>
              <a:cs typeface="宋体" pitchFamily="0" charset="0"/>
            </a:endParaRPr>
          </a:p>
          <a:p>
            <a:pPr marL="0" indent="0" algn="l" fontAlgn="auto">
              <a:lnSpc>
                <a:spcPct val="150000"/>
              </a:lnSpc>
              <a:spcBef>
                <a:spcPts val="0"/>
              </a:spcBef>
              <a:spcAft>
                <a:spcPts val="0"/>
              </a:spcAft>
              <a:buNone/>
            </a:pPr>
            <a:r>
              <a:rPr lang="zh-CN" altLang="en-US" sz="2400" b="0" i="0" u="none" strike="noStrike" kern="1200" cap="none" spc="0" baseline="0">
                <a:solidFill>
                  <a:schemeClr val="tx1"/>
                </a:solidFill>
                <a:latin typeface="宋体" pitchFamily="0" charset="0"/>
                <a:ea typeface="宋体" pitchFamily="0" charset="0"/>
                <a:cs typeface="宋体" pitchFamily="0" charset="0"/>
                <a:sym typeface="黑体" pitchFamily="0" charset="0"/>
              </a:rPr>
              <a:t>    是指</a:t>
            </a:r>
            <a:r>
              <a:rPr lang="zh-CN" altLang="en-US" sz="2400" b="0" i="0" u="none" strike="noStrike" kern="1200" cap="none" spc="0" baseline="0">
                <a:solidFill>
                  <a:srgbClr val="FF0000"/>
                </a:solidFill>
                <a:latin typeface="宋体" pitchFamily="0" charset="0"/>
                <a:ea typeface="宋体" pitchFamily="0" charset="0"/>
                <a:cs typeface="宋体" pitchFamily="0" charset="0"/>
                <a:sym typeface="黑体" pitchFamily="0" charset="0"/>
              </a:rPr>
              <a:t>个人从事劳务取得的所得</a:t>
            </a:r>
            <a:r>
              <a:rPr lang="zh-CN" altLang="en-US" sz="2400" b="0" i="0" u="none" strike="noStrike" kern="1200" cap="none" spc="0" baseline="0">
                <a:solidFill>
                  <a:schemeClr val="tx1"/>
                </a:solidFill>
                <a:latin typeface="宋体" pitchFamily="0" charset="0"/>
                <a:ea typeface="宋体" pitchFamily="0" charset="0"/>
                <a:cs typeface="宋体" pitchFamily="0" charset="0"/>
                <a:sym typeface="黑体" pitchFamily="0" charset="0"/>
              </a:rPr>
              <a:t>，包括从事设计、装潢、安装、制图、化验、测试、医疗、法律、会计、咨询、讲学、翻译、审稿、书画、雕刻、影视、录音、录像、演出、表演、广告、展览、技术服务、介绍服务、经纪服务、代办服务以及其他劳务取得的所得。</a:t>
            </a:r>
            <a:endParaRPr lang="en-US" altLang="zh-CN" sz="2400" b="0" i="0" u="none" strike="noStrike" kern="1200" cap="none" spc="0" baseline="0">
              <a:solidFill>
                <a:schemeClr val="bg1"/>
              </a:solidFill>
              <a:latin typeface="微软雅黑" pitchFamily="0" charset="0"/>
              <a:ea typeface="微软雅黑" pitchFamily="0" charset="0"/>
              <a:cs typeface="Arial" pitchFamily="0" charset="0"/>
            </a:endParaRPr>
          </a:p>
          <a:p>
            <a:pPr marL="0" indent="0" algn="l">
              <a:lnSpc>
                <a:spcPct val="100000"/>
              </a:lnSpc>
              <a:spcBef>
                <a:spcPts val="0"/>
              </a:spcBef>
              <a:spcAft>
                <a:spcPts val="0"/>
              </a:spcAft>
              <a:buNone/>
            </a:pPr>
            <a:endParaRPr lang="zh-CN" altLang="en-US" sz="1800" b="0" i="0" u="none" strike="noStrike" kern="1200" cap="none" spc="0" baseline="0">
              <a:solidFill>
                <a:schemeClr val="tx1"/>
              </a:solidFill>
              <a:latin typeface="Arial" pitchFamily="0" charset="0"/>
              <a:ea typeface="黑体" pitchFamily="0" charset="0"/>
              <a:cs typeface="Arial" pitchFamily="0" charset="0"/>
            </a:endParaRPr>
          </a:p>
        </p:txBody>
      </p:sp>
      <p:sp>
        <p:nvSpPr>
          <p:cNvPr id="162" name="矩形"/>
          <p:cNvSpPr>
            <a:spLocks/>
          </p:cNvSpPr>
          <p:nvPr/>
        </p:nvSpPr>
        <p:spPr>
          <a:xfrm rot="0">
            <a:off x="1231900" y="3937000"/>
            <a:ext cx="8293100" cy="137731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tx1"/>
                </a:solidFill>
                <a:latin typeface="Arial" pitchFamily="0" charset="0"/>
                <a:ea typeface="黑体" pitchFamily="0" charset="0"/>
                <a:cs typeface="Arial" pitchFamily="0" charset="0"/>
              </a:rPr>
              <a:t>具体的规定：</a:t>
            </a:r>
            <a:endParaRPr lang="en-US" altLang="zh-CN" sz="2800" b="0" i="0" u="none" strike="noStrike" kern="1200" cap="none" spc="0" baseline="0">
              <a:solidFill>
                <a:schemeClr val="tx1"/>
              </a:solidFill>
              <a:latin typeface="Arial" pitchFamily="0" charset="0"/>
              <a:ea typeface="黑体" pitchFamily="0" charset="0"/>
              <a:cs typeface="Arial" pitchFamily="0" charset="0"/>
            </a:endParaRPr>
          </a:p>
          <a:p>
            <a:pPr marL="0" indent="0" algn="l">
              <a:lnSpc>
                <a:spcPct val="100000"/>
              </a:lnSpc>
              <a:spcBef>
                <a:spcPts val="0"/>
              </a:spcBef>
              <a:spcAft>
                <a:spcPts val="0"/>
              </a:spcAft>
              <a:buNone/>
            </a:pPr>
            <a:r>
              <a:rPr lang="en-US" altLang="zh-CN" sz="2800" b="0" i="0" u="none" strike="noStrike" kern="1200" cap="none" spc="0" baseline="0">
                <a:solidFill>
                  <a:schemeClr val="tx1"/>
                </a:solidFill>
                <a:latin typeface="Arial" pitchFamily="0" charset="0"/>
                <a:ea typeface="黑体" pitchFamily="0" charset="0"/>
                <a:cs typeface="Arial" pitchFamily="0" charset="0"/>
              </a:rPr>
              <a:t>1.</a:t>
            </a:r>
            <a:r>
              <a:rPr lang="zh-CN" altLang="en-US" sz="2800" b="0" i="0" u="none" strike="noStrike" kern="1200" cap="none" spc="0" baseline="0">
                <a:solidFill>
                  <a:schemeClr val="tx1"/>
                </a:solidFill>
                <a:latin typeface="Arial" pitchFamily="0" charset="0"/>
                <a:ea typeface="黑体" pitchFamily="0" charset="0"/>
                <a:cs typeface="Arial" pitchFamily="0" charset="0"/>
              </a:rPr>
              <a:t>个人兼职收入</a:t>
            </a:r>
            <a:endParaRPr lang="en-US" altLang="zh-CN" sz="2800" b="0" i="0" u="none" strike="noStrike" kern="1200" cap="none" spc="0" baseline="0">
              <a:solidFill>
                <a:schemeClr val="tx1"/>
              </a:solidFill>
              <a:latin typeface="Arial" pitchFamily="0" charset="0"/>
              <a:ea typeface="黑体" pitchFamily="0" charset="0"/>
              <a:cs typeface="Arial" pitchFamily="0" charset="0"/>
            </a:endParaRPr>
          </a:p>
          <a:p>
            <a:pPr marL="0" indent="0" algn="l">
              <a:lnSpc>
                <a:spcPct val="100000"/>
              </a:lnSpc>
              <a:spcBef>
                <a:spcPts val="0"/>
              </a:spcBef>
              <a:spcAft>
                <a:spcPts val="0"/>
              </a:spcAft>
              <a:buNone/>
            </a:pPr>
            <a:r>
              <a:rPr lang="en-US" altLang="zh-CN" sz="2800" b="0" i="0" u="none" strike="noStrike" kern="1200" cap="none" spc="0" baseline="0">
                <a:solidFill>
                  <a:schemeClr val="tx1"/>
                </a:solidFill>
                <a:latin typeface="Arial" pitchFamily="0" charset="0"/>
                <a:ea typeface="黑体" pitchFamily="0" charset="0"/>
                <a:cs typeface="Arial" pitchFamily="0" charset="0"/>
              </a:rPr>
              <a:t>2.</a:t>
            </a:r>
            <a:r>
              <a:rPr lang="zh-CN" altLang="en-US" sz="2800" b="0" i="0" u="none" strike="noStrike" kern="1200" cap="none" spc="0" baseline="0">
                <a:solidFill>
                  <a:schemeClr val="tx1"/>
                </a:solidFill>
                <a:latin typeface="Arial" pitchFamily="0" charset="0"/>
                <a:ea typeface="黑体" pitchFamily="0" charset="0"/>
                <a:cs typeface="Arial" pitchFamily="0" charset="0"/>
              </a:rPr>
              <a:t>独立董事的董事费</a:t>
            </a:r>
            <a:endParaRPr lang="zh-CN" altLang="en-US" sz="2800" b="0" i="0" u="none" strike="noStrike" kern="1200" cap="none" spc="0" baseline="0">
              <a:solidFill>
                <a:schemeClr val="tx1"/>
              </a:solidFill>
              <a:latin typeface="Arial" pitchFamily="0" charset="0"/>
              <a:ea typeface="黑体" pitchFamily="0" charset="0"/>
              <a:cs typeface="Arial" pitchFamily="0" charset="0"/>
            </a:endParaRPr>
          </a:p>
        </p:txBody>
      </p:sp>
    </p:spTree>
    <p:extLst>
      <p:ext uri="{BB962C8B-B14F-4D97-AF65-F5344CB8AC3E}">
        <p14:creationId xmlns:p14="http://schemas.microsoft.com/office/powerpoint/2010/main" val="2097389327"/>
      </p:ext>
    </p:extLst>
  </p:cSld>
  <p:clrMapOvr>
    <a:masterClrMapping/>
  </p:clrMapOvr>
</p:sld>
</file>

<file path=ppt/slides/slide14.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63" name="直线"/>
          <p:cNvSpPr>
            <a:spLocks/>
          </p:cNvSpPr>
          <p:nvPr/>
        </p:nvSpPr>
        <p:spPr>
          <a:xfrm rot="0">
            <a:off x="1860551" y="5761039"/>
            <a:ext cx="7012940" cy="1588"/>
          </a:xfrm>
          <a:prstGeom prst="line"/>
          <a:noFill/>
          <a:ln w="12700" cmpd="sng" cap="flat">
            <a:solidFill>
              <a:srgbClr val="132E4A"/>
            </a:solidFill>
            <a:prstDash val="solid"/>
            <a:round/>
          </a:ln>
        </p:spPr>
      </p:sp>
      <p:grpSp>
        <p:nvGrpSpPr>
          <p:cNvPr id="168" name="组合"/>
          <p:cNvGrpSpPr>
            <a:grpSpLocks/>
          </p:cNvGrpSpPr>
          <p:nvPr/>
        </p:nvGrpSpPr>
        <p:grpSpPr>
          <a:xfrm>
            <a:off x="6681174" y="1455206"/>
            <a:ext cx="4192300" cy="1217066"/>
            <a:chOff x="6681174" y="1455206"/>
            <a:chExt cx="4192300" cy="1217066"/>
          </a:xfrm>
        </p:grpSpPr>
        <p:sp>
          <p:nvSpPr>
            <p:cNvPr id="164" name="矩形"/>
            <p:cNvSpPr>
              <a:spLocks/>
            </p:cNvSpPr>
            <p:nvPr/>
          </p:nvSpPr>
          <p:spPr>
            <a:xfrm rot="0">
              <a:off x="6993447" y="1455206"/>
              <a:ext cx="3880027" cy="1217066"/>
            </a:xfrm>
            <a:prstGeom prst="rect"/>
            <a:noFill/>
            <a:ln w="22225" cmpd="sng" cap="flat">
              <a:solidFill>
                <a:srgbClr val="1B2734"/>
              </a:solidFill>
              <a:prstDash val="solid"/>
              <a:round/>
            </a:ln>
          </p:spPr>
        </p:sp>
        <p:sp>
          <p:nvSpPr>
            <p:cNvPr id="165" name="圆角矩形"/>
            <p:cNvSpPr>
              <a:spLocks/>
            </p:cNvSpPr>
            <p:nvPr/>
          </p:nvSpPr>
          <p:spPr>
            <a:xfrm rot="2700000">
              <a:off x="6681174" y="1751466"/>
              <a:ext cx="624547" cy="624547"/>
            </a:xfrm>
            <a:prstGeom prst="roundRect">
              <a:avLst>
                <a:gd name="adj" fmla="val 19652"/>
              </a:avLst>
            </a:prstGeom>
            <a:gradFill rotWithShape="1">
              <a:gsLst>
                <a:gs pos="0">
                  <a:srgbClr val="F1BA48">
                    <a:lumMod val="98000"/>
                    <a:lumOff val="2000"/>
                    <a:alpha val="100000"/>
                  </a:srgbClr>
                </a:gs>
                <a:gs pos="50000">
                  <a:srgbClr val="F0B400">
                    <a:alpha val="100000"/>
                  </a:srgbClr>
                </a:gs>
                <a:gs pos="100000">
                  <a:srgbClr val="D7A100">
                    <a:lumMod val="99000"/>
                    <a:alpha val="100000"/>
                  </a:srgbClr>
                </a:gs>
              </a:gsLst>
              <a:lin ang="5400000" scaled="1"/>
            </a:gradFill>
            <a:ln w="9525" cmpd="sng" cap="flat">
              <a:noFill/>
              <a:prstDash val="solid"/>
              <a:miter/>
            </a:ln>
            <a:effectLst>
              <a:outerShdw sx="100000" sy="100000" algn="ctr" rotWithShape="0" blurRad="57150" dist="19050" dir="5400000">
                <a:srgbClr val="000000">
                  <a:alpha val="62745"/>
                </a:srgbClr>
              </a:outerShdw>
            </a:effectLst>
          </p:spPr>
        </p:sp>
        <p:sp>
          <p:nvSpPr>
            <p:cNvPr id="166" name="矩形"/>
            <p:cNvSpPr>
              <a:spLocks/>
            </p:cNvSpPr>
            <p:nvPr/>
          </p:nvSpPr>
          <p:spPr>
            <a:xfrm rot="0">
              <a:off x="6781744" y="1832908"/>
              <a:ext cx="432118" cy="358139"/>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ctr">
                <a:lnSpc>
                  <a:spcPct val="100000"/>
                </a:lnSpc>
                <a:spcBef>
                  <a:spcPts val="0"/>
                </a:spcBef>
                <a:spcAft>
                  <a:spcPts val="0"/>
                </a:spcAft>
                <a:buNone/>
              </a:pPr>
              <a:r>
                <a:rPr lang="en-US" altLang="zh-CN" sz="1800" b="1" i="0" u="none" strike="noStrike" kern="1200" cap="none" spc="0" baseline="0">
                  <a:solidFill>
                    <a:schemeClr val="bg1"/>
                  </a:solidFill>
                  <a:latin typeface="Arial" pitchFamily="0" charset="0"/>
                  <a:ea typeface="黑体" pitchFamily="0" charset="0"/>
                  <a:cs typeface="Arial" pitchFamily="0" charset="0"/>
                </a:rPr>
                <a:t>01</a:t>
              </a:r>
              <a:endParaRPr lang="zh-CN" altLang="en-US" sz="1800" b="1" i="0" u="none" strike="noStrike" kern="1200" cap="none" spc="0" baseline="0">
                <a:solidFill>
                  <a:schemeClr val="bg1"/>
                </a:solidFill>
                <a:latin typeface="Arial" pitchFamily="0" charset="0"/>
                <a:ea typeface="黑体" pitchFamily="0" charset="0"/>
                <a:cs typeface="Arial" pitchFamily="0" charset="0"/>
              </a:endParaRPr>
            </a:p>
          </p:txBody>
        </p:sp>
        <p:sp>
          <p:nvSpPr>
            <p:cNvPr id="167" name="矩形"/>
            <p:cNvSpPr>
              <a:spLocks/>
            </p:cNvSpPr>
            <p:nvPr/>
          </p:nvSpPr>
          <p:spPr>
            <a:xfrm flipH="1" rot="0">
              <a:off x="7480309" y="1739887"/>
              <a:ext cx="3037205" cy="567690"/>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1600" b="1" i="0" u="none" strike="noStrike" kern="1200" cap="none" spc="0" baseline="0">
                  <a:solidFill>
                    <a:srgbClr val="1B2734"/>
                  </a:solidFill>
                  <a:latin typeface="微软雅黑" pitchFamily="0" charset="0"/>
                  <a:ea typeface="微软雅黑" pitchFamily="0" charset="0"/>
                  <a:cs typeface="Arial" pitchFamily="0" charset="0"/>
                </a:rPr>
                <a:t>利用雇佣关系与承揽关系的法律</a:t>
              </a:r>
              <a:endParaRPr lang="en-US" altLang="zh-CN" sz="1600" b="1" i="0" u="none" strike="noStrike" kern="1200" cap="none" spc="0" baseline="0">
                <a:solidFill>
                  <a:srgbClr val="1B2734"/>
                </a:solidFill>
                <a:latin typeface="微软雅黑" pitchFamily="0" charset="0"/>
                <a:ea typeface="微软雅黑" pitchFamily="0" charset="0"/>
                <a:cs typeface="Arial" pitchFamily="0" charset="0"/>
              </a:endParaRPr>
            </a:p>
            <a:p>
              <a:pPr marL="0" indent="0" algn="l">
                <a:lnSpc>
                  <a:spcPct val="100000"/>
                </a:lnSpc>
                <a:spcBef>
                  <a:spcPts val="0"/>
                </a:spcBef>
                <a:spcAft>
                  <a:spcPts val="0"/>
                </a:spcAft>
                <a:buNone/>
              </a:pPr>
              <a:r>
                <a:rPr lang="zh-CN" altLang="en-US" sz="1600" b="1" i="0" u="none" strike="noStrike" kern="1200" cap="none" spc="0" baseline="0">
                  <a:solidFill>
                    <a:srgbClr val="1B2734"/>
                  </a:solidFill>
                  <a:latin typeface="微软雅黑" pitchFamily="0" charset="0"/>
                  <a:ea typeface="微软雅黑" pitchFamily="0" charset="0"/>
                  <a:cs typeface="Arial" pitchFamily="0" charset="0"/>
                </a:rPr>
                <a:t>关系判定</a:t>
              </a:r>
              <a:endParaRPr lang="zh-CN" altLang="en-US" sz="1600" b="1" i="0" u="none" strike="noStrike" kern="1200" cap="none" spc="0" baseline="0">
                <a:solidFill>
                  <a:srgbClr val="1B2734"/>
                </a:solidFill>
                <a:latin typeface="微软雅黑" pitchFamily="0" charset="0"/>
                <a:ea typeface="微软雅黑" pitchFamily="0" charset="0"/>
                <a:cs typeface="Arial" pitchFamily="0" charset="0"/>
              </a:endParaRPr>
            </a:p>
          </p:txBody>
        </p:sp>
      </p:grpSp>
      <p:sp>
        <p:nvSpPr>
          <p:cNvPr id="169" name="环形箭头"/>
          <p:cNvSpPr>
            <a:spLocks/>
          </p:cNvSpPr>
          <p:nvPr/>
        </p:nvSpPr>
        <p:spPr>
          <a:xfrm rot="0">
            <a:off x="2699682" y="2881001"/>
            <a:ext cx="2816406" cy="2786710"/>
          </a:xfrm>
          <a:prstGeom prst="circularArrow"/>
          <a:solidFill>
            <a:srgbClr val="1F4E79"/>
          </a:solidFill>
          <a:ln w="9525" cmpd="sng" cap="flat">
            <a:noFill/>
            <a:prstDash val="solid"/>
            <a:miter/>
          </a:ln>
          <a:effectLst>
            <a:outerShdw sx="100000" sy="100000" algn="ctr" rotWithShape="0" blurRad="57150" dist="19050" dir="5400000">
              <a:srgbClr val="000000">
                <a:alpha val="62745"/>
              </a:srgbClr>
            </a:outerShdw>
          </a:effectLst>
        </p:spPr>
      </p:sp>
      <p:sp>
        <p:nvSpPr>
          <p:cNvPr id="170" name="矩形"/>
          <p:cNvSpPr>
            <a:spLocks/>
          </p:cNvSpPr>
          <p:nvPr/>
        </p:nvSpPr>
        <p:spPr>
          <a:xfrm rot="0">
            <a:off x="1273125" y="2358573"/>
            <a:ext cx="2046295" cy="2024717"/>
          </a:xfrm>
          <a:prstGeom prst="rect"/>
          <a:solidFill>
            <a:srgbClr val="8B3B24"/>
          </a:solidFill>
          <a:ln w="6350" cmpd="sng" cap="flat">
            <a:noFill/>
            <a:prstDash val="solid"/>
            <a:round/>
          </a:ln>
        </p:spPr>
      </p:sp>
      <p:sp>
        <p:nvSpPr>
          <p:cNvPr id="171" name="曲线"/>
          <p:cNvSpPr>
            <a:spLocks/>
          </p:cNvSpPr>
          <p:nvPr/>
        </p:nvSpPr>
        <p:spPr>
          <a:xfrm rot="0">
            <a:off x="1606814" y="2684858"/>
            <a:ext cx="1600231" cy="1583358"/>
          </a:xfrm>
          <a:custGeom>
            <a:gdLst>
              <a:gd name="T1" fmla="*/ 0 w 21600"/>
              <a:gd name="T2" fmla="*/ 0 h 21600"/>
              <a:gd name="T3" fmla="*/ 21600 w 21600"/>
              <a:gd name="T4" fmla="*/ 21600 h 21600"/>
            </a:gdLst>
            <a:rect l="T1" t="T2" r="T3" b="T4"/>
            <a:pathLst>
              <a:path w="21600" h="21600">
                <a:moveTo>
                  <a:pt x="16161" y="5470"/>
                </a:moveTo>
                <a:lnTo>
                  <a:pt x="19348" y="4509"/>
                </a:lnTo>
                <a:lnTo>
                  <a:pt x="20521" y="6541"/>
                </a:lnTo>
                <a:lnTo>
                  <a:pt x="18096" y="8819"/>
                </a:lnTo>
                <a:cubicBezTo>
                  <a:pt x="18447" y="10116"/>
                  <a:pt x="18447" y="11482"/>
                  <a:pt x="18096" y="12779"/>
                </a:cubicBezTo>
                <a:lnTo>
                  <a:pt x="20521" y="15057"/>
                </a:lnTo>
                <a:lnTo>
                  <a:pt x="19348" y="17089"/>
                </a:lnTo>
                <a:lnTo>
                  <a:pt x="16161" y="16128"/>
                </a:lnTo>
                <a:cubicBezTo>
                  <a:pt x="15214" y="17081"/>
                  <a:pt x="14032" y="17763"/>
                  <a:pt x="12733" y="18107"/>
                </a:cubicBezTo>
                <a:lnTo>
                  <a:pt x="11971" y="21348"/>
                </a:lnTo>
                <a:lnTo>
                  <a:pt x="9626" y="21348"/>
                </a:lnTo>
                <a:lnTo>
                  <a:pt x="8865" y="18107"/>
                </a:lnTo>
                <a:cubicBezTo>
                  <a:pt x="7567" y="17763"/>
                  <a:pt x="6383" y="17081"/>
                  <a:pt x="5437" y="16128"/>
                </a:cubicBezTo>
                <a:lnTo>
                  <a:pt x="2251" y="17089"/>
                </a:lnTo>
                <a:lnTo>
                  <a:pt x="1078" y="15057"/>
                </a:lnTo>
                <a:lnTo>
                  <a:pt x="3503" y="12779"/>
                </a:lnTo>
                <a:cubicBezTo>
                  <a:pt x="3152" y="11482"/>
                  <a:pt x="3152" y="10116"/>
                  <a:pt x="3503" y="8819"/>
                </a:cubicBezTo>
                <a:lnTo>
                  <a:pt x="1078" y="6541"/>
                </a:lnTo>
                <a:lnTo>
                  <a:pt x="2251" y="4509"/>
                </a:lnTo>
                <a:lnTo>
                  <a:pt x="5437" y="5470"/>
                </a:lnTo>
                <a:cubicBezTo>
                  <a:pt x="6383" y="4518"/>
                  <a:pt x="7567" y="3834"/>
                  <a:pt x="8865" y="3490"/>
                </a:cubicBezTo>
                <a:lnTo>
                  <a:pt x="9626" y="250"/>
                </a:lnTo>
                <a:lnTo>
                  <a:pt x="11971" y="250"/>
                </a:lnTo>
                <a:lnTo>
                  <a:pt x="12733" y="3490"/>
                </a:lnTo>
                <a:cubicBezTo>
                  <a:pt x="14032" y="3834"/>
                  <a:pt x="15214" y="4518"/>
                  <a:pt x="16161" y="5470"/>
                </a:cubicBezTo>
                <a:close/>
              </a:path>
            </a:pathLst>
          </a:custGeom>
          <a:solidFill>
            <a:srgbClr val="8B3B24"/>
          </a:solidFill>
          <a:ln w="6350" cmpd="sng" cap="flat">
            <a:noFill/>
            <a:prstDash val="solid"/>
            <a:round/>
          </a:ln>
        </p:spPr>
      </p:sp>
      <p:sp>
        <p:nvSpPr>
          <p:cNvPr id="172" name="曲线"/>
          <p:cNvSpPr>
            <a:spLocks/>
          </p:cNvSpPr>
          <p:nvPr/>
        </p:nvSpPr>
        <p:spPr>
          <a:xfrm rot="0">
            <a:off x="2135033" y="3254214"/>
            <a:ext cx="543792" cy="444646"/>
          </a:xfrm>
          <a:custGeom>
            <a:gdLst>
              <a:gd name="T1" fmla="*/ 0 w 21600"/>
              <a:gd name="T2" fmla="*/ 0 h 21600"/>
              <a:gd name="T3" fmla="*/ 21600 w 21600"/>
              <a:gd name="T4" fmla="*/ 21600 h 21600"/>
            </a:gdLst>
            <a:rect l="T1" t="T2" r="T3" b="T4"/>
            <a:pathLst>
              <a:path w="21600" h="21600">
                <a:moveTo>
                  <a:pt x="19744" y="0"/>
                </a:moveTo>
                <a:lnTo>
                  <a:pt x="15197" y="0"/>
                </a:lnTo>
                <a:lnTo>
                  <a:pt x="14298" y="145"/>
                </a:lnTo>
                <a:lnTo>
                  <a:pt x="13462" y="508"/>
                </a:lnTo>
                <a:lnTo>
                  <a:pt x="12564" y="1089"/>
                </a:lnTo>
                <a:lnTo>
                  <a:pt x="11906" y="1743"/>
                </a:lnTo>
                <a:lnTo>
                  <a:pt x="4128" y="11199"/>
                </a:lnTo>
                <a:lnTo>
                  <a:pt x="4008" y="11634"/>
                </a:lnTo>
                <a:lnTo>
                  <a:pt x="3889" y="11999"/>
                </a:lnTo>
                <a:lnTo>
                  <a:pt x="3769" y="12508"/>
                </a:lnTo>
                <a:lnTo>
                  <a:pt x="3889" y="12944"/>
                </a:lnTo>
                <a:lnTo>
                  <a:pt x="4008" y="13307"/>
                </a:lnTo>
                <a:lnTo>
                  <a:pt x="4128" y="13743"/>
                </a:lnTo>
                <a:lnTo>
                  <a:pt x="4427" y="14109"/>
                </a:lnTo>
                <a:lnTo>
                  <a:pt x="9991" y="20944"/>
                </a:lnTo>
                <a:lnTo>
                  <a:pt x="10290" y="21235"/>
                </a:lnTo>
                <a:lnTo>
                  <a:pt x="10650" y="21526"/>
                </a:lnTo>
                <a:lnTo>
                  <a:pt x="10949" y="21600"/>
                </a:lnTo>
                <a:lnTo>
                  <a:pt x="11725" y="21600"/>
                </a:lnTo>
                <a:lnTo>
                  <a:pt x="12026" y="21526"/>
                </a:lnTo>
                <a:lnTo>
                  <a:pt x="12444" y="21235"/>
                </a:lnTo>
                <a:lnTo>
                  <a:pt x="12684" y="20944"/>
                </a:lnTo>
                <a:lnTo>
                  <a:pt x="20284" y="11781"/>
                </a:lnTo>
                <a:lnTo>
                  <a:pt x="20822" y="10981"/>
                </a:lnTo>
                <a:lnTo>
                  <a:pt x="21241" y="9890"/>
                </a:lnTo>
                <a:lnTo>
                  <a:pt x="21480" y="8872"/>
                </a:lnTo>
                <a:lnTo>
                  <a:pt x="21600" y="7781"/>
                </a:lnTo>
                <a:lnTo>
                  <a:pt x="21600" y="1890"/>
                </a:lnTo>
                <a:lnTo>
                  <a:pt x="21480" y="1454"/>
                </a:lnTo>
                <a:lnTo>
                  <a:pt x="21241" y="1089"/>
                </a:lnTo>
                <a:lnTo>
                  <a:pt x="21059" y="655"/>
                </a:lnTo>
                <a:lnTo>
                  <a:pt x="20700" y="435"/>
                </a:lnTo>
                <a:lnTo>
                  <a:pt x="20402" y="290"/>
                </a:lnTo>
                <a:lnTo>
                  <a:pt x="20044" y="145"/>
                </a:lnTo>
                <a:lnTo>
                  <a:pt x="19744" y="0"/>
                </a:lnTo>
              </a:path>
              <a:path w="21600" h="21600">
                <a:moveTo>
                  <a:pt x="17112" y="7781"/>
                </a:moveTo>
                <a:lnTo>
                  <a:pt x="16694" y="7781"/>
                </a:lnTo>
                <a:lnTo>
                  <a:pt x="16393" y="7636"/>
                </a:lnTo>
                <a:lnTo>
                  <a:pt x="16033" y="7417"/>
                </a:lnTo>
                <a:lnTo>
                  <a:pt x="15736" y="7127"/>
                </a:lnTo>
                <a:lnTo>
                  <a:pt x="15497" y="6763"/>
                </a:lnTo>
                <a:lnTo>
                  <a:pt x="15377" y="6326"/>
                </a:lnTo>
                <a:lnTo>
                  <a:pt x="15315" y="5964"/>
                </a:lnTo>
                <a:lnTo>
                  <a:pt x="15197" y="5382"/>
                </a:lnTo>
                <a:lnTo>
                  <a:pt x="15315" y="5017"/>
                </a:lnTo>
                <a:lnTo>
                  <a:pt x="15377" y="4654"/>
                </a:lnTo>
                <a:lnTo>
                  <a:pt x="15497" y="4217"/>
                </a:lnTo>
                <a:lnTo>
                  <a:pt x="15736" y="3855"/>
                </a:lnTo>
                <a:lnTo>
                  <a:pt x="16033" y="3563"/>
                </a:lnTo>
                <a:lnTo>
                  <a:pt x="16393" y="3271"/>
                </a:lnTo>
                <a:lnTo>
                  <a:pt x="16694" y="3199"/>
                </a:lnTo>
                <a:lnTo>
                  <a:pt x="17471" y="3199"/>
                </a:lnTo>
                <a:lnTo>
                  <a:pt x="17888" y="3271"/>
                </a:lnTo>
                <a:lnTo>
                  <a:pt x="18189" y="3563"/>
                </a:lnTo>
                <a:lnTo>
                  <a:pt x="18429" y="3855"/>
                </a:lnTo>
                <a:lnTo>
                  <a:pt x="18787" y="4217"/>
                </a:lnTo>
                <a:lnTo>
                  <a:pt x="18846" y="4654"/>
                </a:lnTo>
                <a:lnTo>
                  <a:pt x="19085" y="5382"/>
                </a:lnTo>
                <a:lnTo>
                  <a:pt x="18966" y="5964"/>
                </a:lnTo>
                <a:lnTo>
                  <a:pt x="18846" y="6326"/>
                </a:lnTo>
                <a:lnTo>
                  <a:pt x="18787" y="6763"/>
                </a:lnTo>
                <a:lnTo>
                  <a:pt x="18429" y="7127"/>
                </a:lnTo>
                <a:lnTo>
                  <a:pt x="18189" y="7417"/>
                </a:lnTo>
                <a:lnTo>
                  <a:pt x="17888" y="7636"/>
                </a:lnTo>
                <a:lnTo>
                  <a:pt x="17471" y="7781"/>
                </a:lnTo>
                <a:lnTo>
                  <a:pt x="17112" y="7781"/>
                </a:lnTo>
              </a:path>
              <a:path w="21600" h="21600">
                <a:moveTo>
                  <a:pt x="1616" y="13091"/>
                </a:moveTo>
                <a:lnTo>
                  <a:pt x="8436" y="21380"/>
                </a:lnTo>
                <a:lnTo>
                  <a:pt x="7776" y="21600"/>
                </a:lnTo>
                <a:lnTo>
                  <a:pt x="7238" y="21600"/>
                </a:lnTo>
                <a:lnTo>
                  <a:pt x="6699" y="21380"/>
                </a:lnTo>
                <a:lnTo>
                  <a:pt x="6161" y="20944"/>
                </a:lnTo>
                <a:lnTo>
                  <a:pt x="538" y="14109"/>
                </a:lnTo>
                <a:lnTo>
                  <a:pt x="297" y="13743"/>
                </a:lnTo>
                <a:lnTo>
                  <a:pt x="119" y="13307"/>
                </a:lnTo>
                <a:lnTo>
                  <a:pt x="0" y="12944"/>
                </a:lnTo>
                <a:lnTo>
                  <a:pt x="0" y="11999"/>
                </a:lnTo>
                <a:lnTo>
                  <a:pt x="119" y="11634"/>
                </a:lnTo>
                <a:lnTo>
                  <a:pt x="297" y="11199"/>
                </a:lnTo>
                <a:lnTo>
                  <a:pt x="538" y="10834"/>
                </a:lnTo>
                <a:lnTo>
                  <a:pt x="8135" y="1743"/>
                </a:lnTo>
                <a:lnTo>
                  <a:pt x="8794" y="1089"/>
                </a:lnTo>
                <a:lnTo>
                  <a:pt x="9632" y="508"/>
                </a:lnTo>
                <a:lnTo>
                  <a:pt x="10531" y="145"/>
                </a:lnTo>
                <a:lnTo>
                  <a:pt x="11367" y="0"/>
                </a:lnTo>
                <a:lnTo>
                  <a:pt x="1375" y="12143"/>
                </a:lnTo>
                <a:lnTo>
                  <a:pt x="1375" y="12798"/>
                </a:lnTo>
                <a:lnTo>
                  <a:pt x="1616" y="13091"/>
                </a:lnTo>
                <a:close/>
              </a:path>
            </a:pathLst>
          </a:custGeom>
          <a:solidFill>
            <a:srgbClr val="FFFFFF"/>
          </a:solidFill>
          <a:ln w="12700" cmpd="sng" cap="flat">
            <a:noFill/>
            <a:prstDash val="solid"/>
            <a:miter/>
          </a:ln>
        </p:spPr>
      </p:sp>
      <p:sp>
        <p:nvSpPr>
          <p:cNvPr id="173" name="曲线"/>
          <p:cNvSpPr>
            <a:spLocks/>
          </p:cNvSpPr>
          <p:nvPr/>
        </p:nvSpPr>
        <p:spPr>
          <a:xfrm rot="0">
            <a:off x="2326919" y="1418170"/>
            <a:ext cx="1920276" cy="1900031"/>
          </a:xfrm>
          <a:custGeom>
            <a:gdLst>
              <a:gd name="T1" fmla="*/ 0 w 21600"/>
              <a:gd name="T2" fmla="*/ 0 h 21600"/>
              <a:gd name="T3" fmla="*/ 21600 w 21600"/>
              <a:gd name="T4" fmla="*/ 21600 h 21600"/>
            </a:gdLst>
            <a:rect l="T1" t="T2" r="T3" b="T4"/>
            <a:pathLst>
              <a:path w="21600" h="21600">
                <a:moveTo>
                  <a:pt x="13902" y="5463"/>
                </a:moveTo>
                <a:lnTo>
                  <a:pt x="16213" y="4032"/>
                </a:lnTo>
                <a:lnTo>
                  <a:pt x="17567" y="5385"/>
                </a:lnTo>
                <a:lnTo>
                  <a:pt x="16135" y="7697"/>
                </a:lnTo>
                <a:cubicBezTo>
                  <a:pt x="16687" y="8645"/>
                  <a:pt x="16976" y="9722"/>
                  <a:pt x="16972" y="10818"/>
                </a:cubicBezTo>
                <a:lnTo>
                  <a:pt x="19367" y="12104"/>
                </a:lnTo>
                <a:lnTo>
                  <a:pt x="18870" y="13953"/>
                </a:lnTo>
                <a:lnTo>
                  <a:pt x="16155" y="13868"/>
                </a:lnTo>
                <a:cubicBezTo>
                  <a:pt x="15609" y="14821"/>
                  <a:pt x="14821" y="15609"/>
                  <a:pt x="13869" y="16155"/>
                </a:cubicBezTo>
                <a:lnTo>
                  <a:pt x="13953" y="18871"/>
                </a:lnTo>
                <a:lnTo>
                  <a:pt x="12104" y="19367"/>
                </a:lnTo>
                <a:lnTo>
                  <a:pt x="10817" y="16972"/>
                </a:lnTo>
                <a:cubicBezTo>
                  <a:pt x="9722" y="16976"/>
                  <a:pt x="8645" y="16687"/>
                  <a:pt x="7696" y="16135"/>
                </a:cubicBezTo>
                <a:lnTo>
                  <a:pt x="5385" y="17567"/>
                </a:lnTo>
                <a:lnTo>
                  <a:pt x="4031" y="16213"/>
                </a:lnTo>
                <a:lnTo>
                  <a:pt x="5463" y="13901"/>
                </a:lnTo>
                <a:cubicBezTo>
                  <a:pt x="4911" y="12953"/>
                  <a:pt x="4623" y="11877"/>
                  <a:pt x="4626" y="10781"/>
                </a:cubicBezTo>
                <a:lnTo>
                  <a:pt x="2231" y="9495"/>
                </a:lnTo>
                <a:lnTo>
                  <a:pt x="2727" y="7645"/>
                </a:lnTo>
                <a:lnTo>
                  <a:pt x="5444" y="7729"/>
                </a:lnTo>
                <a:cubicBezTo>
                  <a:pt x="5990" y="6778"/>
                  <a:pt x="6778" y="5990"/>
                  <a:pt x="7729" y="5444"/>
                </a:cubicBezTo>
                <a:lnTo>
                  <a:pt x="7646" y="2728"/>
                </a:lnTo>
                <a:lnTo>
                  <a:pt x="9494" y="2231"/>
                </a:lnTo>
                <a:lnTo>
                  <a:pt x="10781" y="4627"/>
                </a:lnTo>
                <a:cubicBezTo>
                  <a:pt x="11877" y="4623"/>
                  <a:pt x="12954" y="4912"/>
                  <a:pt x="13902" y="5463"/>
                </a:cubicBezTo>
                <a:lnTo>
                  <a:pt x="13902" y="5463"/>
                </a:lnTo>
                <a:close/>
              </a:path>
            </a:pathLst>
          </a:custGeom>
          <a:solidFill>
            <a:srgbClr val="833C0B"/>
          </a:solidFill>
          <a:ln w="9525" cmpd="sng" cap="flat">
            <a:solidFill>
              <a:srgbClr val="000000"/>
            </a:solidFill>
            <a:prstDash val="solid"/>
            <a:miter/>
          </a:ln>
          <a:effectLst>
            <a:outerShdw sx="100000" sy="100000" algn="ctr" rotWithShape="0" blurRad="57150" dist="19050" dir="5400000">
              <a:srgbClr val="000000">
                <a:alpha val="62745"/>
              </a:srgbClr>
            </a:outerShdw>
          </a:effectLst>
        </p:spPr>
      </p:sp>
      <p:sp>
        <p:nvSpPr>
          <p:cNvPr id="174" name="曲线"/>
          <p:cNvSpPr>
            <a:spLocks/>
          </p:cNvSpPr>
          <p:nvPr/>
        </p:nvSpPr>
        <p:spPr>
          <a:xfrm rot="0">
            <a:off x="3031687" y="2117321"/>
            <a:ext cx="510740" cy="501728"/>
          </a:xfrm>
          <a:custGeom>
            <a:gdLst>
              <a:gd name="T1" fmla="*/ 0 w 21600"/>
              <a:gd name="T2" fmla="*/ 0 h 21600"/>
              <a:gd name="T3" fmla="*/ 21600 w 21600"/>
              <a:gd name="T4" fmla="*/ 21600 h 21600"/>
            </a:gdLst>
            <a:rect l="T1" t="T2" r="T3" b="T4"/>
            <a:pathLst>
              <a:path w="21600" h="21600">
                <a:moveTo>
                  <a:pt x="18614" y="8343"/>
                </a:moveTo>
                <a:lnTo>
                  <a:pt x="18042" y="6918"/>
                </a:lnTo>
                <a:lnTo>
                  <a:pt x="18741" y="5561"/>
                </a:lnTo>
                <a:lnTo>
                  <a:pt x="19059" y="4461"/>
                </a:lnTo>
                <a:lnTo>
                  <a:pt x="19186" y="3880"/>
                </a:lnTo>
                <a:lnTo>
                  <a:pt x="17596" y="2263"/>
                </a:lnTo>
                <a:lnTo>
                  <a:pt x="17026" y="2392"/>
                </a:lnTo>
                <a:lnTo>
                  <a:pt x="16009" y="2846"/>
                </a:lnTo>
                <a:lnTo>
                  <a:pt x="14611" y="3556"/>
                </a:lnTo>
                <a:lnTo>
                  <a:pt x="13214" y="2974"/>
                </a:lnTo>
                <a:lnTo>
                  <a:pt x="12642" y="1423"/>
                </a:lnTo>
                <a:lnTo>
                  <a:pt x="11943" y="0"/>
                </a:lnTo>
                <a:lnTo>
                  <a:pt x="9529" y="0"/>
                </a:lnTo>
                <a:lnTo>
                  <a:pt x="8829" y="1423"/>
                </a:lnTo>
                <a:lnTo>
                  <a:pt x="8258" y="2974"/>
                </a:lnTo>
                <a:lnTo>
                  <a:pt x="6988" y="3556"/>
                </a:lnTo>
                <a:lnTo>
                  <a:pt x="5527" y="2846"/>
                </a:lnTo>
                <a:lnTo>
                  <a:pt x="4447" y="2521"/>
                </a:lnTo>
                <a:lnTo>
                  <a:pt x="3875" y="2392"/>
                </a:lnTo>
                <a:lnTo>
                  <a:pt x="2287" y="4009"/>
                </a:lnTo>
                <a:lnTo>
                  <a:pt x="2414" y="4591"/>
                </a:lnTo>
                <a:lnTo>
                  <a:pt x="2858" y="5561"/>
                </a:lnTo>
                <a:lnTo>
                  <a:pt x="3429" y="7048"/>
                </a:lnTo>
                <a:lnTo>
                  <a:pt x="2858" y="8343"/>
                </a:lnTo>
                <a:lnTo>
                  <a:pt x="1461" y="8925"/>
                </a:lnTo>
                <a:lnTo>
                  <a:pt x="444" y="9375"/>
                </a:lnTo>
                <a:lnTo>
                  <a:pt x="0" y="9636"/>
                </a:lnTo>
                <a:lnTo>
                  <a:pt x="0" y="11963"/>
                </a:lnTo>
                <a:lnTo>
                  <a:pt x="444" y="12351"/>
                </a:lnTo>
                <a:lnTo>
                  <a:pt x="1461" y="12673"/>
                </a:lnTo>
                <a:lnTo>
                  <a:pt x="2985" y="13256"/>
                </a:lnTo>
                <a:lnTo>
                  <a:pt x="3429" y="14551"/>
                </a:lnTo>
                <a:lnTo>
                  <a:pt x="2858" y="16102"/>
                </a:lnTo>
                <a:lnTo>
                  <a:pt x="2414" y="17137"/>
                </a:lnTo>
                <a:lnTo>
                  <a:pt x="2287" y="17589"/>
                </a:lnTo>
                <a:lnTo>
                  <a:pt x="4002" y="19271"/>
                </a:lnTo>
                <a:lnTo>
                  <a:pt x="4447" y="19142"/>
                </a:lnTo>
                <a:lnTo>
                  <a:pt x="5527" y="18819"/>
                </a:lnTo>
                <a:lnTo>
                  <a:pt x="6988" y="18108"/>
                </a:lnTo>
                <a:lnTo>
                  <a:pt x="8258" y="18689"/>
                </a:lnTo>
                <a:lnTo>
                  <a:pt x="8956" y="20047"/>
                </a:lnTo>
                <a:lnTo>
                  <a:pt x="9275" y="21147"/>
                </a:lnTo>
                <a:lnTo>
                  <a:pt x="9656" y="21600"/>
                </a:lnTo>
                <a:lnTo>
                  <a:pt x="11943" y="21600"/>
                </a:lnTo>
                <a:lnTo>
                  <a:pt x="12324" y="21147"/>
                </a:lnTo>
                <a:lnTo>
                  <a:pt x="12642" y="20047"/>
                </a:lnTo>
                <a:lnTo>
                  <a:pt x="13214" y="18689"/>
                </a:lnTo>
                <a:lnTo>
                  <a:pt x="14611" y="18108"/>
                </a:lnTo>
                <a:lnTo>
                  <a:pt x="16073" y="18689"/>
                </a:lnTo>
                <a:lnTo>
                  <a:pt x="17153" y="19142"/>
                </a:lnTo>
                <a:lnTo>
                  <a:pt x="17596" y="19271"/>
                </a:lnTo>
                <a:lnTo>
                  <a:pt x="19313" y="17525"/>
                </a:lnTo>
                <a:lnTo>
                  <a:pt x="19186" y="17008"/>
                </a:lnTo>
                <a:lnTo>
                  <a:pt x="18741" y="15973"/>
                </a:lnTo>
                <a:lnTo>
                  <a:pt x="18042" y="14551"/>
                </a:lnTo>
                <a:lnTo>
                  <a:pt x="18614" y="13256"/>
                </a:lnTo>
                <a:lnTo>
                  <a:pt x="20138" y="12673"/>
                </a:lnTo>
                <a:lnTo>
                  <a:pt x="21155" y="12223"/>
                </a:lnTo>
                <a:lnTo>
                  <a:pt x="21600" y="11897"/>
                </a:lnTo>
                <a:lnTo>
                  <a:pt x="21600" y="9506"/>
                </a:lnTo>
                <a:lnTo>
                  <a:pt x="21155" y="9313"/>
                </a:lnTo>
                <a:lnTo>
                  <a:pt x="20138" y="8794"/>
                </a:lnTo>
                <a:lnTo>
                  <a:pt x="18614" y="8343"/>
                </a:lnTo>
              </a:path>
              <a:path w="21600" h="21600">
                <a:moveTo>
                  <a:pt x="14229" y="10800"/>
                </a:moveTo>
                <a:lnTo>
                  <a:pt x="14167" y="11511"/>
                </a:lnTo>
                <a:lnTo>
                  <a:pt x="13659" y="12673"/>
                </a:lnTo>
                <a:lnTo>
                  <a:pt x="13214" y="13256"/>
                </a:lnTo>
                <a:lnTo>
                  <a:pt x="12769" y="13646"/>
                </a:lnTo>
                <a:lnTo>
                  <a:pt x="12069" y="13969"/>
                </a:lnTo>
                <a:lnTo>
                  <a:pt x="11498" y="14227"/>
                </a:lnTo>
                <a:lnTo>
                  <a:pt x="10101" y="14227"/>
                </a:lnTo>
                <a:lnTo>
                  <a:pt x="9402" y="13969"/>
                </a:lnTo>
                <a:lnTo>
                  <a:pt x="8829" y="13646"/>
                </a:lnTo>
                <a:lnTo>
                  <a:pt x="8258" y="13256"/>
                </a:lnTo>
                <a:lnTo>
                  <a:pt x="7941" y="12673"/>
                </a:lnTo>
                <a:lnTo>
                  <a:pt x="7560" y="12093"/>
                </a:lnTo>
                <a:lnTo>
                  <a:pt x="7369" y="11511"/>
                </a:lnTo>
                <a:lnTo>
                  <a:pt x="7369" y="10087"/>
                </a:lnTo>
                <a:lnTo>
                  <a:pt x="7560" y="9375"/>
                </a:lnTo>
                <a:lnTo>
                  <a:pt x="7941" y="8794"/>
                </a:lnTo>
                <a:lnTo>
                  <a:pt x="8258" y="8343"/>
                </a:lnTo>
                <a:lnTo>
                  <a:pt x="8829" y="7889"/>
                </a:lnTo>
                <a:lnTo>
                  <a:pt x="9402" y="7630"/>
                </a:lnTo>
                <a:lnTo>
                  <a:pt x="10101" y="7435"/>
                </a:lnTo>
                <a:lnTo>
                  <a:pt x="10800" y="7307"/>
                </a:lnTo>
                <a:lnTo>
                  <a:pt x="11498" y="7435"/>
                </a:lnTo>
                <a:lnTo>
                  <a:pt x="12069" y="7630"/>
                </a:lnTo>
                <a:lnTo>
                  <a:pt x="12769" y="7889"/>
                </a:lnTo>
                <a:lnTo>
                  <a:pt x="13659" y="8794"/>
                </a:lnTo>
                <a:lnTo>
                  <a:pt x="13912" y="9375"/>
                </a:lnTo>
                <a:lnTo>
                  <a:pt x="14167" y="10087"/>
                </a:lnTo>
                <a:lnTo>
                  <a:pt x="14229" y="10800"/>
                </a:lnTo>
                <a:close/>
              </a:path>
            </a:pathLst>
          </a:custGeom>
          <a:solidFill>
            <a:schemeClr val="bg1"/>
          </a:solidFill>
          <a:ln w="12700" cmpd="sng" cap="flat">
            <a:noFill/>
            <a:prstDash val="solid"/>
            <a:miter/>
          </a:ln>
        </p:spPr>
      </p:sp>
      <p:sp>
        <p:nvSpPr>
          <p:cNvPr id="175" name="曲线"/>
          <p:cNvSpPr>
            <a:spLocks/>
          </p:cNvSpPr>
          <p:nvPr/>
        </p:nvSpPr>
        <p:spPr>
          <a:xfrm rot="0">
            <a:off x="2886999" y="3199448"/>
            <a:ext cx="2200316" cy="2177117"/>
          </a:xfrm>
          <a:custGeom>
            <a:gdLst>
              <a:gd name="T1" fmla="*/ 0 w 21600"/>
              <a:gd name="T2" fmla="*/ 0 h 21600"/>
              <a:gd name="T3" fmla="*/ 21600 w 21600"/>
              <a:gd name="T4" fmla="*/ 21600 h 21600"/>
            </a:gdLst>
            <a:rect l="T1" t="T2" r="T3" b="T4"/>
            <a:pathLst>
              <a:path w="21600" h="21600">
                <a:moveTo>
                  <a:pt x="15331" y="3443"/>
                </a:moveTo>
                <a:lnTo>
                  <a:pt x="17010" y="2033"/>
                </a:lnTo>
                <a:lnTo>
                  <a:pt x="18354" y="3160"/>
                </a:lnTo>
                <a:lnTo>
                  <a:pt x="17257" y="5059"/>
                </a:lnTo>
                <a:cubicBezTo>
                  <a:pt x="18036" y="5936"/>
                  <a:pt x="18630" y="6962"/>
                  <a:pt x="18998" y="8076"/>
                </a:cubicBezTo>
                <a:lnTo>
                  <a:pt x="21193" y="8076"/>
                </a:lnTo>
                <a:lnTo>
                  <a:pt x="21497" y="9803"/>
                </a:lnTo>
                <a:lnTo>
                  <a:pt x="19436" y="10552"/>
                </a:lnTo>
                <a:cubicBezTo>
                  <a:pt x="19469" y="11726"/>
                  <a:pt x="19264" y="12894"/>
                  <a:pt x="18831" y="13985"/>
                </a:cubicBezTo>
                <a:lnTo>
                  <a:pt x="20511" y="15395"/>
                </a:lnTo>
                <a:lnTo>
                  <a:pt x="19635" y="16912"/>
                </a:lnTo>
                <a:lnTo>
                  <a:pt x="17574" y="16162"/>
                </a:lnTo>
                <a:cubicBezTo>
                  <a:pt x="16845" y="17082"/>
                  <a:pt x="15936" y="17845"/>
                  <a:pt x="14903" y="18401"/>
                </a:cubicBezTo>
                <a:lnTo>
                  <a:pt x="15284" y="20562"/>
                </a:lnTo>
                <a:lnTo>
                  <a:pt x="13639" y="21161"/>
                </a:lnTo>
                <a:lnTo>
                  <a:pt x="12541" y="19261"/>
                </a:lnTo>
                <a:cubicBezTo>
                  <a:pt x="11392" y="19498"/>
                  <a:pt x="10207" y="19498"/>
                  <a:pt x="9056" y="19261"/>
                </a:cubicBezTo>
                <a:lnTo>
                  <a:pt x="7960" y="21161"/>
                </a:lnTo>
                <a:lnTo>
                  <a:pt x="6314" y="20562"/>
                </a:lnTo>
                <a:lnTo>
                  <a:pt x="6694" y="18401"/>
                </a:lnTo>
                <a:cubicBezTo>
                  <a:pt x="5661" y="17845"/>
                  <a:pt x="4754" y="17082"/>
                  <a:pt x="4025" y="16162"/>
                </a:cubicBezTo>
                <a:lnTo>
                  <a:pt x="1964" y="16912"/>
                </a:lnTo>
                <a:lnTo>
                  <a:pt x="1088" y="15395"/>
                </a:lnTo>
                <a:lnTo>
                  <a:pt x="2768" y="13985"/>
                </a:lnTo>
                <a:cubicBezTo>
                  <a:pt x="2335" y="12894"/>
                  <a:pt x="2130" y="11726"/>
                  <a:pt x="2163" y="10552"/>
                </a:cubicBezTo>
                <a:lnTo>
                  <a:pt x="102" y="9803"/>
                </a:lnTo>
                <a:lnTo>
                  <a:pt x="406" y="8076"/>
                </a:lnTo>
                <a:lnTo>
                  <a:pt x="2599" y="8076"/>
                </a:lnTo>
                <a:cubicBezTo>
                  <a:pt x="2968" y="6962"/>
                  <a:pt x="3562" y="5936"/>
                  <a:pt x="4342" y="5059"/>
                </a:cubicBezTo>
                <a:lnTo>
                  <a:pt x="3245" y="3160"/>
                </a:lnTo>
                <a:lnTo>
                  <a:pt x="4588" y="2033"/>
                </a:lnTo>
                <a:lnTo>
                  <a:pt x="6267" y="3443"/>
                </a:lnTo>
                <a:cubicBezTo>
                  <a:pt x="7266" y="2827"/>
                  <a:pt x="8381" y="2421"/>
                  <a:pt x="9542" y="2251"/>
                </a:cubicBezTo>
                <a:lnTo>
                  <a:pt x="9922" y="90"/>
                </a:lnTo>
                <a:lnTo>
                  <a:pt x="11676" y="90"/>
                </a:lnTo>
                <a:lnTo>
                  <a:pt x="12056" y="2251"/>
                </a:lnTo>
                <a:cubicBezTo>
                  <a:pt x="13217" y="2421"/>
                  <a:pt x="14332" y="2827"/>
                  <a:pt x="15331" y="3443"/>
                </a:cubicBezTo>
                <a:close/>
              </a:path>
            </a:pathLst>
          </a:custGeom>
          <a:gradFill rotWithShape="1">
            <a:gsLst>
              <a:gs pos="0">
                <a:srgbClr val="F1BA48">
                  <a:lumMod val="98000"/>
                  <a:lumOff val="2000"/>
                  <a:alpha val="100000"/>
                </a:srgbClr>
              </a:gs>
              <a:gs pos="50000">
                <a:srgbClr val="F0B400">
                  <a:alpha val="100000"/>
                </a:srgbClr>
              </a:gs>
              <a:gs pos="100000">
                <a:srgbClr val="D7A100">
                  <a:lumMod val="99000"/>
                  <a:alpha val="100000"/>
                </a:srgbClr>
              </a:gs>
            </a:gsLst>
            <a:lin ang="5400000" scaled="1"/>
          </a:gradFill>
          <a:ln w="9525" cmpd="sng" cap="flat">
            <a:solidFill>
              <a:srgbClr val="000000"/>
            </a:solidFill>
            <a:prstDash val="solid"/>
            <a:miter/>
          </a:ln>
          <a:effectLst>
            <a:outerShdw sx="100000" sy="100000" algn="ctr" rotWithShape="0" blurRad="57150" dist="19050" dir="5400000">
              <a:srgbClr val="000000">
                <a:alpha val="62745"/>
              </a:srgbClr>
            </a:outerShdw>
          </a:effectLst>
        </p:spPr>
      </p:sp>
      <p:sp>
        <p:nvSpPr>
          <p:cNvPr id="176" name="曲线"/>
          <p:cNvSpPr>
            <a:spLocks/>
          </p:cNvSpPr>
          <p:nvPr/>
        </p:nvSpPr>
        <p:spPr>
          <a:xfrm rot="0">
            <a:off x="3688185" y="3982352"/>
            <a:ext cx="597945" cy="611306"/>
          </a:xfrm>
          <a:custGeom>
            <a:gdLst>
              <a:gd name="T1" fmla="*/ 0 w 21600"/>
              <a:gd name="T2" fmla="*/ 0 h 21600"/>
              <a:gd name="T3" fmla="*/ 21600 w 21600"/>
              <a:gd name="T4" fmla="*/ 21600 h 21600"/>
            </a:gdLst>
            <a:rect l="T1" t="T2" r="T3" b="T4"/>
            <a:pathLst>
              <a:path w="21600" h="21600">
                <a:moveTo>
                  <a:pt x="12178" y="15906"/>
                </a:moveTo>
                <a:cubicBezTo>
                  <a:pt x="12178" y="14204"/>
                  <a:pt x="13500" y="13263"/>
                  <a:pt x="15659" y="11857"/>
                </a:cubicBezTo>
                <a:cubicBezTo>
                  <a:pt x="18300" y="10154"/>
                  <a:pt x="21600" y="8040"/>
                  <a:pt x="21600" y="2992"/>
                </a:cubicBezTo>
                <a:cubicBezTo>
                  <a:pt x="21600" y="2524"/>
                  <a:pt x="21180" y="2172"/>
                  <a:pt x="20760" y="2172"/>
                </a:cubicBezTo>
                <a:cubicBezTo>
                  <a:pt x="16620" y="2172"/>
                  <a:pt x="16620" y="2172"/>
                  <a:pt x="16620" y="2172"/>
                </a:cubicBezTo>
                <a:cubicBezTo>
                  <a:pt x="16019" y="1114"/>
                  <a:pt x="14279" y="0"/>
                  <a:pt x="10800" y="0"/>
                </a:cubicBezTo>
                <a:cubicBezTo>
                  <a:pt x="7259" y="0"/>
                  <a:pt x="5520" y="1114"/>
                  <a:pt x="4978" y="2172"/>
                </a:cubicBezTo>
                <a:cubicBezTo>
                  <a:pt x="840" y="2172"/>
                  <a:pt x="840" y="2172"/>
                  <a:pt x="840" y="2172"/>
                </a:cubicBezTo>
                <a:cubicBezTo>
                  <a:pt x="360" y="2172"/>
                  <a:pt x="0" y="2524"/>
                  <a:pt x="0" y="2992"/>
                </a:cubicBezTo>
                <a:cubicBezTo>
                  <a:pt x="0" y="8040"/>
                  <a:pt x="3239" y="10154"/>
                  <a:pt x="5879" y="11857"/>
                </a:cubicBezTo>
                <a:cubicBezTo>
                  <a:pt x="8040" y="13263"/>
                  <a:pt x="9360" y="14204"/>
                  <a:pt x="9360" y="15906"/>
                </a:cubicBezTo>
                <a:cubicBezTo>
                  <a:pt x="9360" y="17431"/>
                  <a:pt x="9360" y="17431"/>
                  <a:pt x="9360" y="17431"/>
                </a:cubicBezTo>
                <a:cubicBezTo>
                  <a:pt x="7079" y="17666"/>
                  <a:pt x="5459" y="18489"/>
                  <a:pt x="5459" y="19487"/>
                </a:cubicBezTo>
                <a:cubicBezTo>
                  <a:pt x="5459" y="20660"/>
                  <a:pt x="7858" y="21600"/>
                  <a:pt x="10800" y="21600"/>
                </a:cubicBezTo>
                <a:cubicBezTo>
                  <a:pt x="13740" y="21600"/>
                  <a:pt x="16140" y="20660"/>
                  <a:pt x="16140" y="19487"/>
                </a:cubicBezTo>
                <a:cubicBezTo>
                  <a:pt x="16140" y="18489"/>
                  <a:pt x="14459" y="17666"/>
                  <a:pt x="12178" y="17431"/>
                </a:cubicBezTo>
                <a:lnTo>
                  <a:pt x="12178" y="15906"/>
                </a:lnTo>
              </a:path>
              <a:path w="21600" h="21600">
                <a:moveTo>
                  <a:pt x="15540" y="9976"/>
                </a:moveTo>
                <a:cubicBezTo>
                  <a:pt x="16200" y="8568"/>
                  <a:pt x="16739" y="6633"/>
                  <a:pt x="16858" y="3813"/>
                </a:cubicBezTo>
                <a:cubicBezTo>
                  <a:pt x="19859" y="3813"/>
                  <a:pt x="19859" y="3813"/>
                  <a:pt x="19859" y="3813"/>
                </a:cubicBezTo>
                <a:cubicBezTo>
                  <a:pt x="19560" y="6985"/>
                  <a:pt x="17639" y="8568"/>
                  <a:pt x="15540" y="9976"/>
                </a:cubicBezTo>
              </a:path>
              <a:path w="21600" h="21600">
                <a:moveTo>
                  <a:pt x="10800" y="1409"/>
                </a:moveTo>
                <a:cubicBezTo>
                  <a:pt x="14039" y="1409"/>
                  <a:pt x="15359" y="2758"/>
                  <a:pt x="15359" y="3226"/>
                </a:cubicBezTo>
                <a:cubicBezTo>
                  <a:pt x="15359" y="3697"/>
                  <a:pt x="14039" y="5047"/>
                  <a:pt x="10800" y="5047"/>
                </a:cubicBezTo>
                <a:cubicBezTo>
                  <a:pt x="7500" y="5047"/>
                  <a:pt x="6240" y="3697"/>
                  <a:pt x="6240" y="3226"/>
                </a:cubicBezTo>
                <a:cubicBezTo>
                  <a:pt x="6240" y="2758"/>
                  <a:pt x="7500" y="1409"/>
                  <a:pt x="10800" y="1409"/>
                </a:cubicBezTo>
              </a:path>
              <a:path w="21600" h="21600">
                <a:moveTo>
                  <a:pt x="1740" y="3813"/>
                </a:moveTo>
                <a:cubicBezTo>
                  <a:pt x="4740" y="3813"/>
                  <a:pt x="4740" y="3813"/>
                  <a:pt x="4740" y="3813"/>
                </a:cubicBezTo>
                <a:cubicBezTo>
                  <a:pt x="4800" y="6633"/>
                  <a:pt x="5340" y="8568"/>
                  <a:pt x="6058" y="9976"/>
                </a:cubicBezTo>
                <a:cubicBezTo>
                  <a:pt x="3960" y="8568"/>
                  <a:pt x="1978" y="6985"/>
                  <a:pt x="1740" y="3813"/>
                </a:cubicBezTo>
                <a:close/>
              </a:path>
            </a:pathLst>
          </a:custGeom>
          <a:solidFill>
            <a:srgbClr val="FFFFFF"/>
          </a:solidFill>
          <a:ln w="12700" cmpd="sng" cap="flat">
            <a:noFill/>
            <a:prstDash val="solid"/>
            <a:miter/>
          </a:ln>
        </p:spPr>
      </p:sp>
      <p:grpSp>
        <p:nvGrpSpPr>
          <p:cNvPr id="181" name="组合"/>
          <p:cNvGrpSpPr>
            <a:grpSpLocks/>
          </p:cNvGrpSpPr>
          <p:nvPr/>
        </p:nvGrpSpPr>
        <p:grpSpPr>
          <a:xfrm>
            <a:off x="6655773" y="3178849"/>
            <a:ext cx="4192300" cy="1217065"/>
            <a:chOff x="6655773" y="3178849"/>
            <a:chExt cx="4192300" cy="1217065"/>
          </a:xfrm>
        </p:grpSpPr>
        <p:sp>
          <p:nvSpPr>
            <p:cNvPr id="177" name="矩形"/>
            <p:cNvSpPr>
              <a:spLocks/>
            </p:cNvSpPr>
            <p:nvPr/>
          </p:nvSpPr>
          <p:spPr>
            <a:xfrm rot="0">
              <a:off x="6968047" y="3178849"/>
              <a:ext cx="3880027" cy="1217065"/>
            </a:xfrm>
            <a:prstGeom prst="rect"/>
            <a:noFill/>
            <a:ln w="22225" cmpd="sng" cap="flat">
              <a:solidFill>
                <a:srgbClr val="8B3B24"/>
              </a:solidFill>
              <a:prstDash val="solid"/>
              <a:round/>
            </a:ln>
          </p:spPr>
        </p:sp>
        <p:sp>
          <p:nvSpPr>
            <p:cNvPr id="178" name="圆角矩形"/>
            <p:cNvSpPr>
              <a:spLocks/>
            </p:cNvSpPr>
            <p:nvPr/>
          </p:nvSpPr>
          <p:spPr>
            <a:xfrm rot="2700000">
              <a:off x="6655775" y="3475108"/>
              <a:ext cx="624545" cy="624547"/>
            </a:xfrm>
            <a:prstGeom prst="roundRect">
              <a:avLst>
                <a:gd name="adj" fmla="val 19652"/>
              </a:avLst>
            </a:prstGeom>
            <a:solidFill>
              <a:srgbClr val="8B3B24"/>
            </a:solidFill>
            <a:ln w="12700" cmpd="sng" cap="flat">
              <a:noFill/>
              <a:prstDash val="solid"/>
              <a:round/>
            </a:ln>
          </p:spPr>
        </p:sp>
        <p:sp>
          <p:nvSpPr>
            <p:cNvPr id="179" name="矩形"/>
            <p:cNvSpPr>
              <a:spLocks/>
            </p:cNvSpPr>
            <p:nvPr/>
          </p:nvSpPr>
          <p:spPr>
            <a:xfrm rot="0">
              <a:off x="6756345" y="3556549"/>
              <a:ext cx="432118" cy="358140"/>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ctr">
                <a:lnSpc>
                  <a:spcPct val="100000"/>
                </a:lnSpc>
                <a:spcBef>
                  <a:spcPts val="0"/>
                </a:spcBef>
                <a:spcAft>
                  <a:spcPts val="0"/>
                </a:spcAft>
                <a:buNone/>
              </a:pPr>
              <a:r>
                <a:rPr lang="en-US" altLang="zh-CN" sz="1800" b="1" i="0" u="none" strike="noStrike" kern="1200" cap="none" spc="0" baseline="0">
                  <a:solidFill>
                    <a:schemeClr val="bg1"/>
                  </a:solidFill>
                  <a:latin typeface="Arial" pitchFamily="0" charset="0"/>
                  <a:ea typeface="黑体" pitchFamily="0" charset="0"/>
                  <a:cs typeface="Arial" pitchFamily="0" charset="0"/>
                </a:rPr>
                <a:t>02</a:t>
              </a:r>
              <a:endParaRPr lang="zh-CN" altLang="en-US" sz="1800" b="1" i="0" u="none" strike="noStrike" kern="1200" cap="none" spc="0" baseline="0">
                <a:solidFill>
                  <a:schemeClr val="bg1"/>
                </a:solidFill>
                <a:latin typeface="Arial" pitchFamily="0" charset="0"/>
                <a:ea typeface="黑体" pitchFamily="0" charset="0"/>
                <a:cs typeface="Arial" pitchFamily="0" charset="0"/>
              </a:endParaRPr>
            </a:p>
          </p:txBody>
        </p:sp>
        <p:sp>
          <p:nvSpPr>
            <p:cNvPr id="180" name="矩形"/>
            <p:cNvSpPr>
              <a:spLocks/>
            </p:cNvSpPr>
            <p:nvPr/>
          </p:nvSpPr>
          <p:spPr>
            <a:xfrm flipH="1" rot="0">
              <a:off x="7454909" y="3530597"/>
              <a:ext cx="2834004" cy="329564"/>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1600" b="1" i="0" u="none" strike="noStrike" kern="1200" cap="none" spc="0" baseline="0">
                  <a:solidFill>
                    <a:srgbClr val="262626"/>
                  </a:solidFill>
                  <a:latin typeface="微软雅黑" pitchFamily="0" charset="0"/>
                  <a:ea typeface="微软雅黑" pitchFamily="0" charset="0"/>
                  <a:cs typeface="Arial" pitchFamily="0" charset="0"/>
                </a:rPr>
                <a:t>参照离退休人员再任职的认定</a:t>
              </a:r>
              <a:endParaRPr lang="zh-CN" altLang="en-US" sz="1600" b="1" i="0" u="none" strike="noStrike" kern="1200" cap="none" spc="0" baseline="0">
                <a:solidFill>
                  <a:srgbClr val="262626"/>
                </a:solidFill>
                <a:latin typeface="微软雅黑" pitchFamily="0" charset="0"/>
                <a:ea typeface="微软雅黑" pitchFamily="0" charset="0"/>
                <a:cs typeface="Arial" pitchFamily="0" charset="0"/>
              </a:endParaRPr>
            </a:p>
          </p:txBody>
        </p:sp>
      </p:grpSp>
      <p:sp>
        <p:nvSpPr>
          <p:cNvPr id="182" name="矩形"/>
          <p:cNvSpPr>
            <a:spLocks/>
          </p:cNvSpPr>
          <p:nvPr/>
        </p:nvSpPr>
        <p:spPr>
          <a:xfrm rot="0">
            <a:off x="2190723" y="285728"/>
            <a:ext cx="7143800" cy="1112513"/>
          </a:xfrm>
          <a:prstGeom prst="rect"/>
          <a:noFill/>
          <a:ln w="9525" cmpd="sng" cap="flat">
            <a:noFill/>
            <a:prstDash val="solid"/>
            <a:round/>
          </a:ln>
        </p:spPr>
        <p:txBody>
          <a:bodyPr vert="horz" wrap="square" lIns="121917" tIns="60957" rIns="121917" bIns="60957" anchor="t" anchorCtr="0">
            <a:prstTxWarp prst="textNoShape"/>
            <a:spAutoFit/>
          </a:bodyPr>
          <a:lstStyle/>
          <a:p>
            <a:pPr marL="0" indent="0" algn="ctr" eaLnBrk="0" latinLnBrk="0" hangingPunct="0">
              <a:lnSpc>
                <a:spcPct val="100000"/>
              </a:lnSpc>
              <a:spcBef>
                <a:spcPts val="0"/>
              </a:spcBef>
              <a:spcAft>
                <a:spcPts val="0"/>
              </a:spcAft>
              <a:buNone/>
            </a:pPr>
            <a:r>
              <a:rPr lang="zh-CN" altLang="en-US" sz="3300" b="0" i="0" u="none" strike="noStrike" kern="1200" cap="none" spc="0" baseline="0">
                <a:solidFill>
                  <a:srgbClr val="333333"/>
                </a:solidFill>
                <a:latin typeface="微软雅黑" pitchFamily="0" charset="0"/>
                <a:ea typeface="微软雅黑" pitchFamily="0" charset="0"/>
                <a:cs typeface="Arial" pitchFamily="0" charset="0"/>
              </a:rPr>
              <a:t>工资薪金所得与劳务报酬所得</a:t>
            </a:r>
            <a:endParaRPr lang="en-US" altLang="zh-CN" sz="3300" b="0" i="0" u="none" strike="noStrike" kern="1200" cap="none" spc="0" baseline="0">
              <a:solidFill>
                <a:srgbClr val="333333"/>
              </a:solidFill>
              <a:latin typeface="微软雅黑" pitchFamily="0" charset="0"/>
              <a:ea typeface="微软雅黑" pitchFamily="0" charset="0"/>
              <a:cs typeface="Arial" pitchFamily="0" charset="0"/>
            </a:endParaRPr>
          </a:p>
          <a:p>
            <a:pPr marL="0" indent="0" algn="ctr" eaLnBrk="0" latinLnBrk="0" hangingPunct="0">
              <a:lnSpc>
                <a:spcPct val="100000"/>
              </a:lnSpc>
              <a:spcBef>
                <a:spcPts val="0"/>
              </a:spcBef>
              <a:spcAft>
                <a:spcPts val="0"/>
              </a:spcAft>
              <a:buNone/>
            </a:pPr>
            <a:r>
              <a:rPr lang="zh-CN" altLang="en-US" sz="3300" b="0" i="0" u="none" strike="noStrike" kern="1200" cap="none" spc="0" baseline="0">
                <a:solidFill>
                  <a:srgbClr val="333333"/>
                </a:solidFill>
                <a:latin typeface="微软雅黑" pitchFamily="0" charset="0"/>
                <a:ea typeface="微软雅黑" pitchFamily="0" charset="0"/>
                <a:cs typeface="Arial" pitchFamily="0" charset="0"/>
              </a:rPr>
              <a:t>如何区分</a:t>
            </a:r>
            <a:endParaRPr lang="zh-CN" altLang="en-US" sz="3300" b="0" i="0" u="none" strike="noStrike" kern="1200" cap="none" spc="0" baseline="0">
              <a:solidFill>
                <a:srgbClr val="333333"/>
              </a:solidFill>
              <a:latin typeface="微软雅黑" pitchFamily="0" charset="0"/>
              <a:ea typeface="微软雅黑" pitchFamily="0" charset="0"/>
              <a:cs typeface="Arial" pitchFamily="0" charset="0"/>
            </a:endParaRPr>
          </a:p>
        </p:txBody>
      </p:sp>
      <p:sp>
        <p:nvSpPr>
          <p:cNvPr id="183" name="直线"/>
          <p:cNvSpPr>
            <a:spLocks/>
          </p:cNvSpPr>
          <p:nvPr/>
        </p:nvSpPr>
        <p:spPr>
          <a:xfrm rot="0">
            <a:off x="3034530" y="826549"/>
            <a:ext cx="5682407" cy="0"/>
          </a:xfrm>
          <a:prstGeom prst="line"/>
          <a:noFill/>
          <a:ln w="9525" cmpd="sng" cap="flat">
            <a:solidFill>
              <a:srgbClr val="333333"/>
            </a:solidFill>
            <a:prstDash val="solid"/>
            <a:round/>
          </a:ln>
        </p:spPr>
      </p:sp>
    </p:spTree>
    <p:extLst>
      <p:ext uri="{BB962C8B-B14F-4D97-AF65-F5344CB8AC3E}">
        <p14:creationId xmlns:p14="http://schemas.microsoft.com/office/powerpoint/2010/main" val="2143272408"/>
      </p:ext>
    </p:extLst>
  </p:cSld>
  <p:clrMapOvr>
    <a:masterClrMapping/>
  </p:clrMapOvr>
  <p:transition spd="slow"/>
</p:sld>
</file>

<file path=ppt/slides/slide15.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84" name="矩形"/>
          <p:cNvSpPr>
            <a:spLocks/>
          </p:cNvSpPr>
          <p:nvPr/>
        </p:nvSpPr>
        <p:spPr>
          <a:xfrm rot="0">
            <a:off x="838200" y="457200"/>
            <a:ext cx="1803780"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0201</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185"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186"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187" name="矩形"/>
          <p:cNvSpPr>
            <a:spLocks/>
          </p:cNvSpPr>
          <p:nvPr/>
        </p:nvSpPr>
        <p:spPr>
          <a:xfrm rot="0">
            <a:off x="1047750" y="1443990"/>
            <a:ext cx="10096500" cy="4792028"/>
          </a:xfrm>
          <a:prstGeom prst="rect"/>
          <a:noFill/>
          <a:ln w="9525" cmpd="sng" cap="flat">
            <a:noFill/>
            <a:prstDash val="solid"/>
            <a:miter/>
          </a:ln>
        </p:spPr>
        <p:txBody>
          <a:bodyPr vert="horz" wrap="square" lIns="91440" tIns="45720" rIns="91440" bIns="45720" anchor="t" anchorCtr="0">
            <a:prstTxWarp prst="textNoShape"/>
            <a:spAutoFit/>
          </a:bodyPr>
          <a:lstStyle/>
          <a:p>
            <a:pPr marL="342900" indent="-342900" algn="l" fontAlgn="auto">
              <a:lnSpc>
                <a:spcPct val="150000"/>
              </a:lnSpc>
              <a:spcBef>
                <a:spcPts val="0"/>
              </a:spcBef>
              <a:spcAft>
                <a:spcPts val="0"/>
              </a:spcAft>
              <a:buFont typeface="Wingdings" pitchFamily="0" charset="0"/>
              <a:buChar char="Ø"/>
            </a:pPr>
            <a:r>
              <a:rPr lang="en-US" altLang="zh-CN" sz="2500" b="1" i="0" u="none" strike="noStrike" kern="1200" cap="none" spc="0" baseline="0">
                <a:solidFill>
                  <a:srgbClr val="33A9AB"/>
                </a:solidFill>
                <a:latin typeface="宋体" pitchFamily="0" charset="0"/>
                <a:ea typeface="宋体" pitchFamily="0" charset="0"/>
                <a:cs typeface="宋体" pitchFamily="0" charset="0"/>
                <a:sym typeface="黑体" pitchFamily="0" charset="0"/>
              </a:rPr>
              <a:t>020103</a:t>
            </a:r>
            <a:r>
              <a:rPr lang="zh-CN" altLang="en-US" sz="2500" b="1" i="0" u="none" strike="noStrike" kern="1200" cap="none" spc="0" baseline="0">
                <a:solidFill>
                  <a:srgbClr val="33A9AB"/>
                </a:solidFill>
                <a:latin typeface="宋体" pitchFamily="0" charset="0"/>
                <a:ea typeface="宋体" pitchFamily="0" charset="0"/>
                <a:cs typeface="宋体" pitchFamily="0" charset="0"/>
                <a:sym typeface="黑体" pitchFamily="0" charset="0"/>
              </a:rPr>
              <a:t>稿酬所得</a:t>
            </a:r>
            <a:endParaRPr lang="en-US" altLang="zh-CN" sz="1800" b="0" i="0" u="none" strike="noStrike" kern="1200" cap="none" spc="0" baseline="0">
              <a:solidFill>
                <a:schemeClr val="tx1"/>
              </a:solidFill>
              <a:latin typeface="微软雅黑" pitchFamily="0" charset="0"/>
              <a:ea typeface="微软雅黑" pitchFamily="0" charset="0"/>
              <a:cs typeface="微软雅黑" pitchFamily="0"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itchFamily="0" charset="0"/>
                <a:ea typeface="微软雅黑" pitchFamily="0" charset="0"/>
                <a:cs typeface="微软雅黑" pitchFamily="0" charset="0"/>
                <a:sym typeface="黑体" pitchFamily="0" charset="0"/>
              </a:rPr>
              <a:t> </a:t>
            </a:r>
            <a:r>
              <a:rPr lang="zh-CN" altLang="en-US" sz="2500" b="0" i="0" u="none" strike="noStrike" kern="1200" cap="none" spc="0" baseline="0">
                <a:solidFill>
                  <a:schemeClr val="tx1"/>
                </a:solidFill>
                <a:latin typeface="宋体" pitchFamily="0" charset="0"/>
                <a:ea typeface="宋体" pitchFamily="0" charset="0"/>
                <a:cs typeface="宋体" pitchFamily="0" charset="0"/>
                <a:sym typeface="黑体" pitchFamily="0" charset="0"/>
              </a:rPr>
              <a:t>   是指个人因其作品以图书、报刊</a:t>
            </a:r>
            <a:r>
              <a:rPr lang="zh-CN" altLang="en-US" sz="2500" b="0" i="0" u="none" strike="noStrike" kern="1200" cap="none" spc="0" baseline="0">
                <a:solidFill>
                  <a:srgbClr val="FF0000"/>
                </a:solidFill>
                <a:latin typeface="宋体" pitchFamily="0" charset="0"/>
                <a:ea typeface="宋体" pitchFamily="0" charset="0"/>
                <a:cs typeface="宋体" pitchFamily="0" charset="0"/>
                <a:sym typeface="黑体" pitchFamily="0" charset="0"/>
              </a:rPr>
              <a:t>等</a:t>
            </a:r>
            <a:r>
              <a:rPr lang="zh-CN" altLang="en-US" sz="2500" b="0" i="0" u="none" strike="noStrike" kern="1200" cap="none" spc="0" baseline="0">
                <a:solidFill>
                  <a:schemeClr val="tx1"/>
                </a:solidFill>
                <a:latin typeface="宋体" pitchFamily="0" charset="0"/>
                <a:ea typeface="宋体" pitchFamily="0" charset="0"/>
                <a:cs typeface="宋体" pitchFamily="0" charset="0"/>
                <a:sym typeface="黑体" pitchFamily="0" charset="0"/>
              </a:rPr>
              <a:t>形式出版、发表而取得的所得。</a:t>
            </a:r>
            <a:endParaRPr lang="en-US" altLang="zh-CN" sz="1800" b="0" i="0" u="none" strike="noStrike" kern="1200" cap="none" spc="0" baseline="0">
              <a:solidFill>
                <a:schemeClr val="bg1"/>
              </a:solidFill>
              <a:latin typeface="微软雅黑" pitchFamily="0" charset="0"/>
              <a:ea typeface="微软雅黑" pitchFamily="0" charset="0"/>
              <a:cs typeface="Arial" pitchFamily="0" charset="0"/>
            </a:endParaRPr>
          </a:p>
          <a:p>
            <a:pPr marL="0" indent="0" algn="l" fontAlgn="auto">
              <a:lnSpc>
                <a:spcPct val="150000"/>
              </a:lnSpc>
              <a:spcBef>
                <a:spcPts val="0"/>
              </a:spcBef>
              <a:spcAft>
                <a:spcPts val="0"/>
              </a:spcAft>
              <a:buNone/>
            </a:pPr>
            <a:endParaRPr lang="en-US" altLang="zh-CN" sz="1800" b="0" i="0" u="none" strike="noStrike" kern="1200" cap="none" spc="0" baseline="0">
              <a:solidFill>
                <a:schemeClr val="tx1"/>
              </a:solidFill>
              <a:latin typeface="微软雅黑" pitchFamily="0" charset="0"/>
              <a:ea typeface="微软雅黑" pitchFamily="0" charset="0"/>
              <a:cs typeface="微软雅黑" pitchFamily="0" charset="0"/>
            </a:endParaRPr>
          </a:p>
          <a:p>
            <a:pPr marL="0" indent="0" algn="l" fontAlgn="auto">
              <a:lnSpc>
                <a:spcPct val="150000"/>
              </a:lnSpc>
              <a:spcBef>
                <a:spcPts val="0"/>
              </a:spcBef>
              <a:spcAft>
                <a:spcPts val="0"/>
              </a:spcAft>
              <a:buNone/>
            </a:pPr>
            <a:endParaRPr lang="en-US" altLang="zh-CN" sz="1800" b="0" i="0" u="none" strike="noStrike" kern="1200" cap="none" spc="0" baseline="0">
              <a:solidFill>
                <a:schemeClr val="tx1"/>
              </a:solidFill>
              <a:latin typeface="微软雅黑" pitchFamily="0" charset="0"/>
              <a:ea typeface="微软雅黑" pitchFamily="0" charset="0"/>
              <a:cs typeface="微软雅黑" pitchFamily="0" charset="0"/>
            </a:endParaRPr>
          </a:p>
          <a:p>
            <a:pPr marL="342900" indent="-342900" algn="l" fontAlgn="auto">
              <a:lnSpc>
                <a:spcPct val="150000"/>
              </a:lnSpc>
              <a:spcBef>
                <a:spcPts val="0"/>
              </a:spcBef>
              <a:spcAft>
                <a:spcPts val="0"/>
              </a:spcAft>
              <a:buFont typeface="Wingdings" pitchFamily="0" charset="0"/>
              <a:buChar char="Ø"/>
            </a:pPr>
            <a:r>
              <a:rPr lang="en-US" altLang="zh-CN" sz="2500" b="1" i="0" u="none" strike="noStrike" kern="1200" cap="none" spc="0" baseline="0">
                <a:solidFill>
                  <a:srgbClr val="33A9AB"/>
                </a:solidFill>
                <a:latin typeface="宋体" pitchFamily="0" charset="0"/>
                <a:ea typeface="宋体" pitchFamily="0" charset="0"/>
                <a:cs typeface="宋体" pitchFamily="0" charset="0"/>
                <a:sym typeface="黑体" pitchFamily="0" charset="0"/>
              </a:rPr>
              <a:t>020104</a:t>
            </a:r>
            <a:r>
              <a:rPr lang="zh-CN" altLang="en-US" sz="2500" b="1" i="0" u="none" strike="noStrike" kern="1200" cap="none" spc="0" baseline="0">
                <a:solidFill>
                  <a:srgbClr val="33A9AB"/>
                </a:solidFill>
                <a:latin typeface="宋体" pitchFamily="0" charset="0"/>
                <a:ea typeface="宋体" pitchFamily="0" charset="0"/>
                <a:cs typeface="宋体" pitchFamily="0" charset="0"/>
                <a:sym typeface="黑体" pitchFamily="0" charset="0"/>
              </a:rPr>
              <a:t>特许权使用费所得</a:t>
            </a:r>
            <a:endParaRPr lang="en-US" altLang="zh-CN" sz="1800" b="0" i="0" u="none" strike="noStrike" kern="1200" cap="none" spc="0" baseline="0">
              <a:solidFill>
                <a:schemeClr val="tx1"/>
              </a:solidFill>
              <a:latin typeface="微软雅黑" pitchFamily="0" charset="0"/>
              <a:ea typeface="微软雅黑" pitchFamily="0" charset="0"/>
              <a:cs typeface="微软雅黑" pitchFamily="0"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itchFamily="0" charset="0"/>
                <a:ea typeface="微软雅黑" pitchFamily="0" charset="0"/>
                <a:cs typeface="微软雅黑" pitchFamily="0" charset="0"/>
                <a:sym typeface="黑体" pitchFamily="0" charset="0"/>
              </a:rPr>
              <a:t> </a:t>
            </a:r>
            <a:r>
              <a:rPr lang="zh-CN" altLang="en-US" sz="2500" b="0" i="0" u="none" strike="noStrike" kern="1200" cap="none" spc="0" baseline="0">
                <a:solidFill>
                  <a:schemeClr val="tx1"/>
                </a:solidFill>
                <a:latin typeface="宋体" pitchFamily="0" charset="0"/>
                <a:ea typeface="宋体" pitchFamily="0" charset="0"/>
                <a:cs typeface="宋体" pitchFamily="0" charset="0"/>
                <a:sym typeface="黑体" pitchFamily="0" charset="0"/>
              </a:rPr>
              <a:t>   是指个人提供专利权、商标权、著作权、非专利技术以及其他特许权的使用权取得的所得；提供著作权的使用权取得的所得，不包括稿酬所得。</a:t>
            </a:r>
            <a:endParaRPr lang="en-US" altLang="zh-CN" sz="2500" b="0" i="0" u="none" strike="noStrike" kern="1200" cap="none" spc="0" baseline="0">
              <a:solidFill>
                <a:schemeClr val="bg1"/>
              </a:solidFill>
              <a:latin typeface="微软雅黑" pitchFamily="0" charset="0"/>
              <a:ea typeface="微软雅黑" pitchFamily="0" charset="0"/>
              <a:cs typeface="Arial" pitchFamily="0" charset="0"/>
            </a:endParaRPr>
          </a:p>
          <a:p>
            <a:pPr marL="0" indent="0" algn="l" fontAlgn="auto">
              <a:lnSpc>
                <a:spcPct val="150000"/>
              </a:lnSpc>
              <a:spcBef>
                <a:spcPts val="0"/>
              </a:spcBef>
              <a:spcAft>
                <a:spcPts val="0"/>
              </a:spcAft>
              <a:buNone/>
            </a:pPr>
            <a:endParaRPr lang="zh-CN" altLang="en-US" sz="2500" b="0" i="0" u="none" strike="noStrike" kern="1200" cap="none" spc="0" baseline="0">
              <a:solidFill>
                <a:schemeClr val="tx1"/>
              </a:solidFill>
              <a:latin typeface="宋体" pitchFamily="0" charset="0"/>
              <a:ea typeface="宋体" pitchFamily="0" charset="0"/>
              <a:cs typeface="宋体" pitchFamily="0" charset="0"/>
            </a:endParaRPr>
          </a:p>
        </p:txBody>
      </p:sp>
    </p:spTree>
    <p:extLst>
      <p:ext uri="{BB962C8B-B14F-4D97-AF65-F5344CB8AC3E}">
        <p14:creationId xmlns:p14="http://schemas.microsoft.com/office/powerpoint/2010/main" val="1657976780"/>
      </p:ext>
    </p:extLst>
  </p:cSld>
  <p:clrMapOvr>
    <a:masterClrMapping/>
  </p:clrMapOvr>
</p:sld>
</file>

<file path=ppt/slides/slide16.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grpSp>
        <p:nvGrpSpPr>
          <p:cNvPr id="191" name="组合"/>
          <p:cNvGrpSpPr>
            <a:grpSpLocks/>
          </p:cNvGrpSpPr>
          <p:nvPr/>
        </p:nvGrpSpPr>
        <p:grpSpPr>
          <a:xfrm>
            <a:off x="1014786" y="2006798"/>
            <a:ext cx="9624195" cy="1636289"/>
            <a:chOff x="1014786" y="2006798"/>
            <a:chExt cx="9624195" cy="1636289"/>
          </a:xfrm>
        </p:grpSpPr>
        <p:sp>
          <p:nvSpPr>
            <p:cNvPr id="188" name="曲线"/>
            <p:cNvSpPr>
              <a:spLocks/>
            </p:cNvSpPr>
            <p:nvPr/>
          </p:nvSpPr>
          <p:spPr>
            <a:xfrm rot="0">
              <a:off x="2860350" y="2286938"/>
              <a:ext cx="7778630" cy="1356140"/>
            </a:xfrm>
            <a:custGeom>
              <a:gdLst>
                <a:gd name="T1" fmla="*/ 0 w 21600"/>
                <a:gd name="T2" fmla="*/ 0 h 21600"/>
                <a:gd name="T3" fmla="*/ 21600 w 21600"/>
                <a:gd name="T4" fmla="*/ 21600 h 21600"/>
              </a:gdLst>
              <a:rect l="T1" t="T2" r="T3" b="T4"/>
              <a:pathLst>
                <a:path w="21600" h="21600">
                  <a:moveTo>
                    <a:pt x="0" y="0"/>
                  </a:moveTo>
                  <a:lnTo>
                    <a:pt x="21115" y="0"/>
                  </a:lnTo>
                  <a:cubicBezTo>
                    <a:pt x="21382" y="0"/>
                    <a:pt x="21600" y="1298"/>
                    <a:pt x="21600" y="2903"/>
                  </a:cubicBezTo>
                  <a:lnTo>
                    <a:pt x="21600" y="18695"/>
                  </a:lnTo>
                  <a:cubicBezTo>
                    <a:pt x="21600" y="20299"/>
                    <a:pt x="21382" y="21600"/>
                    <a:pt x="21115" y="21600"/>
                  </a:cubicBezTo>
                  <a:lnTo>
                    <a:pt x="0" y="21600"/>
                  </a:lnTo>
                  <a:lnTo>
                    <a:pt x="0" y="0"/>
                  </a:lnTo>
                  <a:close/>
                </a:path>
              </a:pathLst>
            </a:custGeom>
            <a:solidFill>
              <a:srgbClr val="1A7B80"/>
            </a:solidFill>
            <a:ln w="7600" cmpd="sng" cap="flat">
              <a:solidFill>
                <a:srgbClr val="1A7B80"/>
              </a:solidFill>
              <a:prstDash val="solid"/>
              <a:bevel/>
            </a:ln>
          </p:spPr>
          <p:txBody>
            <a:bodyPr vert="horz" wrap="square" lIns="0" tIns="0" rIns="0" bIns="0" anchor="ctr" anchorCtr="0">
              <a:prstTxWarp prst="textNoShape"/>
            </a:bodyPr>
            <a:lstStyle/>
            <a:p>
              <a:pPr marL="0" indent="0" algn="ctr">
                <a:lnSpc>
                  <a:spcPct val="100000"/>
                </a:lnSpc>
                <a:spcBef>
                  <a:spcPts val="0"/>
                </a:spcBef>
                <a:spcAft>
                  <a:spcPts val="0"/>
                </a:spcAft>
                <a:buNone/>
              </a:pPr>
              <a:r>
                <a:rPr lang="zh-CN" altLang="en-US" sz="3600" b="0" i="0" u="none" strike="noStrike" kern="1200" cap="none" spc="0" baseline="0">
                  <a:solidFill>
                    <a:srgbClr val="FFFFFF"/>
                  </a:solidFill>
                  <a:latin typeface="微软雅黑" pitchFamily="0" charset="0"/>
                  <a:ea typeface="微软雅黑" pitchFamily="0" charset="0"/>
                  <a:cs typeface="Arial" pitchFamily="0" charset="0"/>
                </a:rPr>
                <a:t>怎样计算缴纳个人所得税</a:t>
              </a:r>
              <a:endParaRPr lang="zh-CN" altLang="en-US" sz="3600" b="0" i="0" u="none" strike="noStrike" kern="1200" cap="none" spc="0" baseline="0">
                <a:solidFill>
                  <a:srgbClr val="FFFFFF"/>
                </a:solidFill>
                <a:latin typeface="微软雅黑" pitchFamily="0" charset="0"/>
                <a:ea typeface="微软雅黑" pitchFamily="0" charset="0"/>
                <a:cs typeface="Arial" pitchFamily="0" charset="0"/>
              </a:endParaRPr>
            </a:p>
          </p:txBody>
        </p:sp>
        <p:sp>
          <p:nvSpPr>
            <p:cNvPr id="189" name="曲线"/>
            <p:cNvSpPr>
              <a:spLocks/>
            </p:cNvSpPr>
            <p:nvPr/>
          </p:nvSpPr>
          <p:spPr>
            <a:xfrm rot="0">
              <a:off x="2375533" y="2006798"/>
              <a:ext cx="486981" cy="1636289"/>
            </a:xfrm>
            <a:custGeom>
              <a:gdLst>
                <a:gd name="T1" fmla="*/ 0 w 21600"/>
                <a:gd name="T2" fmla="*/ 0 h 21600"/>
                <a:gd name="T3" fmla="*/ 21600 w 21600"/>
                <a:gd name="T4" fmla="*/ 21600 h 21600"/>
              </a:gdLst>
              <a:rect l="T1" t="T2" r="T3" b="T4"/>
              <a:pathLst>
                <a:path w="21600" h="21600">
                  <a:moveTo>
                    <a:pt x="0" y="0"/>
                  </a:moveTo>
                  <a:lnTo>
                    <a:pt x="21600" y="3698"/>
                  </a:lnTo>
                  <a:lnTo>
                    <a:pt x="21600" y="21600"/>
                  </a:lnTo>
                  <a:lnTo>
                    <a:pt x="0" y="17901"/>
                  </a:lnTo>
                  <a:lnTo>
                    <a:pt x="0" y="0"/>
                  </a:lnTo>
                  <a:close/>
                </a:path>
              </a:pathLst>
            </a:custGeom>
            <a:solidFill>
              <a:srgbClr val="145E62"/>
            </a:solidFill>
            <a:ln w="7600" cmpd="sng" cap="flat">
              <a:solidFill>
                <a:srgbClr val="1A7B80"/>
              </a:solidFill>
              <a:prstDash val="solid"/>
              <a:bevel/>
            </a:ln>
          </p:spPr>
        </p:sp>
        <p:sp>
          <p:nvSpPr>
            <p:cNvPr id="190" name="曲线"/>
            <p:cNvSpPr>
              <a:spLocks/>
            </p:cNvSpPr>
            <p:nvPr/>
          </p:nvSpPr>
          <p:spPr>
            <a:xfrm rot="0">
              <a:off x="1014786" y="2006798"/>
              <a:ext cx="1353285" cy="1356140"/>
            </a:xfrm>
            <a:custGeom>
              <a:gdLst>
                <a:gd name="T1" fmla="*/ 0 w 21600"/>
                <a:gd name="T2" fmla="*/ 0 h 21600"/>
                <a:gd name="T3" fmla="*/ 21600 w 21600"/>
                <a:gd name="T4" fmla="*/ 21600 h 21600"/>
              </a:gdLst>
              <a:rect l="T1" t="T2" r="T3" b="T4"/>
              <a:pathLst>
                <a:path w="21600" h="21600">
                  <a:moveTo>
                    <a:pt x="2786" y="0"/>
                  </a:moveTo>
                  <a:lnTo>
                    <a:pt x="21600" y="0"/>
                  </a:lnTo>
                  <a:lnTo>
                    <a:pt x="21600" y="21600"/>
                  </a:lnTo>
                  <a:lnTo>
                    <a:pt x="2786" y="21600"/>
                  </a:lnTo>
                  <a:cubicBezTo>
                    <a:pt x="1246" y="21600"/>
                    <a:pt x="0" y="20300"/>
                    <a:pt x="0" y="18696"/>
                  </a:cubicBezTo>
                  <a:lnTo>
                    <a:pt x="0" y="2902"/>
                  </a:lnTo>
                  <a:cubicBezTo>
                    <a:pt x="0" y="1299"/>
                    <a:pt x="1246" y="0"/>
                    <a:pt x="2786" y="0"/>
                  </a:cubicBezTo>
                  <a:close/>
                </a:path>
              </a:pathLst>
            </a:custGeom>
            <a:solidFill>
              <a:srgbClr val="1A7B80"/>
            </a:solidFill>
            <a:ln w="7600" cmpd="sng" cap="flat">
              <a:solidFill>
                <a:srgbClr val="1A7B80"/>
              </a:solidFill>
              <a:prstDash val="solid"/>
              <a:bevel/>
            </a:ln>
          </p:spPr>
          <p:txBody>
            <a:bodyPr vert="horz" wrap="square" lIns="0" tIns="0" rIns="0" bIns="0" anchor="ctr" anchorCtr="0">
              <a:prstTxWarp prst="textNoShape"/>
            </a:bodyPr>
            <a:lstStyle/>
            <a:p>
              <a:pPr marL="0" indent="0" algn="ctr">
                <a:lnSpc>
                  <a:spcPct val="100000"/>
                </a:lnSpc>
                <a:spcBef>
                  <a:spcPts val="0"/>
                </a:spcBef>
                <a:spcAft>
                  <a:spcPts val="0"/>
                </a:spcAft>
                <a:buNone/>
              </a:pPr>
              <a:r>
                <a:rPr lang="zh-CN" altLang="en-US" sz="3600" b="0" i="0" u="none" strike="noStrike" kern="1200" cap="none" spc="0" baseline="0">
                  <a:solidFill>
                    <a:srgbClr val="FFFFFF"/>
                  </a:solidFill>
                  <a:latin typeface="Agency FB" pitchFamily="34" charset="0"/>
                  <a:ea typeface="微软雅黑" pitchFamily="0" charset="0"/>
                  <a:cs typeface="Arial" pitchFamily="0" charset="0"/>
                </a:rPr>
                <a:t>三、</a:t>
              </a:r>
              <a:endParaRPr lang="zh-CN" altLang="en-US" sz="3600" b="0" i="0" u="none" strike="noStrike" kern="1200" cap="none" spc="0" baseline="0">
                <a:solidFill>
                  <a:srgbClr val="FFFFFF"/>
                </a:solidFill>
                <a:latin typeface="Agency FB" pitchFamily="34" charset="0"/>
                <a:ea typeface="微软雅黑" pitchFamily="0" charset="0"/>
                <a:cs typeface="Arial" pitchFamily="0" charset="0"/>
              </a:endParaRPr>
            </a:p>
          </p:txBody>
        </p:sp>
      </p:grpSp>
    </p:spTree>
    <p:extLst>
      <p:ext uri="{BB962C8B-B14F-4D97-AF65-F5344CB8AC3E}">
        <p14:creationId xmlns:p14="http://schemas.microsoft.com/office/powerpoint/2010/main" val="56952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wipe(left)">
                                      <p:cBhvr>
                                        <p:cTn id="7"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animBg="1"/>
    </p:bldLst>
  </p:timing>
</p:sld>
</file>

<file path=ppt/slides/slide17.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92" name="同侧圆角矩形"/>
          <p:cNvSpPr>
            <a:spLocks/>
          </p:cNvSpPr>
          <p:nvPr/>
        </p:nvSpPr>
        <p:spPr>
          <a:xfrm rot="0">
            <a:off x="442594" y="1809750"/>
            <a:ext cx="1623060" cy="3075305"/>
          </a:xfrm>
          <a:prstGeom prst="round2SameRect">
            <a:avLst>
              <a:gd name="adj1" fmla="val 16944"/>
              <a:gd name="adj2" fmla="val 0"/>
            </a:avLst>
          </a:prstGeom>
          <a:solidFill>
            <a:srgbClr val="1C8388"/>
          </a:solidFill>
          <a:ln w="19050" cmpd="sng" cap="flat">
            <a:solidFill>
              <a:srgbClr val="FFFFFF"/>
            </a:solidFill>
            <a:prstDash val="solid"/>
            <a:miter/>
          </a:ln>
        </p:spPr>
      </p:sp>
      <p:sp>
        <p:nvSpPr>
          <p:cNvPr id="193" name="矩形"/>
          <p:cNvSpPr>
            <a:spLocks/>
          </p:cNvSpPr>
          <p:nvPr/>
        </p:nvSpPr>
        <p:spPr>
          <a:xfrm rot="0">
            <a:off x="661670" y="2286000"/>
            <a:ext cx="1403983" cy="2061209"/>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10000"/>
              </a:lnSpc>
              <a:spcBef>
                <a:spcPts val="0"/>
              </a:spcBef>
              <a:spcAft>
                <a:spcPts val="0"/>
              </a:spcAft>
              <a:buNone/>
            </a:pPr>
            <a:r>
              <a:rPr lang="zh-CN" altLang="en-US" sz="3000" b="1" i="0" u="none" strike="noStrike" kern="1200" cap="none" spc="0" baseline="0">
                <a:solidFill>
                  <a:srgbClr val="ECF3F4"/>
                </a:solidFill>
                <a:latin typeface="Arial" pitchFamily="0" charset="0"/>
                <a:ea typeface="黑体" pitchFamily="0" charset="0"/>
                <a:cs typeface="Arial" pitchFamily="0" charset="0"/>
              </a:rPr>
              <a:t>居民个人综合所得纳税方式</a:t>
            </a:r>
            <a:endParaRPr lang="zh-CN" altLang="en-US" sz="3000" b="1" i="0" u="none" strike="noStrike" kern="1200" cap="none" spc="0" baseline="0">
              <a:solidFill>
                <a:srgbClr val="ECF3F4"/>
              </a:solidFill>
              <a:latin typeface="Arial" pitchFamily="0" charset="0"/>
              <a:ea typeface="黑体" pitchFamily="0" charset="0"/>
              <a:cs typeface="Arial" pitchFamily="0" charset="0"/>
            </a:endParaRPr>
          </a:p>
        </p:txBody>
      </p:sp>
      <p:sp>
        <p:nvSpPr>
          <p:cNvPr id="194" name="五边形"/>
          <p:cNvSpPr>
            <a:spLocks/>
          </p:cNvSpPr>
          <p:nvPr/>
        </p:nvSpPr>
        <p:spPr>
          <a:xfrm rot="0">
            <a:off x="2567305" y="1809750"/>
            <a:ext cx="1449703" cy="1323340"/>
          </a:xfrm>
          <a:prstGeom prst="homePlate">
            <a:avLst>
              <a:gd name="adj" fmla="val 48749"/>
            </a:avLst>
          </a:prstGeom>
          <a:solidFill>
            <a:srgbClr val="1C8388"/>
          </a:solidFill>
          <a:ln w="12700" cmpd="sng" cap="flat">
            <a:solidFill>
              <a:srgbClr val="41719C"/>
            </a:solidFill>
            <a:prstDash val="solid"/>
            <a:miter/>
          </a:ln>
        </p:spPr>
      </p:sp>
      <p:sp>
        <p:nvSpPr>
          <p:cNvPr id="195" name="矩形"/>
          <p:cNvSpPr>
            <a:spLocks/>
          </p:cNvSpPr>
          <p:nvPr/>
        </p:nvSpPr>
        <p:spPr>
          <a:xfrm rot="0">
            <a:off x="2899410" y="2395855"/>
            <a:ext cx="785495" cy="462914"/>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500" b="1" i="0" u="none" strike="noStrike" kern="1200" cap="none" spc="0" baseline="0">
                <a:solidFill>
                  <a:schemeClr val="bg1"/>
                </a:solidFill>
                <a:latin typeface="宋体" pitchFamily="0" charset="0"/>
                <a:ea typeface="宋体" pitchFamily="0" charset="0"/>
                <a:cs typeface="Arial" pitchFamily="0" charset="0"/>
              </a:rPr>
              <a:t>01</a:t>
            </a:r>
            <a:endParaRPr lang="zh-CN" altLang="en-US" sz="2500" b="1" i="0" u="none" strike="noStrike" kern="1200" cap="none" spc="0" baseline="0">
              <a:solidFill>
                <a:schemeClr val="bg1"/>
              </a:solidFill>
              <a:latin typeface="宋体" pitchFamily="0" charset="0"/>
              <a:ea typeface="宋体" pitchFamily="0" charset="0"/>
              <a:cs typeface="Arial" pitchFamily="0" charset="0"/>
            </a:endParaRPr>
          </a:p>
        </p:txBody>
      </p:sp>
      <p:sp>
        <p:nvSpPr>
          <p:cNvPr id="196" name="对角圆角矩形"/>
          <p:cNvSpPr>
            <a:spLocks/>
          </p:cNvSpPr>
          <p:nvPr/>
        </p:nvSpPr>
        <p:spPr>
          <a:xfrm rot="0">
            <a:off x="2567305" y="3616325"/>
            <a:ext cx="7058025" cy="1268730"/>
          </a:xfrm>
          <a:prstGeom prst="round2DiagRect">
            <a:avLst>
              <a:gd name="adj1" fmla="val 16662"/>
              <a:gd name="adj2" fmla="val 1166"/>
            </a:avLst>
          </a:prstGeom>
          <a:solidFill>
            <a:srgbClr val="1C8388"/>
          </a:solidFill>
          <a:ln w="12700" cmpd="sng" cap="flat">
            <a:solidFill>
              <a:srgbClr val="41719C"/>
            </a:solidFill>
            <a:prstDash val="solid"/>
            <a:miter/>
          </a:ln>
        </p:spPr>
      </p:sp>
      <p:sp>
        <p:nvSpPr>
          <p:cNvPr id="197" name="对角圆角矩形"/>
          <p:cNvSpPr>
            <a:spLocks/>
          </p:cNvSpPr>
          <p:nvPr/>
        </p:nvSpPr>
        <p:spPr>
          <a:xfrm rot="0">
            <a:off x="4265930" y="1809750"/>
            <a:ext cx="7058025" cy="1323340"/>
          </a:xfrm>
          <a:prstGeom prst="round2DiagRect">
            <a:avLst>
              <a:gd name="adj1" fmla="val 16662"/>
              <a:gd name="adj2" fmla="val 1361"/>
            </a:avLst>
          </a:prstGeom>
          <a:solidFill>
            <a:srgbClr val="1C8388"/>
          </a:solidFill>
          <a:ln w="6350" cmpd="sng" cap="flat">
            <a:solidFill>
              <a:srgbClr val="5B9BD5"/>
            </a:solidFill>
            <a:prstDash val="solid"/>
            <a:miter/>
          </a:ln>
        </p:spPr>
      </p:sp>
      <p:sp>
        <p:nvSpPr>
          <p:cNvPr id="198" name="矩形"/>
          <p:cNvSpPr>
            <a:spLocks/>
          </p:cNvSpPr>
          <p:nvPr/>
        </p:nvSpPr>
        <p:spPr>
          <a:xfrm rot="0">
            <a:off x="4476115" y="2203450"/>
            <a:ext cx="6638290" cy="834389"/>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2500" b="1" i="0" u="none" strike="noStrike" kern="1200" cap="none" spc="0" baseline="0">
                <a:solidFill>
                  <a:schemeClr val="bg1"/>
                </a:solidFill>
                <a:latin typeface="宋体" pitchFamily="0" charset="0"/>
                <a:ea typeface="宋体" pitchFamily="0" charset="0"/>
                <a:cs typeface="Arial" pitchFamily="0" charset="0"/>
              </a:rPr>
              <a:t>由扣缴义务人在支付所得时按月或按次预扣预缴申报</a:t>
            </a:r>
            <a:endParaRPr lang="zh-CN" altLang="en-US" sz="2500" b="1" i="0" u="none" strike="noStrike" kern="1200" cap="none" spc="0" baseline="0">
              <a:solidFill>
                <a:schemeClr val="bg1"/>
              </a:solidFill>
              <a:latin typeface="宋体" pitchFamily="0" charset="0"/>
              <a:ea typeface="宋体" pitchFamily="0" charset="0"/>
              <a:cs typeface="Arial" pitchFamily="0" charset="0"/>
            </a:endParaRPr>
          </a:p>
        </p:txBody>
      </p:sp>
      <p:sp>
        <p:nvSpPr>
          <p:cNvPr id="199" name="矩形"/>
          <p:cNvSpPr>
            <a:spLocks/>
          </p:cNvSpPr>
          <p:nvPr/>
        </p:nvSpPr>
        <p:spPr>
          <a:xfrm rot="0">
            <a:off x="2899410" y="3820159"/>
            <a:ext cx="6437629" cy="834390"/>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2500" b="1" i="0" u="none" strike="noStrike" kern="1200" cap="none" spc="0" baseline="0">
                <a:solidFill>
                  <a:schemeClr val="bg1"/>
                </a:solidFill>
                <a:latin typeface="宋体" pitchFamily="0" charset="0"/>
                <a:ea typeface="宋体" pitchFamily="0" charset="0"/>
                <a:cs typeface="Arial" pitchFamily="0" charset="0"/>
              </a:rPr>
              <a:t>符合汇算清缴条件的，次年</a:t>
            </a:r>
            <a:r>
              <a:rPr lang="en-US" altLang="zh-CN" sz="2500" b="1" i="0" u="none" strike="noStrike" kern="1200" cap="none" spc="0" baseline="0">
                <a:solidFill>
                  <a:schemeClr val="bg1"/>
                </a:solidFill>
                <a:latin typeface="宋体" pitchFamily="0" charset="0"/>
                <a:ea typeface="宋体" pitchFamily="0" charset="0"/>
                <a:cs typeface="Arial" pitchFamily="0" charset="0"/>
              </a:rPr>
              <a:t>3</a:t>
            </a:r>
            <a:r>
              <a:rPr lang="zh-CN" altLang="en-US" sz="2500" b="1" i="0" u="none" strike="noStrike" kern="1200" cap="none" spc="0" baseline="0">
                <a:solidFill>
                  <a:schemeClr val="bg1"/>
                </a:solidFill>
                <a:latin typeface="宋体" pitchFamily="0" charset="0"/>
                <a:ea typeface="宋体" pitchFamily="0" charset="0"/>
                <a:cs typeface="Arial" pitchFamily="0" charset="0"/>
              </a:rPr>
              <a:t>月</a:t>
            </a:r>
            <a:r>
              <a:rPr lang="en-US" altLang="zh-CN" sz="2500" b="1" i="0" u="none" strike="noStrike" kern="1200" cap="none" spc="0" baseline="0">
                <a:solidFill>
                  <a:schemeClr val="bg1"/>
                </a:solidFill>
                <a:latin typeface="宋体" pitchFamily="0" charset="0"/>
                <a:ea typeface="宋体" pitchFamily="0" charset="0"/>
                <a:cs typeface="Arial" pitchFamily="0" charset="0"/>
              </a:rPr>
              <a:t>1</a:t>
            </a:r>
            <a:r>
              <a:rPr lang="zh-CN" altLang="en-US" sz="2500" b="1" i="0" u="none" strike="noStrike" kern="1200" cap="none" spc="0" baseline="0">
                <a:solidFill>
                  <a:schemeClr val="bg1"/>
                </a:solidFill>
                <a:latin typeface="宋体" pitchFamily="0" charset="0"/>
                <a:ea typeface="宋体" pitchFamily="0" charset="0"/>
                <a:cs typeface="Arial" pitchFamily="0" charset="0"/>
              </a:rPr>
              <a:t>日至</a:t>
            </a:r>
            <a:r>
              <a:rPr lang="en-US" altLang="zh-CN" sz="2500" b="1" i="0" u="none" strike="noStrike" kern="1200" cap="none" spc="0" baseline="0">
                <a:solidFill>
                  <a:schemeClr val="bg1"/>
                </a:solidFill>
                <a:latin typeface="宋体" pitchFamily="0" charset="0"/>
                <a:ea typeface="宋体" pitchFamily="0" charset="0"/>
                <a:cs typeface="Arial" pitchFamily="0" charset="0"/>
              </a:rPr>
              <a:t>6</a:t>
            </a:r>
            <a:r>
              <a:rPr lang="zh-CN" altLang="en-US" sz="2500" b="1" i="0" u="none" strike="noStrike" kern="1200" cap="none" spc="0" baseline="0">
                <a:solidFill>
                  <a:schemeClr val="bg1"/>
                </a:solidFill>
                <a:latin typeface="宋体" pitchFamily="0" charset="0"/>
                <a:ea typeface="宋体" pitchFamily="0" charset="0"/>
                <a:cs typeface="Arial" pitchFamily="0" charset="0"/>
              </a:rPr>
              <a:t>月</a:t>
            </a:r>
            <a:r>
              <a:rPr lang="en-US" altLang="zh-CN" sz="2500" b="1" i="0" u="none" strike="noStrike" kern="1200" cap="none" spc="0" baseline="0">
                <a:solidFill>
                  <a:schemeClr val="bg1"/>
                </a:solidFill>
                <a:latin typeface="宋体" pitchFamily="0" charset="0"/>
                <a:ea typeface="宋体" pitchFamily="0" charset="0"/>
                <a:cs typeface="Arial" pitchFamily="0" charset="0"/>
              </a:rPr>
              <a:t>30</a:t>
            </a:r>
            <a:r>
              <a:rPr lang="zh-CN" altLang="en-US" sz="2500" b="1" i="0" u="none" strike="noStrike" kern="1200" cap="none" spc="0" baseline="0">
                <a:solidFill>
                  <a:schemeClr val="bg1"/>
                </a:solidFill>
                <a:latin typeface="宋体" pitchFamily="0" charset="0"/>
                <a:ea typeface="宋体" pitchFamily="0" charset="0"/>
                <a:cs typeface="Arial" pitchFamily="0" charset="0"/>
              </a:rPr>
              <a:t>日自行汇算清缴申报</a:t>
            </a:r>
            <a:endParaRPr lang="zh-CN" altLang="en-US" sz="2500" b="1" i="0" u="none" strike="noStrike" kern="1200" cap="none" spc="0" baseline="0">
              <a:solidFill>
                <a:schemeClr val="bg1"/>
              </a:solidFill>
              <a:latin typeface="宋体" pitchFamily="0" charset="0"/>
              <a:ea typeface="宋体" pitchFamily="0" charset="0"/>
              <a:cs typeface="Arial" pitchFamily="0" charset="0"/>
            </a:endParaRPr>
          </a:p>
        </p:txBody>
      </p:sp>
      <p:sp>
        <p:nvSpPr>
          <p:cNvPr id="200" name="五边形"/>
          <p:cNvSpPr>
            <a:spLocks/>
          </p:cNvSpPr>
          <p:nvPr/>
        </p:nvSpPr>
        <p:spPr>
          <a:xfrm rot="10800000">
            <a:off x="9874885" y="3588384"/>
            <a:ext cx="1449704" cy="1323340"/>
          </a:xfrm>
          <a:prstGeom prst="homePlate">
            <a:avLst>
              <a:gd name="adj" fmla="val 48749"/>
            </a:avLst>
          </a:prstGeom>
          <a:solidFill>
            <a:srgbClr val="1C8388"/>
          </a:solidFill>
          <a:ln w="12700" cmpd="sng" cap="flat">
            <a:solidFill>
              <a:srgbClr val="41719C"/>
            </a:solidFill>
            <a:prstDash val="solid"/>
            <a:miter/>
          </a:ln>
        </p:spPr>
      </p:sp>
      <p:sp>
        <p:nvSpPr>
          <p:cNvPr id="201" name="矩形"/>
          <p:cNvSpPr>
            <a:spLocks/>
          </p:cNvSpPr>
          <p:nvPr/>
        </p:nvSpPr>
        <p:spPr>
          <a:xfrm rot="0">
            <a:off x="10405745" y="3985895"/>
            <a:ext cx="785493" cy="462914"/>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500" b="1" i="0" u="none" strike="noStrike" kern="1200" cap="none" spc="0" baseline="0">
                <a:solidFill>
                  <a:schemeClr val="bg1"/>
                </a:solidFill>
                <a:latin typeface="宋体" pitchFamily="0" charset="0"/>
                <a:ea typeface="宋体" pitchFamily="0" charset="0"/>
                <a:cs typeface="Arial" pitchFamily="0" charset="0"/>
              </a:rPr>
              <a:t>02</a:t>
            </a:r>
            <a:endParaRPr lang="zh-CN" altLang="en-US" sz="2500" b="1" i="0" u="none" strike="noStrike" kern="1200" cap="none" spc="0" baseline="0">
              <a:solidFill>
                <a:schemeClr val="bg1"/>
              </a:solidFill>
              <a:latin typeface="宋体" pitchFamily="0" charset="0"/>
              <a:ea typeface="宋体" pitchFamily="0" charset="0"/>
              <a:cs typeface="Arial" pitchFamily="0" charset="0"/>
            </a:endParaRPr>
          </a:p>
        </p:txBody>
      </p:sp>
    </p:spTree>
    <p:extLst>
      <p:ext uri="{BB962C8B-B14F-4D97-AF65-F5344CB8AC3E}">
        <p14:creationId xmlns:p14="http://schemas.microsoft.com/office/powerpoint/2010/main" val="47604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box(in)">
                                      <p:cBhvr>
                                        <p:cTn id="7" dur="2000"/>
                                        <p:tgtEl>
                                          <p:spTgt spid="19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95"/>
                                        </p:tgtEl>
                                        <p:attrNameLst>
                                          <p:attrName>style.visibility</p:attrName>
                                        </p:attrNameLst>
                                      </p:cBhvr>
                                      <p:to>
                                        <p:strVal val="visible"/>
                                      </p:to>
                                    </p:set>
                                    <p:animEffect transition="in" filter="box(in)">
                                      <p:cBhvr>
                                        <p:cTn id="10" dur="2000"/>
                                        <p:tgtEl>
                                          <p:spTgt spid="19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97"/>
                                        </p:tgtEl>
                                        <p:attrNameLst>
                                          <p:attrName>style.visibility</p:attrName>
                                        </p:attrNameLst>
                                      </p:cBhvr>
                                      <p:to>
                                        <p:strVal val="visible"/>
                                      </p:to>
                                    </p:set>
                                    <p:animEffect transition="in" filter="box(in)">
                                      <p:cBhvr>
                                        <p:cTn id="13" dur="2000"/>
                                        <p:tgtEl>
                                          <p:spTgt spid="19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98"/>
                                        </p:tgtEl>
                                        <p:attrNameLst>
                                          <p:attrName>style.visibility</p:attrName>
                                        </p:attrNameLst>
                                      </p:cBhvr>
                                      <p:to>
                                        <p:strVal val="visible"/>
                                      </p:to>
                                    </p:set>
                                    <p:animEffect transition="in" filter="box(in)">
                                      <p:cBhvr>
                                        <p:cTn id="16" dur="2000"/>
                                        <p:tgtEl>
                                          <p:spTgt spid="198"/>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96"/>
                                        </p:tgtEl>
                                        <p:attrNameLst>
                                          <p:attrName>style.visibility</p:attrName>
                                        </p:attrNameLst>
                                      </p:cBhvr>
                                      <p:to>
                                        <p:strVal val="visible"/>
                                      </p:to>
                                    </p:set>
                                    <p:animEffect transition="in" filter="box(in)">
                                      <p:cBhvr>
                                        <p:cTn id="21" dur="2000"/>
                                        <p:tgtEl>
                                          <p:spTgt spid="196"/>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99"/>
                                        </p:tgtEl>
                                        <p:attrNameLst>
                                          <p:attrName>style.visibility</p:attrName>
                                        </p:attrNameLst>
                                      </p:cBhvr>
                                      <p:to>
                                        <p:strVal val="visible"/>
                                      </p:to>
                                    </p:set>
                                    <p:animEffect transition="in" filter="box(in)">
                                      <p:cBhvr>
                                        <p:cTn id="24" dur="2000"/>
                                        <p:tgtEl>
                                          <p:spTgt spid="199"/>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200"/>
                                        </p:tgtEl>
                                        <p:attrNameLst>
                                          <p:attrName>style.visibility</p:attrName>
                                        </p:attrNameLst>
                                      </p:cBhvr>
                                      <p:to>
                                        <p:strVal val="visible"/>
                                      </p:to>
                                    </p:set>
                                    <p:animEffect transition="in" filter="box(in)">
                                      <p:cBhvr>
                                        <p:cTn id="27" dur="2000"/>
                                        <p:tgtEl>
                                          <p:spTgt spid="200"/>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201"/>
                                        </p:tgtEl>
                                        <p:attrNameLst>
                                          <p:attrName>style.visibility</p:attrName>
                                        </p:attrNameLst>
                                      </p:cBhvr>
                                      <p:to>
                                        <p:strVal val="visible"/>
                                      </p:to>
                                    </p:set>
                                    <p:animEffect transition="in" filter="box(in)">
                                      <p:cBhvr>
                                        <p:cTn id="30" dur="2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7" grpId="0" animBg="1"/>
      <p:bldP spid="198" grpId="0"/>
      <p:bldP spid="196" grpId="0" animBg="1"/>
      <p:bldP spid="199" grpId="0"/>
      <p:bldP spid="200" grpId="0" animBg="1"/>
      <p:bldP spid="201" grpId="0"/>
    </p:bldLst>
  </p:timing>
</p:sld>
</file>

<file path=ppt/slides/slide18.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04" name="矩形"/>
          <p:cNvSpPr>
            <a:spLocks/>
          </p:cNvSpPr>
          <p:nvPr/>
        </p:nvSpPr>
        <p:spPr>
          <a:xfrm rot="0">
            <a:off x="838200" y="457200"/>
            <a:ext cx="3557396"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020101</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工资薪金</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205"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206"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graphicFrame>
        <p:nvGraphicFramePr>
          <p:cNvPr id="207" name="表格"/>
          <p:cNvGraphicFramePr>
            <a:graphicFrameLocks noGrp="1"/>
          </p:cNvGraphicFramePr>
          <p:nvPr>
            <p:extLst>
              <p:ext uri="{D42A27DB-BD31-4B8C-83A1-F6EECF244321}"/>
            </p:extLst>
          </p:nvPr>
        </p:nvGraphicFramePr>
        <p:xfrm>
          <a:off x="753745" y="2606675"/>
          <a:ext cx="11104880" cy="2948940"/>
        </p:xfrm>
        <a:graphic>
          <a:graphicData uri="http://schemas.openxmlformats.org/drawingml/2006/table">
            <a:tbl>
              <a:tblPr bandRow="1"/>
              <a:tblGrid>
                <a:gridCol w="11104867"/>
              </a:tblGrid>
              <a:tr h="2874941">
                <a:tc>
                  <a:txBody>
                    <a:bodyPr/>
                    <a:lstStyle/>
                    <a:p>
                      <a:pPr marL="0" indent="0" algn="l" eaLnBrk="1" fontAlgn="auto" latinLnBrk="0" hangingPunct="1">
                        <a:lnSpc>
                          <a:spcPct val="150000"/>
                        </a:lnSpc>
                        <a:spcBef>
                          <a:spcPts val="0"/>
                        </a:spcBef>
                        <a:spcAft>
                          <a:spcPts val="0"/>
                        </a:spcAft>
                        <a:buNone/>
                      </a:pPr>
                      <a:r>
                        <a:rPr lang="en-US" altLang="zh-CN" sz="2300" b="0" i="0" u="none" strike="noStrike" kern="1200" cap="none" spc="0" baseline="0">
                          <a:solidFill>
                            <a:schemeClr val="tx1"/>
                          </a:solidFill>
                          <a:latin typeface="微软雅黑" pitchFamily="0" charset="0"/>
                          <a:ea typeface="微软雅黑" pitchFamily="0" charset="0"/>
                          <a:cs typeface="微软雅黑" pitchFamily="0" charset="0"/>
                          <a:sym typeface="黑体" pitchFamily="0" charset="0"/>
                        </a:rPr>
                        <a:t>      </a:t>
                      </a:r>
                      <a:r>
                        <a:rPr lang="zh-CN" altLang="en-US" sz="2500" b="0" i="0" u="none" strike="noStrike" kern="1200" cap="none" spc="0" baseline="0">
                          <a:solidFill>
                            <a:schemeClr val="tx1"/>
                          </a:solidFill>
                          <a:latin typeface="微软雅黑" pitchFamily="0" charset="0"/>
                          <a:ea typeface="微软雅黑" pitchFamily="0" charset="0"/>
                          <a:cs typeface="微软雅黑" pitchFamily="0" charset="0"/>
                          <a:sym typeface="黑体" pitchFamily="0" charset="0"/>
                        </a:rPr>
                        <a:t>国家税务总局</a:t>
                      </a:r>
                      <a:r>
                        <a:rPr lang="en-US" altLang="zh-CN" sz="2500" b="0" i="0" u="none" strike="noStrike" kern="1200" cap="none" spc="0" baseline="0">
                          <a:solidFill>
                            <a:schemeClr val="tx1"/>
                          </a:solidFill>
                          <a:latin typeface="微软雅黑" pitchFamily="0" charset="0"/>
                          <a:ea typeface="微软雅黑" pitchFamily="0" charset="0"/>
                          <a:cs typeface="微软雅黑" pitchFamily="0" charset="0"/>
                          <a:sym typeface="黑体" pitchFamily="0" charset="0"/>
                        </a:rPr>
                        <a:t>2018</a:t>
                      </a:r>
                      <a:r>
                        <a:rPr lang="zh-CN" altLang="en-US" sz="2500" b="0" i="0" u="none" strike="noStrike" kern="1200" cap="none" spc="0" baseline="0">
                          <a:solidFill>
                            <a:schemeClr val="tx1"/>
                          </a:solidFill>
                          <a:latin typeface="微软雅黑" pitchFamily="0" charset="0"/>
                          <a:ea typeface="微软雅黑" pitchFamily="0" charset="0"/>
                          <a:cs typeface="微软雅黑" pitchFamily="0" charset="0"/>
                          <a:sym typeface="黑体" pitchFamily="0" charset="0"/>
                        </a:rPr>
                        <a:t>年</a:t>
                      </a:r>
                      <a:r>
                        <a:rPr lang="en-US" altLang="zh-CN" sz="2500" b="0" i="0" u="none" strike="noStrike" kern="1200" cap="none" spc="0" baseline="0">
                          <a:solidFill>
                            <a:schemeClr val="tx1"/>
                          </a:solidFill>
                          <a:latin typeface="微软雅黑" pitchFamily="0" charset="0"/>
                          <a:ea typeface="微软雅黑" pitchFamily="0" charset="0"/>
                          <a:cs typeface="微软雅黑" pitchFamily="0" charset="0"/>
                          <a:sym typeface="黑体" pitchFamily="0" charset="0"/>
                        </a:rPr>
                        <a:t>61</a:t>
                      </a:r>
                      <a:r>
                        <a:rPr lang="zh-CN" altLang="en-US" sz="2500" b="0" i="0" u="none" strike="noStrike" kern="1200" cap="none" spc="0" baseline="0">
                          <a:solidFill>
                            <a:schemeClr val="tx1"/>
                          </a:solidFill>
                          <a:latin typeface="微软雅黑" pitchFamily="0" charset="0"/>
                          <a:ea typeface="微软雅黑" pitchFamily="0" charset="0"/>
                          <a:cs typeface="微软雅黑" pitchFamily="0" charset="0"/>
                          <a:sym typeface="黑体" pitchFamily="0" charset="0"/>
                        </a:rPr>
                        <a:t>号公告《个人所得税扣缴申报管理办法（试行）》第六条：</a:t>
                      </a:r>
                      <a:endParaRPr lang="en-US" altLang="zh-CN" sz="2500" b="0" i="0" u="none" strike="noStrike" kern="1200" cap="none" spc="0" baseline="0">
                        <a:solidFill>
                          <a:schemeClr val="tx1"/>
                        </a:solidFill>
                        <a:latin typeface="微软雅黑" pitchFamily="0" charset="0"/>
                        <a:ea typeface="微软雅黑" pitchFamily="0" charset="0"/>
                        <a:cs typeface="微软雅黑" pitchFamily="0" charset="0"/>
                        <a:sym typeface="黑体" pitchFamily="0" charset="0"/>
                      </a:endParaRPr>
                    </a:p>
                    <a:p>
                      <a:pPr marL="0" indent="0" algn="l" eaLnBrk="1" fontAlgn="auto" latinLnBrk="0" hangingPunct="1">
                        <a:lnSpc>
                          <a:spcPct val="150000"/>
                        </a:lnSpc>
                        <a:spcBef>
                          <a:spcPts val="0"/>
                        </a:spcBef>
                        <a:spcAft>
                          <a:spcPts val="0"/>
                        </a:spcAft>
                        <a:buNone/>
                      </a:pPr>
                      <a:r>
                        <a:rPr lang="en-US" altLang="zh-CN" sz="2500" b="0" i="0" u="none" strike="noStrike" kern="1200" cap="none" spc="0" baseline="0">
                          <a:solidFill>
                            <a:schemeClr val="tx1"/>
                          </a:solidFill>
                          <a:latin typeface="微软雅黑" pitchFamily="0" charset="0"/>
                          <a:ea typeface="微软雅黑" pitchFamily="0" charset="0"/>
                          <a:cs typeface="微软雅黑" pitchFamily="0" charset="0"/>
                          <a:sym typeface="黑体" pitchFamily="0" charset="0"/>
                        </a:rPr>
                        <a:t>            </a:t>
                      </a:r>
                      <a:endParaRPr lang="en-US" altLang="zh-CN" sz="2500" b="0" i="0" u="none" strike="noStrike" kern="1200" cap="none" spc="0" baseline="0">
                        <a:solidFill>
                          <a:schemeClr val="tx1"/>
                        </a:solidFill>
                        <a:latin typeface="微软雅黑" pitchFamily="0" charset="0"/>
                        <a:ea typeface="微软雅黑" pitchFamily="0" charset="0"/>
                        <a:cs typeface="微软雅黑" pitchFamily="0" charset="0"/>
                        <a:sym typeface="黑体" pitchFamily="0" charset="0"/>
                      </a:endParaRPr>
                    </a:p>
                    <a:p>
                      <a:pPr marL="0" indent="0" algn="l" eaLnBrk="1" fontAlgn="auto" latinLnBrk="0" hangingPunct="1">
                        <a:lnSpc>
                          <a:spcPct val="150000"/>
                        </a:lnSpc>
                        <a:spcBef>
                          <a:spcPts val="0"/>
                        </a:spcBef>
                        <a:spcAft>
                          <a:spcPts val="0"/>
                        </a:spcAft>
                        <a:buNone/>
                      </a:pPr>
                      <a:r>
                        <a:rPr lang="zh-CN" altLang="en-US" sz="2500" b="0" i="0" u="none" strike="noStrike" kern="1200" cap="none" spc="0" baseline="0">
                          <a:solidFill>
                            <a:schemeClr val="tx1"/>
                          </a:solidFill>
                          <a:latin typeface="微软雅黑" pitchFamily="0" charset="0"/>
                          <a:ea typeface="微软雅黑" pitchFamily="0" charset="0"/>
                          <a:cs typeface="微软雅黑" pitchFamily="0" charset="0"/>
                          <a:sym typeface="黑体" pitchFamily="0" charset="0"/>
                        </a:rPr>
                        <a:t>       扣缴义务人向居民个人支付工资、薪金所得时，应当按照</a:t>
                      </a:r>
                      <a:r>
                        <a:rPr lang="zh-CN" altLang="en-US" sz="2500" b="1" i="0" u="none" strike="noStrike" kern="1200" cap="none" spc="0" baseline="0">
                          <a:solidFill>
                            <a:schemeClr val="accent2"/>
                          </a:solidFill>
                          <a:latin typeface="微软雅黑" pitchFamily="0" charset="0"/>
                          <a:ea typeface="微软雅黑" pitchFamily="0" charset="0"/>
                          <a:cs typeface="微软雅黑" pitchFamily="0" charset="0"/>
                          <a:sym typeface="黑体" pitchFamily="0" charset="0"/>
                        </a:rPr>
                        <a:t>累计预扣法</a:t>
                      </a:r>
                      <a:r>
                        <a:rPr lang="zh-CN" altLang="en-US" sz="2500" b="0" i="0" u="none" strike="noStrike" kern="1200" cap="none" spc="0" baseline="0">
                          <a:solidFill>
                            <a:schemeClr val="tx1"/>
                          </a:solidFill>
                          <a:latin typeface="微软雅黑" pitchFamily="0" charset="0"/>
                          <a:ea typeface="微软雅黑" pitchFamily="0" charset="0"/>
                          <a:cs typeface="微软雅黑" pitchFamily="0" charset="0"/>
                          <a:sym typeface="黑体" pitchFamily="0" charset="0"/>
                        </a:rPr>
                        <a:t>计算预扣税款，并按月办理扣缴申报。</a:t>
                      </a:r>
                      <a:endParaRPr lang="zh-CN" altLang="en-US" sz="2500" b="1" i="0" u="none" strike="noStrike" kern="1200" cap="none" spc="0" baseline="0">
                        <a:solidFill>
                          <a:schemeClr val="bg1"/>
                        </a:solidFill>
                        <a:latin typeface="微软雅黑" pitchFamily="0" charset="0"/>
                        <a:ea typeface="微软雅黑" pitchFamily="0" charset="0"/>
                        <a:cs typeface="微软雅黑" pitchFamily="0" charset="0"/>
                        <a:sym typeface="黑体" pitchFamily="0" charset="0"/>
                      </a:endParaRPr>
                    </a:p>
                  </a:txBody>
                  <a:tcPr marL="0" marT="0" marR="0" marB="0" vert="horz">
                    <a:lnL>
                      <a:noFill/>
                    </a:lnL>
                    <a:lnR>
                      <a:noFill/>
                    </a:lnR>
                    <a:lnT w="0">
                      <a:solidFill>
                        <a:srgbClr val="FFFFFF"/>
                      </a:solidFill>
                      <a:prstDash val="solid"/>
                      <a:headEnd type="none" w="med" len="med"/>
                      <a:tailEnd type="none" w="med" len="med"/>
                    </a:lnT>
                    <a:lnB w="38100">
                      <a:solidFill>
                        <a:srgbClr val="FFFFFF"/>
                      </a:solidFill>
                      <a:prstDash val="solid"/>
                      <a:headEnd type="none" w="med" len="med"/>
                      <a:tailEnd type="none" w="med" len="med"/>
                    </a:lnB>
                  </a:tcPr>
                </a:tc>
              </a:tr>
            </a:tbl>
          </a:graphicData>
        </a:graphic>
      </p:graphicFrame>
      <p:sp>
        <p:nvSpPr>
          <p:cNvPr id="208" name="矩形"/>
          <p:cNvSpPr>
            <a:spLocks/>
          </p:cNvSpPr>
          <p:nvPr/>
        </p:nvSpPr>
        <p:spPr>
          <a:xfrm rot="0">
            <a:off x="-86995" y="1481455"/>
            <a:ext cx="12366624" cy="724852"/>
          </a:xfrm>
          <a:prstGeom prst="rect"/>
          <a:solidFill>
            <a:srgbClr val="1C8388"/>
          </a:solidFill>
          <a:ln w="3175" cmpd="sng" cap="flat">
            <a:solidFill>
              <a:srgbClr val="309FA2"/>
            </a:solidFill>
            <a:prstDash val="dash"/>
            <a:round/>
          </a:ln>
        </p:spPr>
        <p:txBody>
          <a:bodyPr vert="horz" wrap="square" lIns="72000" tIns="36195" rIns="72000" bIns="36195" anchor="t" anchorCtr="0">
            <a:prstTxWarp prst="textNoShape"/>
            <a:spAutoFit/>
          </a:bodyPr>
          <a:lstStyle/>
          <a:p>
            <a:pPr marL="0" indent="0" algn="l" defTabSz="913638" eaLnBrk="1" fontAlgn="auto" latinLnBrk="0" hangingPunct="1">
              <a:lnSpc>
                <a:spcPct val="150000"/>
              </a:lnSpc>
              <a:spcBef>
                <a:spcPts val="0"/>
              </a:spcBef>
              <a:spcAft>
                <a:spcPts val="0"/>
              </a:spcAft>
              <a:buNone/>
            </a:pPr>
            <a:r>
              <a:rPr lang="en-US" altLang="zh-CN" sz="2800" b="1" i="0" u="none" strike="noStrike" kern="1200" cap="none" spc="-49" baseline="0">
                <a:solidFill>
                  <a:srgbClr val="FF0000"/>
                </a:solidFill>
                <a:latin typeface="宋体" pitchFamily="0" charset="0"/>
                <a:ea typeface="宋体" pitchFamily="0" charset="0"/>
                <a:cs typeface="宋体" pitchFamily="0" charset="0"/>
                <a:sym typeface="黑体" pitchFamily="0" charset="0"/>
              </a:rPr>
              <a:t>    </a:t>
            </a:r>
            <a:r>
              <a:rPr lang="en-US" altLang="zh-CN" sz="2800" b="1" i="0" u="none" strike="noStrike" kern="1200" cap="none" spc="-49" baseline="0">
                <a:solidFill>
                  <a:schemeClr val="bg1"/>
                </a:solidFill>
                <a:latin typeface="宋体" pitchFamily="0" charset="0"/>
                <a:ea typeface="宋体" pitchFamily="0" charset="0"/>
                <a:cs typeface="宋体" pitchFamily="0" charset="0"/>
                <a:sym typeface="黑体" pitchFamily="0" charset="0"/>
              </a:rPr>
              <a:t>1.</a:t>
            </a:r>
            <a:r>
              <a:rPr lang="zh-CN" altLang="en-US" sz="2800" b="1" i="0" u="none" strike="noStrike" kern="1200" cap="none" spc="-49" baseline="0">
                <a:solidFill>
                  <a:schemeClr val="bg1"/>
                </a:solidFill>
                <a:latin typeface="宋体" pitchFamily="0" charset="0"/>
                <a:ea typeface="宋体" pitchFamily="0" charset="0"/>
                <a:cs typeface="宋体" pitchFamily="0" charset="0"/>
                <a:sym typeface="黑体" pitchFamily="0" charset="0"/>
              </a:rPr>
              <a:t>居民个人取得工资薪金预扣预缴</a:t>
            </a:r>
            <a:endParaRPr lang="zh-CN" altLang="en-US" sz="2800" b="1" i="0" u="none" strike="noStrike" kern="1200" cap="none" spc="-49" baseline="0">
              <a:solidFill>
                <a:schemeClr val="bg1"/>
              </a:solidFill>
              <a:latin typeface="宋体" pitchFamily="0" charset="0"/>
              <a:ea typeface="宋体" pitchFamily="0" charset="0"/>
              <a:cs typeface="宋体" pitchFamily="0" charset="0"/>
              <a:sym typeface="黑体" pitchFamily="0" charset="0"/>
            </a:endParaRPr>
          </a:p>
        </p:txBody>
      </p:sp>
    </p:spTree>
    <p:extLst>
      <p:ext uri="{BB962C8B-B14F-4D97-AF65-F5344CB8AC3E}">
        <p14:creationId xmlns:p14="http://schemas.microsoft.com/office/powerpoint/2010/main" val="866586943"/>
      </p:ext>
    </p:extLst>
  </p:cSld>
  <p:clrMapOvr>
    <a:masterClrMapping/>
  </p:clrMapOvr>
</p:sld>
</file>

<file path=ppt/slides/slide19.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09" name="圆角矩形"/>
          <p:cNvSpPr>
            <a:spLocks/>
          </p:cNvSpPr>
          <p:nvPr/>
        </p:nvSpPr>
        <p:spPr>
          <a:xfrm rot="0">
            <a:off x="249701" y="1550669"/>
            <a:ext cx="3120140" cy="4921013"/>
          </a:xfrm>
          <a:prstGeom prst="roundRect">
            <a:avLst>
              <a:gd name="adj" fmla="val 10000"/>
            </a:avLst>
          </a:prstGeom>
          <a:gradFill rotWithShape="0">
            <a:gsLst>
              <a:gs pos="0">
                <a:srgbClr val="FFFFFF">
                  <a:lumMod val="98000"/>
                  <a:lumOff val="2000"/>
                  <a:alpha val="100000"/>
                </a:srgbClr>
              </a:gs>
              <a:gs pos="50000">
                <a:srgbClr val="FFFFFF">
                  <a:alpha val="100000"/>
                </a:srgbClr>
              </a:gs>
              <a:gs pos="100000">
                <a:srgbClr val="E5E5E5">
                  <a:lumMod val="99000"/>
                  <a:alpha val="100000"/>
                </a:srgbClr>
              </a:gs>
            </a:gsLst>
            <a:lin ang="5400000" scaled="1"/>
          </a:gradFill>
          <a:ln w="9525" cmpd="sng" cap="flat">
            <a:noFill/>
            <a:prstDash val="solid"/>
            <a:round/>
          </a:ln>
          <a:effectLst>
            <a:outerShdw sx="100000" sy="100000" algn="ctr" rotWithShape="0" blurRad="57150" dist="19050" dir="5400000">
              <a:srgbClr val="000000">
                <a:alpha val="62745"/>
              </a:srgbClr>
            </a:outerShdw>
          </a:effectLst>
        </p:spPr>
      </p:sp>
      <p:sp>
        <p:nvSpPr>
          <p:cNvPr id="210" name="矩形"/>
          <p:cNvSpPr>
            <a:spLocks/>
          </p:cNvSpPr>
          <p:nvPr/>
        </p:nvSpPr>
        <p:spPr>
          <a:xfrm rot="0">
            <a:off x="249701" y="1552551"/>
            <a:ext cx="2846137" cy="3684282"/>
          </a:xfrm>
          <a:prstGeom prst="rect"/>
          <a:noFill/>
          <a:ln w="9525" cmpd="sng" cap="flat">
            <a:noFill/>
            <a:prstDash val="solid"/>
            <a:miter/>
          </a:ln>
        </p:spPr>
        <p:txBody>
          <a:bodyPr vert="horz" wrap="square" lIns="177800" tIns="177800" rIns="177800" bIns="95250" anchor="t" anchorCtr="0">
            <a:prstTxWarp prst="textNoShape"/>
          </a:bodyPr>
          <a:lstStyle/>
          <a:p>
            <a:pPr marL="0" indent="0" algn="l" defTabSz="1111250">
              <a:lnSpc>
                <a:spcPct val="100000"/>
              </a:lnSpc>
              <a:spcBef>
                <a:spcPts val="0"/>
              </a:spcBef>
              <a:spcAft>
                <a:spcPct val="35000"/>
              </a:spcAft>
              <a:buNone/>
            </a:pPr>
            <a:r>
              <a:rPr lang="en-US" altLang="zh-CN" sz="2500" b="1" i="0" u="none" strike="noStrike" kern="1200" cap="none" spc="0" baseline="0">
                <a:solidFill>
                  <a:srgbClr val="FFFFFF"/>
                </a:solidFill>
                <a:latin typeface="宋体" pitchFamily="0" charset="0"/>
                <a:ea typeface="宋体" pitchFamily="0" charset="0"/>
                <a:cs typeface="宋体" pitchFamily="0" charset="0"/>
                <a:sym typeface="黑体" pitchFamily="0" charset="0"/>
              </a:rPr>
              <a:t>Step</a:t>
            </a:r>
            <a:r>
              <a:rPr lang="en-US" altLang="zh-CN" sz="2500" b="1" i="0" u="none" strike="noStrike" kern="1200" cap="none" spc="0" baseline="0">
                <a:solidFill>
                  <a:srgbClr val="FFFFFF"/>
                </a:solidFill>
                <a:latin typeface="宋体" pitchFamily="0" charset="0"/>
                <a:ea typeface="宋体" pitchFamily="0" charset="0"/>
                <a:cs typeface="宋体" pitchFamily="0" charset="0"/>
              </a:rPr>
              <a:t>1.</a:t>
            </a:r>
            <a:r>
              <a:rPr lang="zh-CN" altLang="en-US" sz="2500" b="0" i="0" u="none" strike="noStrike" kern="1200" cap="none" spc="0" baseline="0">
                <a:solidFill>
                  <a:srgbClr val="FFFFFF"/>
                </a:solidFill>
                <a:latin typeface="宋体" pitchFamily="0" charset="0"/>
                <a:ea typeface="宋体" pitchFamily="0" charset="0"/>
                <a:cs typeface="宋体" pitchFamily="0" charset="0"/>
              </a:rPr>
              <a:t>计算累计预扣预缴应纳税所得额</a:t>
            </a:r>
            <a:endParaRPr lang="zh-CN" altLang="en-US" sz="2500" b="0" i="0" u="none" strike="noStrike" kern="1200" cap="none" spc="0" baseline="0">
              <a:solidFill>
                <a:srgbClr val="FFFFFF"/>
              </a:solidFill>
              <a:latin typeface="宋体" pitchFamily="0" charset="0"/>
              <a:ea typeface="宋体" pitchFamily="0" charset="0"/>
              <a:cs typeface="宋体" pitchFamily="0" charset="0"/>
            </a:endParaRPr>
          </a:p>
        </p:txBody>
      </p:sp>
      <p:sp>
        <p:nvSpPr>
          <p:cNvPr id="211" name="圆角矩形"/>
          <p:cNvSpPr>
            <a:spLocks/>
          </p:cNvSpPr>
          <p:nvPr/>
        </p:nvSpPr>
        <p:spPr>
          <a:xfrm rot="0">
            <a:off x="200025" y="2889111"/>
            <a:ext cx="2983624" cy="1543049"/>
          </a:xfrm>
          <a:prstGeom prst="roundRect">
            <a:avLst>
              <a:gd name="adj" fmla="val 10000"/>
            </a:avLst>
          </a:prstGeom>
          <a:solidFill>
            <a:srgbClr val="D1DEEF">
              <a:alpha val="90000"/>
            </a:srgbClr>
          </a:solidFill>
          <a:ln w="6350" cmpd="sng" cap="flat">
            <a:solidFill>
              <a:srgbClr val="5B9BD5"/>
            </a:solidFill>
            <a:prstDash val="solid"/>
            <a:miter/>
          </a:ln>
        </p:spPr>
      </p:sp>
      <p:sp>
        <p:nvSpPr>
          <p:cNvPr id="212" name="矩形"/>
          <p:cNvSpPr>
            <a:spLocks/>
          </p:cNvSpPr>
          <p:nvPr/>
        </p:nvSpPr>
        <p:spPr>
          <a:xfrm rot="0">
            <a:off x="247650" y="2917685"/>
            <a:ext cx="2988191" cy="1543049"/>
          </a:xfrm>
          <a:prstGeom prst="rect"/>
          <a:noFill/>
          <a:ln w="9525" cmpd="sng" cap="flat">
            <a:noFill/>
            <a:prstDash val="solid"/>
            <a:miter/>
          </a:ln>
        </p:spPr>
        <p:txBody>
          <a:bodyPr vert="horz" wrap="square" lIns="163576" tIns="163576" rIns="163576" bIns="163576" anchor="t" anchorCtr="0">
            <a:prstTxWarp prst="textNoShape"/>
          </a:bodyPr>
          <a:lstStyle/>
          <a:p>
            <a:pPr lvl="1" marL="228600" indent="-228600" algn="l" defTabSz="1022350" eaLnBrk="1" fontAlgn="auto" latinLnBrk="0" hangingPunct="1">
              <a:lnSpc>
                <a:spcPct val="110000"/>
              </a:lnSpc>
              <a:spcBef>
                <a:spcPts val="0"/>
              </a:spcBef>
              <a:spcAft>
                <a:spcPts val="0"/>
              </a:spcAft>
              <a:buChar char="•"/>
            </a:pPr>
            <a:r>
              <a:rPr lang="zh-CN" altLang="en-US" sz="2300" b="0" i="0" u="none" strike="noStrike" kern="1200" cap="none" spc="0" baseline="0">
                <a:solidFill>
                  <a:schemeClr val="tx1"/>
                </a:solidFill>
                <a:latin typeface="宋体" pitchFamily="0" charset="0"/>
                <a:ea typeface="宋体" pitchFamily="0" charset="0"/>
                <a:cs typeface="宋体" pitchFamily="0" charset="0"/>
              </a:rPr>
              <a:t>累计预扣预缴应纳税所得额</a:t>
            </a:r>
            <a:r>
              <a:rPr lang="en-US" altLang="zh-CN" sz="2300" b="0" i="0" u="none" strike="noStrike" kern="1200" cap="none" spc="0" baseline="0">
                <a:solidFill>
                  <a:schemeClr val="tx1"/>
                </a:solidFill>
                <a:latin typeface="宋体" pitchFamily="0" charset="0"/>
                <a:ea typeface="宋体" pitchFamily="0" charset="0"/>
                <a:cs typeface="宋体" pitchFamily="0" charset="0"/>
              </a:rPr>
              <a:t>=</a:t>
            </a:r>
            <a:r>
              <a:rPr lang="zh-CN" altLang="en-US" sz="2300" b="0" i="0" u="none" strike="noStrike" kern="1200" cap="none" spc="0" baseline="0">
                <a:solidFill>
                  <a:schemeClr val="tx1"/>
                </a:solidFill>
                <a:latin typeface="宋体" pitchFamily="0" charset="0"/>
                <a:ea typeface="宋体" pitchFamily="0" charset="0"/>
                <a:cs typeface="宋体" pitchFamily="0" charset="0"/>
              </a:rPr>
              <a:t>累计收入</a:t>
            </a:r>
            <a:r>
              <a:rPr lang="en-US" altLang="zh-CN" sz="2300" b="0" i="0" u="none" strike="noStrike" kern="1200" cap="none" spc="0" baseline="0">
                <a:solidFill>
                  <a:schemeClr val="tx1"/>
                </a:solidFill>
                <a:latin typeface="宋体" pitchFamily="0" charset="0"/>
                <a:ea typeface="宋体" pitchFamily="0" charset="0"/>
                <a:cs typeface="宋体" pitchFamily="0" charset="0"/>
              </a:rPr>
              <a:t>-</a:t>
            </a:r>
            <a:r>
              <a:rPr lang="zh-CN" altLang="en-US" sz="2300" b="0" i="0" u="none" strike="noStrike" kern="1200" cap="none" spc="0" baseline="0">
                <a:solidFill>
                  <a:schemeClr val="tx1"/>
                </a:solidFill>
                <a:latin typeface="宋体" pitchFamily="0" charset="0"/>
                <a:ea typeface="宋体" pitchFamily="0" charset="0"/>
                <a:cs typeface="宋体" pitchFamily="0" charset="0"/>
              </a:rPr>
              <a:t>累计免税收入</a:t>
            </a:r>
            <a:r>
              <a:rPr lang="en-US" altLang="zh-CN" sz="2300" b="0" i="0" u="none" strike="noStrike" kern="1200" cap="none" spc="0" baseline="0">
                <a:solidFill>
                  <a:schemeClr val="tx1"/>
                </a:solidFill>
                <a:latin typeface="宋体" pitchFamily="0" charset="0"/>
                <a:ea typeface="宋体" pitchFamily="0" charset="0"/>
                <a:cs typeface="宋体" pitchFamily="0" charset="0"/>
              </a:rPr>
              <a:t>-</a:t>
            </a:r>
            <a:r>
              <a:rPr lang="zh-CN" altLang="en-US" sz="2300" b="0" i="0" u="none" strike="noStrike" kern="1200" cap="none" spc="0" baseline="0">
                <a:solidFill>
                  <a:schemeClr val="tx1"/>
                </a:solidFill>
                <a:latin typeface="宋体" pitchFamily="0" charset="0"/>
                <a:ea typeface="宋体" pitchFamily="0" charset="0"/>
                <a:cs typeface="宋体" pitchFamily="0" charset="0"/>
              </a:rPr>
              <a:t>累计减除费用</a:t>
            </a:r>
            <a:r>
              <a:rPr lang="en-US" altLang="zh-CN" sz="2300" b="0" i="0" u="none" strike="noStrike" kern="1200" cap="none" spc="0" baseline="0">
                <a:solidFill>
                  <a:schemeClr val="tx1"/>
                </a:solidFill>
                <a:latin typeface="宋体" pitchFamily="0" charset="0"/>
                <a:ea typeface="宋体" pitchFamily="0" charset="0"/>
                <a:cs typeface="宋体" pitchFamily="0" charset="0"/>
              </a:rPr>
              <a:t>-</a:t>
            </a:r>
            <a:r>
              <a:rPr lang="zh-CN" altLang="en-US" sz="2300" b="0" i="0" u="none" strike="noStrike" kern="1200" cap="none" spc="0" baseline="0">
                <a:solidFill>
                  <a:schemeClr val="tx1"/>
                </a:solidFill>
                <a:latin typeface="宋体" pitchFamily="0" charset="0"/>
                <a:ea typeface="宋体" pitchFamily="0" charset="0"/>
                <a:cs typeface="宋体" pitchFamily="0" charset="0"/>
              </a:rPr>
              <a:t>累计专项扣除</a:t>
            </a:r>
            <a:r>
              <a:rPr lang="en-US" altLang="zh-CN" sz="2300" b="0" i="0" u="none" strike="noStrike" kern="1200" cap="none" spc="0" baseline="0">
                <a:solidFill>
                  <a:schemeClr val="tx1"/>
                </a:solidFill>
                <a:latin typeface="宋体" pitchFamily="0" charset="0"/>
                <a:ea typeface="宋体" pitchFamily="0" charset="0"/>
                <a:cs typeface="宋体" pitchFamily="0" charset="0"/>
              </a:rPr>
              <a:t>-</a:t>
            </a:r>
            <a:r>
              <a:rPr lang="zh-CN" altLang="en-US" sz="2300" b="0" i="0" u="none" strike="noStrike" kern="1200" cap="none" spc="0" baseline="0">
                <a:solidFill>
                  <a:schemeClr val="tx1"/>
                </a:solidFill>
                <a:latin typeface="宋体" pitchFamily="0" charset="0"/>
                <a:ea typeface="宋体" pitchFamily="0" charset="0"/>
                <a:cs typeface="宋体" pitchFamily="0" charset="0"/>
              </a:rPr>
              <a:t>累计专项附加扣除</a:t>
            </a:r>
            <a:r>
              <a:rPr lang="en-US" altLang="zh-CN" sz="2300" b="0" i="0" u="none" strike="noStrike" kern="1200" cap="none" spc="0" baseline="0">
                <a:solidFill>
                  <a:schemeClr val="tx1"/>
                </a:solidFill>
                <a:latin typeface="宋体" pitchFamily="0" charset="0"/>
                <a:ea typeface="宋体" pitchFamily="0" charset="0"/>
                <a:cs typeface="宋体" pitchFamily="0" charset="0"/>
              </a:rPr>
              <a:t>-</a:t>
            </a:r>
            <a:r>
              <a:rPr lang="zh-CN" altLang="en-US" sz="2300" b="0" i="0" u="none" strike="noStrike" kern="1200" cap="none" spc="0" baseline="0">
                <a:solidFill>
                  <a:schemeClr val="tx1"/>
                </a:solidFill>
                <a:latin typeface="宋体" pitchFamily="0" charset="0"/>
                <a:ea typeface="宋体" pitchFamily="0" charset="0"/>
                <a:cs typeface="宋体" pitchFamily="0" charset="0"/>
              </a:rPr>
              <a:t>累计依法确定的其他扣除</a:t>
            </a:r>
            <a:endParaRPr lang="zh-CN" altLang="en-US" sz="2300" b="0" i="0" u="none" strike="noStrike" kern="1200" cap="none" spc="0" baseline="0">
              <a:solidFill>
                <a:schemeClr val="tx1"/>
              </a:solidFill>
              <a:latin typeface="宋体" pitchFamily="0" charset="0"/>
              <a:ea typeface="宋体" pitchFamily="0" charset="0"/>
              <a:cs typeface="宋体" pitchFamily="0" charset="0"/>
            </a:endParaRPr>
          </a:p>
        </p:txBody>
      </p:sp>
      <p:sp>
        <p:nvSpPr>
          <p:cNvPr id="213" name="右箭头"/>
          <p:cNvSpPr>
            <a:spLocks/>
          </p:cNvSpPr>
          <p:nvPr/>
        </p:nvSpPr>
        <p:spPr>
          <a:xfrm rot="0">
            <a:off x="3316572" y="2763225"/>
            <a:ext cx="853234" cy="660987"/>
          </a:xfrm>
          <a:prstGeom prst="rightArrow">
            <a:avLst>
              <a:gd name="adj1" fmla="val 60000"/>
              <a:gd name="adj2" fmla="val 49990"/>
            </a:avLst>
          </a:prstGeom>
          <a:gradFill rotWithShape="0">
            <a:gsLst>
              <a:gs pos="0">
                <a:srgbClr val="BACEE9">
                  <a:lumMod val="98000"/>
                  <a:lumOff val="2000"/>
                  <a:alpha val="100000"/>
                </a:srgbClr>
              </a:gs>
              <a:gs pos="50000">
                <a:srgbClr val="B3CAE9">
                  <a:alpha val="100000"/>
                </a:srgbClr>
              </a:gs>
              <a:gs pos="100000">
                <a:srgbClr val="9DB4D3">
                  <a:lumMod val="99000"/>
                  <a:alpha val="100000"/>
                </a:srgbClr>
              </a:gs>
            </a:gsLst>
            <a:lin ang="5400000" scaled="1"/>
          </a:gradFill>
          <a:ln w="9525" cmpd="sng" cap="flat">
            <a:noFill/>
            <a:prstDash val="solid"/>
            <a:round/>
          </a:ln>
          <a:effectLst>
            <a:outerShdw sx="100000" sy="100000" algn="ctr" rotWithShape="0" blurRad="57150" dist="19050" dir="5400000">
              <a:srgbClr val="000000">
                <a:alpha val="62745"/>
              </a:srgbClr>
            </a:outerShdw>
          </a:effectLst>
        </p:spPr>
      </p:sp>
      <p:sp>
        <p:nvSpPr>
          <p:cNvPr id="214" name="矩形"/>
          <p:cNvSpPr>
            <a:spLocks/>
          </p:cNvSpPr>
          <p:nvPr/>
        </p:nvSpPr>
        <p:spPr>
          <a:xfrm rot="0">
            <a:off x="3316572" y="2763225"/>
            <a:ext cx="853234" cy="660987"/>
          </a:xfrm>
          <a:prstGeom prst="rect"/>
          <a:noFill/>
          <a:ln w="9525" cmpd="sng" cap="flat">
            <a:noFill/>
            <a:prstDash val="solid"/>
            <a:miter/>
          </a:ln>
        </p:spPr>
      </p:sp>
      <p:sp>
        <p:nvSpPr>
          <p:cNvPr id="215" name="圆角矩形"/>
          <p:cNvSpPr>
            <a:spLocks/>
          </p:cNvSpPr>
          <p:nvPr/>
        </p:nvSpPr>
        <p:spPr>
          <a:xfrm rot="0">
            <a:off x="4523981" y="1550669"/>
            <a:ext cx="2654876" cy="4629150"/>
          </a:xfrm>
          <a:prstGeom prst="roundRect">
            <a:avLst>
              <a:gd name="adj" fmla="val 10000"/>
            </a:avLst>
          </a:prstGeom>
          <a:gradFill rotWithShape="0">
            <a:gsLst>
              <a:gs pos="0">
                <a:srgbClr val="FFFFFF">
                  <a:lumMod val="98000"/>
                  <a:lumOff val="2000"/>
                  <a:alpha val="100000"/>
                </a:srgbClr>
              </a:gs>
              <a:gs pos="50000">
                <a:srgbClr val="FFFFFF">
                  <a:alpha val="100000"/>
                </a:srgbClr>
              </a:gs>
              <a:gs pos="100000">
                <a:srgbClr val="E5E5E5">
                  <a:lumMod val="99000"/>
                  <a:alpha val="100000"/>
                </a:srgbClr>
              </a:gs>
            </a:gsLst>
            <a:lin ang="5400000" scaled="1"/>
          </a:gradFill>
          <a:ln w="9525" cmpd="sng" cap="flat">
            <a:noFill/>
            <a:prstDash val="solid"/>
            <a:round/>
          </a:ln>
          <a:effectLst>
            <a:outerShdw sx="100000" sy="100000" algn="ctr" rotWithShape="0" blurRad="57150" dist="19050" dir="5400000">
              <a:srgbClr val="000000">
                <a:alpha val="62745"/>
              </a:srgbClr>
            </a:outerShdw>
          </a:effectLst>
        </p:spPr>
      </p:sp>
      <p:sp>
        <p:nvSpPr>
          <p:cNvPr id="216" name="矩形"/>
          <p:cNvSpPr>
            <a:spLocks/>
          </p:cNvSpPr>
          <p:nvPr/>
        </p:nvSpPr>
        <p:spPr>
          <a:xfrm rot="0">
            <a:off x="4523981" y="1550669"/>
            <a:ext cx="2654876" cy="3086099"/>
          </a:xfrm>
          <a:prstGeom prst="rect"/>
          <a:noFill/>
          <a:ln w="9525" cmpd="sng" cap="flat">
            <a:noFill/>
            <a:prstDash val="solid"/>
            <a:miter/>
          </a:ln>
        </p:spPr>
        <p:txBody>
          <a:bodyPr vert="horz" wrap="square" lIns="177800" tIns="177800" rIns="177800" bIns="95250" anchor="t" anchorCtr="0">
            <a:prstTxWarp prst="textNoShape"/>
          </a:bodyPr>
          <a:lstStyle/>
          <a:p>
            <a:pPr marL="0" indent="0" algn="l" defTabSz="1111250">
              <a:lnSpc>
                <a:spcPct val="100000"/>
              </a:lnSpc>
              <a:spcBef>
                <a:spcPts val="0"/>
              </a:spcBef>
              <a:spcAft>
                <a:spcPct val="35000"/>
              </a:spcAft>
              <a:buNone/>
            </a:pPr>
            <a:r>
              <a:rPr lang="en-US" altLang="zh-CN" sz="2500" b="1" i="0" u="none" strike="noStrike" kern="1200" cap="none" spc="0" baseline="0">
                <a:solidFill>
                  <a:srgbClr val="FFFFFF"/>
                </a:solidFill>
                <a:latin typeface="宋体" pitchFamily="0" charset="0"/>
                <a:ea typeface="宋体" pitchFamily="0" charset="0"/>
                <a:cs typeface="宋体" pitchFamily="0" charset="0"/>
                <a:sym typeface="黑体" pitchFamily="0" charset="0"/>
              </a:rPr>
              <a:t>Step</a:t>
            </a:r>
            <a:r>
              <a:rPr lang="en-US" altLang="zh-CN" sz="2500" b="1" i="0" u="none" strike="noStrike" kern="1200" cap="none" spc="0" baseline="0">
                <a:solidFill>
                  <a:srgbClr val="FFFFFF"/>
                </a:solidFill>
                <a:latin typeface="宋体" pitchFamily="0" charset="0"/>
                <a:ea typeface="宋体" pitchFamily="0" charset="0"/>
                <a:cs typeface="宋体" pitchFamily="0" charset="0"/>
              </a:rPr>
              <a:t>2.</a:t>
            </a:r>
            <a:r>
              <a:rPr lang="zh-CN" altLang="en-US" sz="2500" b="0" i="0" u="none" strike="noStrike" kern="1200" cap="none" spc="0" baseline="0">
                <a:solidFill>
                  <a:srgbClr val="FFFFFF"/>
                </a:solidFill>
                <a:latin typeface="宋体" pitchFamily="0" charset="0"/>
                <a:ea typeface="宋体" pitchFamily="0" charset="0"/>
                <a:cs typeface="宋体" pitchFamily="0" charset="0"/>
              </a:rPr>
              <a:t>计算累计应预扣预缴税额</a:t>
            </a:r>
            <a:endParaRPr lang="zh-CN" altLang="en-US" sz="2500" b="0" i="0" u="none" strike="noStrike" kern="1200" cap="none" spc="0" baseline="0">
              <a:solidFill>
                <a:srgbClr val="FFFFFF"/>
              </a:solidFill>
              <a:latin typeface="宋体" pitchFamily="0" charset="0"/>
              <a:ea typeface="宋体" pitchFamily="0" charset="0"/>
              <a:cs typeface="宋体" pitchFamily="0" charset="0"/>
            </a:endParaRPr>
          </a:p>
        </p:txBody>
      </p:sp>
      <p:sp>
        <p:nvSpPr>
          <p:cNvPr id="217" name="圆角矩形"/>
          <p:cNvSpPr>
            <a:spLocks/>
          </p:cNvSpPr>
          <p:nvPr/>
        </p:nvSpPr>
        <p:spPr>
          <a:xfrm rot="0">
            <a:off x="4458139" y="2668254"/>
            <a:ext cx="2654875" cy="1543049"/>
          </a:xfrm>
          <a:prstGeom prst="roundRect">
            <a:avLst>
              <a:gd name="adj" fmla="val 10000"/>
            </a:avLst>
          </a:prstGeom>
          <a:solidFill>
            <a:srgbClr val="D1DEEF">
              <a:alpha val="90000"/>
            </a:srgbClr>
          </a:solidFill>
          <a:ln w="6350" cmpd="sng" cap="flat">
            <a:solidFill>
              <a:srgbClr val="5B9BD5"/>
            </a:solidFill>
            <a:prstDash val="solid"/>
            <a:miter/>
          </a:ln>
        </p:spPr>
      </p:sp>
      <p:sp>
        <p:nvSpPr>
          <p:cNvPr id="218" name="矩形"/>
          <p:cNvSpPr>
            <a:spLocks/>
          </p:cNvSpPr>
          <p:nvPr/>
        </p:nvSpPr>
        <p:spPr>
          <a:xfrm rot="0">
            <a:off x="4458139" y="2668254"/>
            <a:ext cx="2654875" cy="1543049"/>
          </a:xfrm>
          <a:prstGeom prst="rect"/>
          <a:noFill/>
          <a:ln w="9525" cmpd="sng" cap="flat">
            <a:noFill/>
            <a:prstDash val="solid"/>
            <a:miter/>
          </a:ln>
        </p:spPr>
        <p:txBody>
          <a:bodyPr vert="horz" wrap="square" lIns="163576" tIns="163576" rIns="163576" bIns="163576" anchor="t" anchorCtr="0">
            <a:prstTxWarp prst="textNoShape"/>
          </a:bodyPr>
          <a:lstStyle/>
          <a:p>
            <a:pPr lvl="1" marL="228600" indent="-228600" algn="l" defTabSz="1022350" eaLnBrk="1" fontAlgn="auto" latinLnBrk="0" hangingPunct="1">
              <a:lnSpc>
                <a:spcPct val="150000"/>
              </a:lnSpc>
              <a:spcBef>
                <a:spcPts val="0"/>
              </a:spcBef>
              <a:spcAft>
                <a:spcPts val="0"/>
              </a:spcAft>
              <a:buChar char="•"/>
            </a:pPr>
            <a:r>
              <a:rPr lang="zh-CN" altLang="en-US" sz="2300" b="0" i="0" u="none" strike="noStrike" kern="1200" cap="none" spc="0" baseline="0">
                <a:solidFill>
                  <a:schemeClr val="tx1"/>
                </a:solidFill>
                <a:latin typeface="宋体" pitchFamily="0" charset="0"/>
                <a:ea typeface="宋体" pitchFamily="0" charset="0"/>
                <a:cs typeface="宋体" pitchFamily="0" charset="0"/>
              </a:rPr>
              <a:t>累计应预扣预缴税额</a:t>
            </a:r>
            <a:r>
              <a:rPr lang="en-US" altLang="zh-CN" sz="2300" b="0" i="0" u="none" strike="noStrike" kern="1200" cap="none" spc="0" baseline="0">
                <a:solidFill>
                  <a:schemeClr val="tx1"/>
                </a:solidFill>
                <a:latin typeface="宋体" pitchFamily="0" charset="0"/>
                <a:ea typeface="宋体" pitchFamily="0" charset="0"/>
                <a:cs typeface="宋体" pitchFamily="0" charset="0"/>
              </a:rPr>
              <a:t>=</a:t>
            </a:r>
            <a:r>
              <a:rPr lang="zh-CN" altLang="en-US" sz="2300" b="0" i="0" u="none" strike="noStrike" kern="1200" cap="none" spc="0" baseline="0">
                <a:solidFill>
                  <a:schemeClr val="tx1"/>
                </a:solidFill>
                <a:latin typeface="宋体" pitchFamily="0" charset="0"/>
                <a:ea typeface="宋体" pitchFamily="0" charset="0"/>
                <a:cs typeface="宋体" pitchFamily="0" charset="0"/>
              </a:rPr>
              <a:t>累计预扣预缴应纳税所得额（</a:t>
            </a:r>
            <a:r>
              <a:rPr lang="en-US" altLang="zh-CN" sz="2300" b="0" i="0" u="none" strike="noStrike" kern="1200" cap="none" spc="0" baseline="0">
                <a:solidFill>
                  <a:schemeClr val="tx1"/>
                </a:solidFill>
                <a:latin typeface="宋体" pitchFamily="0" charset="0"/>
                <a:ea typeface="宋体" pitchFamily="0" charset="0"/>
                <a:cs typeface="宋体" pitchFamily="0" charset="0"/>
              </a:rPr>
              <a:t>Step1</a:t>
            </a:r>
            <a:r>
              <a:rPr lang="zh-CN" altLang="en-US" sz="2300" b="0" i="0" u="none" strike="noStrike" kern="1200" cap="none" spc="0" baseline="0">
                <a:solidFill>
                  <a:schemeClr val="tx1"/>
                </a:solidFill>
                <a:latin typeface="宋体" pitchFamily="0" charset="0"/>
                <a:ea typeface="宋体" pitchFamily="0" charset="0"/>
                <a:cs typeface="宋体" pitchFamily="0" charset="0"/>
              </a:rPr>
              <a:t>）</a:t>
            </a:r>
            <a:r>
              <a:rPr lang="en-US" altLang="zh-CN" sz="2300" b="0" i="0" u="none" strike="noStrike" kern="1200" cap="none" spc="0" baseline="0">
                <a:solidFill>
                  <a:schemeClr val="tx1"/>
                </a:solidFill>
                <a:latin typeface="宋体" pitchFamily="0" charset="0"/>
                <a:ea typeface="宋体" pitchFamily="0" charset="0"/>
                <a:cs typeface="宋体" pitchFamily="0" charset="0"/>
              </a:rPr>
              <a:t>*</a:t>
            </a:r>
            <a:r>
              <a:rPr lang="zh-CN" altLang="en-US" sz="2300" b="0" i="0" u="none" strike="noStrike" kern="1200" cap="none" spc="0" baseline="0">
                <a:solidFill>
                  <a:schemeClr val="tx1"/>
                </a:solidFill>
                <a:latin typeface="宋体" pitchFamily="0" charset="0"/>
                <a:ea typeface="宋体" pitchFamily="0" charset="0"/>
                <a:cs typeface="宋体" pitchFamily="0" charset="0"/>
              </a:rPr>
              <a:t>预扣率</a:t>
            </a:r>
            <a:r>
              <a:rPr lang="en-US" altLang="zh-CN" sz="2300" b="0" i="0" u="none" strike="noStrike" kern="1200" cap="none" spc="0" baseline="0">
                <a:solidFill>
                  <a:schemeClr val="tx1"/>
                </a:solidFill>
                <a:latin typeface="宋体" pitchFamily="0" charset="0"/>
                <a:ea typeface="宋体" pitchFamily="0" charset="0"/>
                <a:cs typeface="宋体" pitchFamily="0" charset="0"/>
              </a:rPr>
              <a:t>-</a:t>
            </a:r>
            <a:r>
              <a:rPr lang="zh-CN" altLang="en-US" sz="2300" b="0" i="0" u="none" strike="noStrike" kern="1200" cap="none" spc="0" baseline="0">
                <a:solidFill>
                  <a:schemeClr val="tx1"/>
                </a:solidFill>
                <a:latin typeface="宋体" pitchFamily="0" charset="0"/>
                <a:ea typeface="宋体" pitchFamily="0" charset="0"/>
                <a:cs typeface="宋体" pitchFamily="0" charset="0"/>
              </a:rPr>
              <a:t>速算扣除数</a:t>
            </a:r>
            <a:endParaRPr lang="zh-CN" altLang="en-US" sz="2300" b="0" i="0" u="none" strike="noStrike" kern="1200" cap="none" spc="0" baseline="0">
              <a:solidFill>
                <a:schemeClr val="tx1"/>
              </a:solidFill>
              <a:latin typeface="宋体" pitchFamily="0" charset="0"/>
              <a:ea typeface="宋体" pitchFamily="0" charset="0"/>
              <a:cs typeface="宋体" pitchFamily="0" charset="0"/>
            </a:endParaRPr>
          </a:p>
        </p:txBody>
      </p:sp>
      <p:sp>
        <p:nvSpPr>
          <p:cNvPr id="219" name="右箭头"/>
          <p:cNvSpPr>
            <a:spLocks/>
          </p:cNvSpPr>
          <p:nvPr/>
        </p:nvSpPr>
        <p:spPr>
          <a:xfrm rot="0">
            <a:off x="7581328" y="2763225"/>
            <a:ext cx="853233" cy="660987"/>
          </a:xfrm>
          <a:prstGeom prst="rightArrow">
            <a:avLst>
              <a:gd name="adj1" fmla="val 60000"/>
              <a:gd name="adj2" fmla="val 49990"/>
            </a:avLst>
          </a:prstGeom>
          <a:gradFill rotWithShape="0">
            <a:gsLst>
              <a:gs pos="0">
                <a:srgbClr val="BACEE9">
                  <a:lumMod val="98000"/>
                  <a:lumOff val="2000"/>
                  <a:alpha val="100000"/>
                </a:srgbClr>
              </a:gs>
              <a:gs pos="50000">
                <a:srgbClr val="B3CAE9">
                  <a:alpha val="100000"/>
                </a:srgbClr>
              </a:gs>
              <a:gs pos="100000">
                <a:srgbClr val="9DB4D3">
                  <a:lumMod val="99000"/>
                  <a:alpha val="100000"/>
                </a:srgbClr>
              </a:gs>
            </a:gsLst>
            <a:lin ang="5400000" scaled="1"/>
          </a:gradFill>
          <a:ln w="9525" cmpd="sng" cap="flat">
            <a:noFill/>
            <a:prstDash val="solid"/>
            <a:round/>
          </a:ln>
          <a:effectLst>
            <a:outerShdw sx="100000" sy="100000" algn="ctr" rotWithShape="0" blurRad="57150" dist="19050" dir="5400000">
              <a:srgbClr val="000000">
                <a:alpha val="62745"/>
              </a:srgbClr>
            </a:outerShdw>
          </a:effectLst>
        </p:spPr>
      </p:sp>
      <p:sp>
        <p:nvSpPr>
          <p:cNvPr id="220" name="矩形"/>
          <p:cNvSpPr>
            <a:spLocks/>
          </p:cNvSpPr>
          <p:nvPr/>
        </p:nvSpPr>
        <p:spPr>
          <a:xfrm rot="0">
            <a:off x="7581328" y="2763225"/>
            <a:ext cx="853233" cy="660987"/>
          </a:xfrm>
          <a:prstGeom prst="rect"/>
          <a:noFill/>
          <a:ln w="9525" cmpd="sng" cap="flat">
            <a:noFill/>
            <a:prstDash val="solid"/>
            <a:miter/>
          </a:ln>
        </p:spPr>
      </p:sp>
      <p:sp>
        <p:nvSpPr>
          <p:cNvPr id="221" name="圆角矩形"/>
          <p:cNvSpPr>
            <a:spLocks/>
          </p:cNvSpPr>
          <p:nvPr/>
        </p:nvSpPr>
        <p:spPr>
          <a:xfrm rot="0">
            <a:off x="8788735" y="1550669"/>
            <a:ext cx="2654876" cy="4629150"/>
          </a:xfrm>
          <a:prstGeom prst="roundRect">
            <a:avLst>
              <a:gd name="adj" fmla="val 10000"/>
            </a:avLst>
          </a:prstGeom>
          <a:gradFill rotWithShape="0">
            <a:gsLst>
              <a:gs pos="0">
                <a:srgbClr val="FFFFFF">
                  <a:lumMod val="98000"/>
                  <a:lumOff val="2000"/>
                  <a:alpha val="100000"/>
                </a:srgbClr>
              </a:gs>
              <a:gs pos="50000">
                <a:srgbClr val="FFFFFF">
                  <a:alpha val="100000"/>
                </a:srgbClr>
              </a:gs>
              <a:gs pos="100000">
                <a:srgbClr val="E5E5E5">
                  <a:lumMod val="99000"/>
                  <a:alpha val="100000"/>
                </a:srgbClr>
              </a:gs>
            </a:gsLst>
            <a:lin ang="5400000" scaled="1"/>
          </a:gradFill>
          <a:ln w="9525" cmpd="sng" cap="flat">
            <a:noFill/>
            <a:prstDash val="solid"/>
            <a:round/>
          </a:ln>
          <a:effectLst>
            <a:outerShdw sx="100000" sy="100000" algn="ctr" rotWithShape="0" blurRad="57150" dist="19050" dir="5400000">
              <a:srgbClr val="000000">
                <a:alpha val="62745"/>
              </a:srgbClr>
            </a:outerShdw>
          </a:effectLst>
        </p:spPr>
      </p:sp>
      <p:sp>
        <p:nvSpPr>
          <p:cNvPr id="222" name="矩形"/>
          <p:cNvSpPr>
            <a:spLocks/>
          </p:cNvSpPr>
          <p:nvPr/>
        </p:nvSpPr>
        <p:spPr>
          <a:xfrm rot="0">
            <a:off x="8788735" y="1550669"/>
            <a:ext cx="2654876" cy="3086099"/>
          </a:xfrm>
          <a:prstGeom prst="rect"/>
          <a:noFill/>
          <a:ln w="9525" cmpd="sng" cap="flat">
            <a:noFill/>
            <a:prstDash val="solid"/>
            <a:miter/>
          </a:ln>
        </p:spPr>
        <p:txBody>
          <a:bodyPr vert="horz" wrap="square" lIns="177800" tIns="177800" rIns="177800" bIns="95250" anchor="t" anchorCtr="0">
            <a:prstTxWarp prst="textNoShape"/>
          </a:bodyPr>
          <a:lstStyle/>
          <a:p>
            <a:pPr marL="0" indent="0" algn="l" defTabSz="1111250">
              <a:lnSpc>
                <a:spcPct val="100000"/>
              </a:lnSpc>
              <a:spcBef>
                <a:spcPts val="0"/>
              </a:spcBef>
              <a:spcAft>
                <a:spcPct val="35000"/>
              </a:spcAft>
              <a:buNone/>
            </a:pPr>
            <a:r>
              <a:rPr lang="en-US" altLang="zh-CN" sz="2500" b="1" i="0" u="none" strike="noStrike" kern="1200" cap="none" spc="0" baseline="0">
                <a:solidFill>
                  <a:srgbClr val="FFFFFF"/>
                </a:solidFill>
                <a:latin typeface="宋体" pitchFamily="0" charset="0"/>
                <a:ea typeface="宋体" pitchFamily="0" charset="0"/>
                <a:cs typeface="宋体" pitchFamily="0" charset="0"/>
                <a:sym typeface="黑体" pitchFamily="0" charset="0"/>
              </a:rPr>
              <a:t>Step</a:t>
            </a:r>
            <a:r>
              <a:rPr lang="en-US" altLang="zh-CN" sz="2500" b="1" i="0" u="none" strike="noStrike" kern="1200" cap="none" spc="0" baseline="0">
                <a:solidFill>
                  <a:srgbClr val="FFFFFF"/>
                </a:solidFill>
                <a:latin typeface="宋体" pitchFamily="0" charset="0"/>
                <a:ea typeface="宋体" pitchFamily="0" charset="0"/>
                <a:cs typeface="宋体" pitchFamily="0" charset="0"/>
              </a:rPr>
              <a:t>3.</a:t>
            </a:r>
            <a:r>
              <a:rPr lang="zh-CN" altLang="en-US" sz="2500" b="0" i="0" u="none" strike="noStrike" kern="1200" cap="none" spc="0" baseline="0">
                <a:solidFill>
                  <a:srgbClr val="FFFFFF"/>
                </a:solidFill>
                <a:latin typeface="宋体" pitchFamily="0" charset="0"/>
                <a:ea typeface="宋体" pitchFamily="0" charset="0"/>
                <a:cs typeface="宋体" pitchFamily="0" charset="0"/>
              </a:rPr>
              <a:t>计算本期应预扣预缴税额</a:t>
            </a:r>
            <a:endParaRPr lang="zh-CN" altLang="en-US" sz="2500" b="0" i="0" u="none" strike="noStrike" kern="1200" cap="none" spc="0" baseline="0">
              <a:solidFill>
                <a:srgbClr val="FFFFFF"/>
              </a:solidFill>
              <a:latin typeface="宋体" pitchFamily="0" charset="0"/>
              <a:ea typeface="宋体" pitchFamily="0" charset="0"/>
              <a:cs typeface="宋体" pitchFamily="0" charset="0"/>
            </a:endParaRPr>
          </a:p>
        </p:txBody>
      </p:sp>
      <p:sp>
        <p:nvSpPr>
          <p:cNvPr id="223" name="圆角矩形"/>
          <p:cNvSpPr>
            <a:spLocks/>
          </p:cNvSpPr>
          <p:nvPr/>
        </p:nvSpPr>
        <p:spPr>
          <a:xfrm rot="0">
            <a:off x="8773708" y="2592074"/>
            <a:ext cx="2654875" cy="1543050"/>
          </a:xfrm>
          <a:prstGeom prst="roundRect">
            <a:avLst>
              <a:gd name="adj" fmla="val 10000"/>
            </a:avLst>
          </a:prstGeom>
          <a:solidFill>
            <a:srgbClr val="D1DEEF">
              <a:alpha val="90000"/>
            </a:srgbClr>
          </a:solidFill>
          <a:ln w="6350" cmpd="sng" cap="flat">
            <a:solidFill>
              <a:srgbClr val="5B9BD5"/>
            </a:solidFill>
            <a:prstDash val="solid"/>
            <a:miter/>
          </a:ln>
        </p:spPr>
      </p:sp>
      <p:sp>
        <p:nvSpPr>
          <p:cNvPr id="224" name="矩形"/>
          <p:cNvSpPr>
            <a:spLocks/>
          </p:cNvSpPr>
          <p:nvPr/>
        </p:nvSpPr>
        <p:spPr>
          <a:xfrm rot="0">
            <a:off x="8773708" y="2592074"/>
            <a:ext cx="2654875" cy="1543050"/>
          </a:xfrm>
          <a:prstGeom prst="rect"/>
          <a:noFill/>
          <a:ln w="9525" cmpd="sng" cap="flat">
            <a:noFill/>
            <a:prstDash val="solid"/>
            <a:miter/>
          </a:ln>
        </p:spPr>
        <p:txBody>
          <a:bodyPr vert="horz" wrap="square" lIns="163576" tIns="163576" rIns="163576" bIns="163576" anchor="t" anchorCtr="0">
            <a:prstTxWarp prst="textNoShape"/>
          </a:bodyPr>
          <a:lstStyle/>
          <a:p>
            <a:pPr lvl="1" marL="228600" indent="-228600" algn="l" defTabSz="1022350" eaLnBrk="1" fontAlgn="auto" latinLnBrk="0" hangingPunct="1">
              <a:lnSpc>
                <a:spcPts val="3500"/>
              </a:lnSpc>
              <a:spcBef>
                <a:spcPts val="0"/>
              </a:spcBef>
              <a:spcAft>
                <a:spcPts val="0"/>
              </a:spcAft>
              <a:buChar char="•"/>
            </a:pPr>
            <a:r>
              <a:rPr lang="zh-CN" altLang="en-US" sz="2300" b="0" i="0" u="none" strike="noStrike" kern="1200" cap="none" spc="0" baseline="0">
                <a:solidFill>
                  <a:schemeClr val="tx1"/>
                </a:solidFill>
                <a:latin typeface="宋体" pitchFamily="0" charset="0"/>
                <a:ea typeface="宋体" pitchFamily="0" charset="0"/>
                <a:cs typeface="宋体" pitchFamily="0" charset="0"/>
              </a:rPr>
              <a:t>本期应预扣预缴税额</a:t>
            </a:r>
            <a:r>
              <a:rPr lang="en-US" altLang="zh-CN" sz="2300" b="0" i="0" u="none" strike="noStrike" kern="1200" cap="none" spc="0" baseline="0">
                <a:solidFill>
                  <a:schemeClr val="tx1"/>
                </a:solidFill>
                <a:latin typeface="宋体" pitchFamily="0" charset="0"/>
                <a:ea typeface="宋体" pitchFamily="0" charset="0"/>
                <a:cs typeface="宋体" pitchFamily="0" charset="0"/>
              </a:rPr>
              <a:t>=</a:t>
            </a:r>
            <a:r>
              <a:rPr lang="zh-CN" altLang="en-US" sz="2300" b="0" i="0" u="none" strike="noStrike" kern="1200" cap="none" spc="0" baseline="0">
                <a:solidFill>
                  <a:schemeClr val="tx1"/>
                </a:solidFill>
                <a:latin typeface="宋体" pitchFamily="0" charset="0"/>
                <a:ea typeface="宋体" pitchFamily="0" charset="0"/>
                <a:cs typeface="宋体" pitchFamily="0" charset="0"/>
                <a:sym typeface="黑体" pitchFamily="0" charset="0"/>
              </a:rPr>
              <a:t>累计应预扣预缴税额（</a:t>
            </a:r>
            <a:r>
              <a:rPr lang="en-US" altLang="zh-CN" sz="2300" b="0" i="0" u="none" strike="noStrike" kern="1200" cap="none" spc="0" baseline="0">
                <a:solidFill>
                  <a:schemeClr val="tx1"/>
                </a:solidFill>
                <a:latin typeface="宋体" pitchFamily="0" charset="0"/>
                <a:ea typeface="宋体" pitchFamily="0" charset="0"/>
                <a:cs typeface="宋体" pitchFamily="0" charset="0"/>
                <a:sym typeface="黑体" pitchFamily="0" charset="0"/>
              </a:rPr>
              <a:t>Step2</a:t>
            </a:r>
            <a:r>
              <a:rPr lang="zh-CN" altLang="en-US" sz="2300" b="0" i="0" u="none" strike="noStrike" kern="1200" cap="none" spc="0" baseline="0">
                <a:solidFill>
                  <a:schemeClr val="tx1"/>
                </a:solidFill>
                <a:latin typeface="宋体" pitchFamily="0" charset="0"/>
                <a:ea typeface="宋体" pitchFamily="0" charset="0"/>
                <a:cs typeface="宋体" pitchFamily="0" charset="0"/>
                <a:sym typeface="黑体" pitchFamily="0" charset="0"/>
              </a:rPr>
              <a:t>）</a:t>
            </a:r>
            <a:r>
              <a:rPr lang="en-US" altLang="zh-CN" sz="2300" b="0" i="0" u="none" strike="noStrike" kern="1200" cap="none" spc="0" baseline="0">
                <a:solidFill>
                  <a:schemeClr val="tx1"/>
                </a:solidFill>
                <a:latin typeface="宋体" pitchFamily="0" charset="0"/>
                <a:ea typeface="宋体" pitchFamily="0" charset="0"/>
                <a:cs typeface="宋体" pitchFamily="0" charset="0"/>
                <a:sym typeface="黑体" pitchFamily="0" charset="0"/>
              </a:rPr>
              <a:t>-</a:t>
            </a:r>
            <a:r>
              <a:rPr lang="zh-CN" altLang="en-US" sz="2300" b="0" i="0" u="none" strike="noStrike" kern="1200" cap="none" spc="0" baseline="0">
                <a:solidFill>
                  <a:schemeClr val="tx1"/>
                </a:solidFill>
                <a:latin typeface="宋体" pitchFamily="0" charset="0"/>
                <a:ea typeface="宋体" pitchFamily="0" charset="0"/>
                <a:cs typeface="宋体" pitchFamily="0" charset="0"/>
                <a:sym typeface="黑体" pitchFamily="0" charset="0"/>
              </a:rPr>
              <a:t>累计减免税额</a:t>
            </a:r>
            <a:r>
              <a:rPr lang="en-US" altLang="zh-CN" sz="2300" b="0" i="0" u="none" strike="noStrike" kern="1200" cap="none" spc="0" baseline="0">
                <a:solidFill>
                  <a:schemeClr val="tx1"/>
                </a:solidFill>
                <a:latin typeface="宋体" pitchFamily="0" charset="0"/>
                <a:ea typeface="宋体" pitchFamily="0" charset="0"/>
                <a:cs typeface="宋体" pitchFamily="0" charset="0"/>
                <a:sym typeface="黑体" pitchFamily="0" charset="0"/>
              </a:rPr>
              <a:t>-</a:t>
            </a:r>
            <a:r>
              <a:rPr lang="zh-CN" altLang="en-US" sz="2300" b="0" i="0" u="none" strike="noStrike" kern="1200" cap="none" spc="0" baseline="0">
                <a:solidFill>
                  <a:schemeClr val="tx1"/>
                </a:solidFill>
                <a:latin typeface="宋体" pitchFamily="0" charset="0"/>
                <a:ea typeface="宋体" pitchFamily="0" charset="0"/>
                <a:cs typeface="宋体" pitchFamily="0" charset="0"/>
                <a:sym typeface="黑体" pitchFamily="0" charset="0"/>
              </a:rPr>
              <a:t>累计已预扣预缴税额</a:t>
            </a:r>
            <a:endParaRPr lang="zh-CN" altLang="en-US" sz="2300" b="0" i="0" u="none" strike="noStrike" kern="1200" cap="none" spc="0" baseline="0">
              <a:solidFill>
                <a:schemeClr val="tx1"/>
              </a:solidFill>
              <a:latin typeface="宋体" pitchFamily="0" charset="0"/>
              <a:ea typeface="宋体" pitchFamily="0" charset="0"/>
              <a:cs typeface="宋体" pitchFamily="0" charset="0"/>
              <a:sym typeface="黑体" pitchFamily="0" charset="0"/>
            </a:endParaRPr>
          </a:p>
        </p:txBody>
      </p:sp>
      <p:sp>
        <p:nvSpPr>
          <p:cNvPr id="225" name="矩形"/>
          <p:cNvSpPr>
            <a:spLocks/>
          </p:cNvSpPr>
          <p:nvPr/>
        </p:nvSpPr>
        <p:spPr>
          <a:xfrm rot="0">
            <a:off x="838200" y="457200"/>
            <a:ext cx="2664332"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工资薪金</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226"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227"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Tree>
    <p:extLst>
      <p:ext uri="{BB962C8B-B14F-4D97-AF65-F5344CB8AC3E}">
        <p14:creationId xmlns:p14="http://schemas.microsoft.com/office/powerpoint/2010/main" val="1847842070"/>
      </p:ext>
    </p:extLst>
  </p:cSld>
  <p:clrMapOvr>
    <a:masterClrMapping/>
  </p:clrMapOvr>
</p:sld>
</file>

<file path=ppt/slides/slide2.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grpSp>
        <p:nvGrpSpPr>
          <p:cNvPr id="23" name="组合"/>
          <p:cNvGrpSpPr>
            <a:grpSpLocks/>
          </p:cNvGrpSpPr>
          <p:nvPr/>
        </p:nvGrpSpPr>
        <p:grpSpPr>
          <a:xfrm>
            <a:off x="6501186" y="834769"/>
            <a:ext cx="4496377" cy="699532"/>
            <a:chOff x="6501186" y="834769"/>
            <a:chExt cx="4496377" cy="699532"/>
          </a:xfrm>
        </p:grpSpPr>
        <p:sp>
          <p:nvSpPr>
            <p:cNvPr id="20" name="曲线"/>
            <p:cNvSpPr>
              <a:spLocks/>
            </p:cNvSpPr>
            <p:nvPr/>
          </p:nvSpPr>
          <p:spPr>
            <a:xfrm rot="0">
              <a:off x="7363424" y="954532"/>
              <a:ext cx="3634139" cy="579766"/>
            </a:xfrm>
            <a:custGeom>
              <a:gdLst>
                <a:gd name="T1" fmla="*/ 0 w 21600"/>
                <a:gd name="T2" fmla="*/ 0 h 21600"/>
                <a:gd name="T3" fmla="*/ 21600 w 21600"/>
                <a:gd name="T4" fmla="*/ 21600 h 21600"/>
              </a:gdLst>
              <a:rect l="T1" t="T2" r="T3" b="T4"/>
              <a:pathLst>
                <a:path w="21600" h="21600">
                  <a:moveTo>
                    <a:pt x="0" y="0"/>
                  </a:moveTo>
                  <a:lnTo>
                    <a:pt x="21115" y="0"/>
                  </a:lnTo>
                  <a:cubicBezTo>
                    <a:pt x="21382" y="0"/>
                    <a:pt x="21600" y="1299"/>
                    <a:pt x="21600" y="2903"/>
                  </a:cubicBezTo>
                  <a:lnTo>
                    <a:pt x="21600" y="18695"/>
                  </a:lnTo>
                  <a:cubicBezTo>
                    <a:pt x="21600" y="20299"/>
                    <a:pt x="21382" y="21600"/>
                    <a:pt x="21115" y="21600"/>
                  </a:cubicBezTo>
                  <a:lnTo>
                    <a:pt x="0" y="21600"/>
                  </a:lnTo>
                  <a:lnTo>
                    <a:pt x="0" y="0"/>
                  </a:lnTo>
                  <a:close/>
                </a:path>
              </a:pathLst>
            </a:custGeom>
            <a:solidFill>
              <a:srgbClr val="1A7B80"/>
            </a:solidFill>
            <a:ln w="7600" cmpd="sng" cap="flat">
              <a:solidFill>
                <a:srgbClr val="1A7B80"/>
              </a:solidFill>
              <a:prstDash val="solid"/>
              <a:bevel/>
            </a:ln>
          </p:spPr>
          <p:txBody>
            <a:bodyPr vert="horz" wrap="square" lIns="0" tIns="0" rIns="0" bIns="0" anchor="ctr" anchorCtr="0">
              <a:prstTxWarp prst="textNoShape"/>
            </a:bodyPr>
            <a:lstStyle/>
            <a:p>
              <a:pPr marL="0" indent="0" algn="ctr">
                <a:lnSpc>
                  <a:spcPct val="100000"/>
                </a:lnSpc>
                <a:spcBef>
                  <a:spcPts val="0"/>
                </a:spcBef>
                <a:spcAft>
                  <a:spcPts val="0"/>
                </a:spcAft>
                <a:buNone/>
              </a:pPr>
              <a:r>
                <a:rPr lang="zh-CN" altLang="en-US" sz="1800" b="0" i="0" u="none" strike="noStrike" kern="1200" cap="none" spc="0" baseline="0">
                  <a:solidFill>
                    <a:srgbClr val="FFFFFF"/>
                  </a:solidFill>
                  <a:latin typeface="微软雅黑" pitchFamily="0" charset="0"/>
                  <a:ea typeface="微软雅黑" pitchFamily="0" charset="0"/>
                  <a:cs typeface="Arial" pitchFamily="0" charset="0"/>
                </a:rPr>
                <a:t>此次个税修订的主要内容</a:t>
              </a:r>
              <a:endParaRPr lang="zh-CN" altLang="en-US" sz="1800" b="0" i="0" u="none" strike="noStrike" kern="1200" cap="none" spc="0" baseline="0">
                <a:solidFill>
                  <a:srgbClr val="FFFFFF"/>
                </a:solidFill>
                <a:latin typeface="微软雅黑" pitchFamily="0" charset="0"/>
                <a:ea typeface="微软雅黑" pitchFamily="0" charset="0"/>
                <a:cs typeface="Arial" pitchFamily="0" charset="0"/>
              </a:endParaRPr>
            </a:p>
          </p:txBody>
        </p:sp>
        <p:sp>
          <p:nvSpPr>
            <p:cNvPr id="21" name="曲线"/>
            <p:cNvSpPr>
              <a:spLocks/>
            </p:cNvSpPr>
            <p:nvPr/>
          </p:nvSpPr>
          <p:spPr>
            <a:xfrm rot="0">
              <a:off x="7136920" y="834769"/>
              <a:ext cx="227515" cy="699532"/>
            </a:xfrm>
            <a:custGeom>
              <a:gdLst>
                <a:gd name="T1" fmla="*/ 0 w 21600"/>
                <a:gd name="T2" fmla="*/ 0 h 21600"/>
                <a:gd name="T3" fmla="*/ 21600 w 21600"/>
                <a:gd name="T4" fmla="*/ 21600 h 21600"/>
              </a:gdLst>
              <a:rect l="T1" t="T2" r="T3" b="T4"/>
              <a:pathLst>
                <a:path w="21600" h="21600">
                  <a:moveTo>
                    <a:pt x="0" y="0"/>
                  </a:moveTo>
                  <a:lnTo>
                    <a:pt x="21600" y="3697"/>
                  </a:lnTo>
                  <a:lnTo>
                    <a:pt x="21600" y="21600"/>
                  </a:lnTo>
                  <a:lnTo>
                    <a:pt x="0" y="17901"/>
                  </a:lnTo>
                  <a:lnTo>
                    <a:pt x="0" y="0"/>
                  </a:lnTo>
                  <a:close/>
                </a:path>
              </a:pathLst>
            </a:custGeom>
            <a:solidFill>
              <a:srgbClr val="145E62"/>
            </a:solidFill>
            <a:ln w="7600" cmpd="sng" cap="flat">
              <a:solidFill>
                <a:srgbClr val="1A7B80"/>
              </a:solidFill>
              <a:prstDash val="solid"/>
              <a:bevel/>
            </a:ln>
          </p:spPr>
        </p:sp>
        <p:sp>
          <p:nvSpPr>
            <p:cNvPr id="22" name="曲线"/>
            <p:cNvSpPr>
              <a:spLocks/>
            </p:cNvSpPr>
            <p:nvPr/>
          </p:nvSpPr>
          <p:spPr>
            <a:xfrm rot="0">
              <a:off x="6501186" y="834769"/>
              <a:ext cx="632247" cy="579766"/>
            </a:xfrm>
            <a:custGeom>
              <a:gdLst>
                <a:gd name="T1" fmla="*/ 0 w 21600"/>
                <a:gd name="T2" fmla="*/ 0 h 21600"/>
                <a:gd name="T3" fmla="*/ 21600 w 21600"/>
                <a:gd name="T4" fmla="*/ 21600 h 21600"/>
              </a:gdLst>
              <a:rect l="T1" t="T2" r="T3" b="T4"/>
              <a:pathLst>
                <a:path w="21600" h="21600">
                  <a:moveTo>
                    <a:pt x="2785" y="0"/>
                  </a:moveTo>
                  <a:lnTo>
                    <a:pt x="21600" y="0"/>
                  </a:lnTo>
                  <a:lnTo>
                    <a:pt x="21600" y="21600"/>
                  </a:lnTo>
                  <a:lnTo>
                    <a:pt x="2785" y="21600"/>
                  </a:lnTo>
                  <a:cubicBezTo>
                    <a:pt x="1247" y="21600"/>
                    <a:pt x="0" y="20299"/>
                    <a:pt x="0" y="18695"/>
                  </a:cubicBezTo>
                  <a:lnTo>
                    <a:pt x="0" y="2903"/>
                  </a:lnTo>
                  <a:cubicBezTo>
                    <a:pt x="0" y="1299"/>
                    <a:pt x="1247" y="0"/>
                    <a:pt x="2785" y="0"/>
                  </a:cubicBezTo>
                  <a:close/>
                </a:path>
              </a:pathLst>
            </a:custGeom>
            <a:solidFill>
              <a:srgbClr val="1A7B80"/>
            </a:solidFill>
            <a:ln w="7600" cmpd="sng" cap="flat">
              <a:solidFill>
                <a:srgbClr val="1A7B80"/>
              </a:solidFill>
              <a:prstDash val="solid"/>
              <a:bevel/>
            </a:ln>
          </p:spPr>
          <p:txBody>
            <a:bodyPr vert="horz" wrap="square" lIns="0" tIns="0" rIns="0" bIns="0" anchor="ctr" anchorCtr="0">
              <a:prstTxWarp prst="textNoShape"/>
            </a:bodyPr>
            <a:lstStyle/>
            <a:p>
              <a:pPr marL="0" indent="0" algn="ctr">
                <a:lnSpc>
                  <a:spcPct val="100000"/>
                </a:lnSpc>
                <a:spcBef>
                  <a:spcPts val="0"/>
                </a:spcBef>
                <a:spcAft>
                  <a:spcPts val="0"/>
                </a:spcAft>
                <a:buNone/>
              </a:pPr>
              <a:r>
                <a:rPr lang="en-US" altLang="zh-CN" sz="1800" b="0" i="0" u="none" strike="noStrike" kern="1200" cap="none" spc="0" baseline="0">
                  <a:solidFill>
                    <a:srgbClr val="FFFFFF"/>
                  </a:solidFill>
                  <a:latin typeface="Agency FB" pitchFamily="34" charset="0"/>
                  <a:ea typeface="微软雅黑" pitchFamily="0" charset="0"/>
                  <a:cs typeface="Arial" pitchFamily="0" charset="0"/>
                </a:rPr>
                <a:t>0 1</a:t>
              </a:r>
              <a:endParaRPr lang="zh-CN" altLang="en-US" sz="1800" b="0" i="0" u="none" strike="noStrike" kern="1200" cap="none" spc="0" baseline="0">
                <a:solidFill>
                  <a:srgbClr val="FFFFFF"/>
                </a:solidFill>
                <a:latin typeface="Agency FB" pitchFamily="34" charset="0"/>
                <a:ea typeface="微软雅黑" pitchFamily="0" charset="0"/>
                <a:cs typeface="Arial" pitchFamily="0" charset="0"/>
              </a:endParaRPr>
            </a:p>
          </p:txBody>
        </p:sp>
      </p:grpSp>
      <p:grpSp>
        <p:nvGrpSpPr>
          <p:cNvPr id="27" name="组合"/>
          <p:cNvGrpSpPr>
            <a:grpSpLocks/>
          </p:cNvGrpSpPr>
          <p:nvPr/>
        </p:nvGrpSpPr>
        <p:grpSpPr>
          <a:xfrm>
            <a:off x="6501186" y="2041997"/>
            <a:ext cx="4496377" cy="699534"/>
            <a:chOff x="6501186" y="2041997"/>
            <a:chExt cx="4496377" cy="699534"/>
          </a:xfrm>
        </p:grpSpPr>
        <p:sp>
          <p:nvSpPr>
            <p:cNvPr id="24" name="曲线"/>
            <p:cNvSpPr>
              <a:spLocks/>
            </p:cNvSpPr>
            <p:nvPr/>
          </p:nvSpPr>
          <p:spPr>
            <a:xfrm rot="0">
              <a:off x="7363424" y="2161763"/>
              <a:ext cx="3634139" cy="579766"/>
            </a:xfrm>
            <a:custGeom>
              <a:gdLst>
                <a:gd name="T1" fmla="*/ 0 w 21600"/>
                <a:gd name="T2" fmla="*/ 0 h 21600"/>
                <a:gd name="T3" fmla="*/ 21600 w 21600"/>
                <a:gd name="T4" fmla="*/ 21600 h 21600"/>
              </a:gdLst>
              <a:rect l="T1" t="T2" r="T3" b="T4"/>
              <a:pathLst>
                <a:path w="21600" h="21600">
                  <a:moveTo>
                    <a:pt x="0" y="0"/>
                  </a:moveTo>
                  <a:lnTo>
                    <a:pt x="21115" y="0"/>
                  </a:lnTo>
                  <a:cubicBezTo>
                    <a:pt x="21382" y="0"/>
                    <a:pt x="21600" y="1299"/>
                    <a:pt x="21600" y="2903"/>
                  </a:cubicBezTo>
                  <a:lnTo>
                    <a:pt x="21600" y="18695"/>
                  </a:lnTo>
                  <a:cubicBezTo>
                    <a:pt x="21600" y="20300"/>
                    <a:pt x="21382" y="21600"/>
                    <a:pt x="21115" y="21600"/>
                  </a:cubicBezTo>
                  <a:lnTo>
                    <a:pt x="0" y="21600"/>
                  </a:lnTo>
                  <a:lnTo>
                    <a:pt x="0" y="0"/>
                  </a:lnTo>
                  <a:close/>
                </a:path>
              </a:pathLst>
            </a:custGeom>
            <a:solidFill>
              <a:srgbClr val="1A7B80"/>
            </a:solidFill>
            <a:ln w="7600" cmpd="sng" cap="flat">
              <a:solidFill>
                <a:srgbClr val="1A7B80"/>
              </a:solidFill>
              <a:prstDash val="solid"/>
              <a:bevel/>
            </a:ln>
          </p:spPr>
          <p:txBody>
            <a:bodyPr vert="horz" wrap="square" lIns="0" tIns="0" rIns="0" bIns="0" anchor="ctr" anchorCtr="0">
              <a:prstTxWarp prst="textNoShape"/>
            </a:bodyPr>
            <a:lstStyle/>
            <a:p>
              <a:pPr marL="0" indent="0" algn="ctr">
                <a:lnSpc>
                  <a:spcPct val="100000"/>
                </a:lnSpc>
                <a:spcBef>
                  <a:spcPts val="0"/>
                </a:spcBef>
                <a:spcAft>
                  <a:spcPts val="0"/>
                </a:spcAft>
                <a:buNone/>
              </a:pPr>
              <a:r>
                <a:rPr lang="zh-CN" altLang="en-US" sz="1800" b="0" i="0" u="none" strike="noStrike" kern="1200" cap="none" spc="0" baseline="0">
                  <a:solidFill>
                    <a:srgbClr val="FFFFFF"/>
                  </a:solidFill>
                  <a:latin typeface="微软雅黑" pitchFamily="0" charset="0"/>
                  <a:ea typeface="微软雅黑" pitchFamily="0" charset="0"/>
                  <a:cs typeface="Arial" pitchFamily="0" charset="0"/>
                </a:rPr>
                <a:t>个人所得税实务</a:t>
              </a:r>
              <a:endParaRPr lang="zh-CN" altLang="en-US" sz="1800" b="0" i="0" u="none" strike="noStrike" kern="1200" cap="none" spc="0" baseline="0">
                <a:solidFill>
                  <a:srgbClr val="FFFFFF"/>
                </a:solidFill>
                <a:latin typeface="微软雅黑" pitchFamily="0" charset="0"/>
                <a:ea typeface="微软雅黑" pitchFamily="0" charset="0"/>
                <a:cs typeface="Arial" pitchFamily="0" charset="0"/>
              </a:endParaRPr>
            </a:p>
          </p:txBody>
        </p:sp>
        <p:sp>
          <p:nvSpPr>
            <p:cNvPr id="25" name="曲线"/>
            <p:cNvSpPr>
              <a:spLocks/>
            </p:cNvSpPr>
            <p:nvPr/>
          </p:nvSpPr>
          <p:spPr>
            <a:xfrm rot="0">
              <a:off x="7136916" y="2041999"/>
              <a:ext cx="227515" cy="699532"/>
            </a:xfrm>
            <a:custGeom>
              <a:gdLst>
                <a:gd name="T1" fmla="*/ 0 w 21600"/>
                <a:gd name="T2" fmla="*/ 0 h 21600"/>
                <a:gd name="T3" fmla="*/ 21600 w 21600"/>
                <a:gd name="T4" fmla="*/ 21600 h 21600"/>
              </a:gdLst>
              <a:rect l="T1" t="T2" r="T3" b="T4"/>
              <a:pathLst>
                <a:path w="21600" h="21600">
                  <a:moveTo>
                    <a:pt x="0" y="0"/>
                  </a:moveTo>
                  <a:lnTo>
                    <a:pt x="21600" y="3698"/>
                  </a:lnTo>
                  <a:lnTo>
                    <a:pt x="21600" y="21600"/>
                  </a:lnTo>
                  <a:lnTo>
                    <a:pt x="0" y="17901"/>
                  </a:lnTo>
                  <a:lnTo>
                    <a:pt x="0" y="0"/>
                  </a:lnTo>
                  <a:close/>
                </a:path>
              </a:pathLst>
            </a:custGeom>
            <a:solidFill>
              <a:srgbClr val="145E62"/>
            </a:solidFill>
            <a:ln w="7600" cmpd="sng" cap="flat">
              <a:solidFill>
                <a:srgbClr val="1A7B80"/>
              </a:solidFill>
              <a:prstDash val="solid"/>
              <a:bevel/>
            </a:ln>
          </p:spPr>
        </p:sp>
        <p:sp>
          <p:nvSpPr>
            <p:cNvPr id="26" name="曲线"/>
            <p:cNvSpPr>
              <a:spLocks/>
            </p:cNvSpPr>
            <p:nvPr/>
          </p:nvSpPr>
          <p:spPr>
            <a:xfrm rot="0">
              <a:off x="6501186" y="2041997"/>
              <a:ext cx="632247" cy="579766"/>
            </a:xfrm>
            <a:custGeom>
              <a:gdLst>
                <a:gd name="T1" fmla="*/ 0 w 21600"/>
                <a:gd name="T2" fmla="*/ 0 h 21600"/>
                <a:gd name="T3" fmla="*/ 21600 w 21600"/>
                <a:gd name="T4" fmla="*/ 21600 h 21600"/>
              </a:gdLst>
              <a:rect l="T1" t="T2" r="T3" b="T4"/>
              <a:pathLst>
                <a:path w="21600" h="21600">
                  <a:moveTo>
                    <a:pt x="2785" y="0"/>
                  </a:moveTo>
                  <a:lnTo>
                    <a:pt x="21600" y="0"/>
                  </a:lnTo>
                  <a:lnTo>
                    <a:pt x="21600" y="21600"/>
                  </a:lnTo>
                  <a:lnTo>
                    <a:pt x="2785" y="21600"/>
                  </a:lnTo>
                  <a:cubicBezTo>
                    <a:pt x="1247" y="21600"/>
                    <a:pt x="0" y="20300"/>
                    <a:pt x="0" y="18695"/>
                  </a:cubicBezTo>
                  <a:lnTo>
                    <a:pt x="0" y="2903"/>
                  </a:lnTo>
                  <a:cubicBezTo>
                    <a:pt x="0" y="1299"/>
                    <a:pt x="1247" y="0"/>
                    <a:pt x="2785" y="0"/>
                  </a:cubicBezTo>
                  <a:close/>
                </a:path>
              </a:pathLst>
            </a:custGeom>
            <a:solidFill>
              <a:srgbClr val="1A7B80"/>
            </a:solidFill>
            <a:ln w="7600" cmpd="sng" cap="flat">
              <a:solidFill>
                <a:srgbClr val="1A7B80"/>
              </a:solidFill>
              <a:prstDash val="solid"/>
              <a:bevel/>
            </a:ln>
          </p:spPr>
          <p:txBody>
            <a:bodyPr vert="horz" wrap="square" lIns="0" tIns="0" rIns="0" bIns="0" anchor="ctr" anchorCtr="0">
              <a:prstTxWarp prst="textNoShape"/>
            </a:bodyPr>
            <a:lstStyle/>
            <a:p>
              <a:pPr marL="0" indent="0" algn="ctr">
                <a:lnSpc>
                  <a:spcPct val="100000"/>
                </a:lnSpc>
                <a:spcBef>
                  <a:spcPts val="0"/>
                </a:spcBef>
                <a:spcAft>
                  <a:spcPts val="0"/>
                </a:spcAft>
                <a:buNone/>
              </a:pPr>
              <a:r>
                <a:rPr lang="en-US" altLang="zh-CN" sz="1800" b="0" i="0" u="none" strike="noStrike" kern="1200" cap="none" spc="0" baseline="0">
                  <a:solidFill>
                    <a:srgbClr val="FFFFFF"/>
                  </a:solidFill>
                  <a:latin typeface="Agency FB" pitchFamily="34" charset="0"/>
                  <a:ea typeface="微软雅黑" pitchFamily="0" charset="0"/>
                  <a:cs typeface="Arial" pitchFamily="0" charset="0"/>
                </a:rPr>
                <a:t>0 2</a:t>
              </a:r>
              <a:endParaRPr lang="zh-CN" altLang="en-US" sz="1800" b="0" i="0" u="none" strike="noStrike" kern="1200" cap="none" spc="0" baseline="0">
                <a:solidFill>
                  <a:srgbClr val="FFFFFF"/>
                </a:solidFill>
                <a:latin typeface="Agency FB" pitchFamily="34" charset="0"/>
                <a:ea typeface="微软雅黑" pitchFamily="0" charset="0"/>
                <a:cs typeface="Arial" pitchFamily="0" charset="0"/>
              </a:endParaRPr>
            </a:p>
          </p:txBody>
        </p:sp>
      </p:grpSp>
      <p:grpSp>
        <p:nvGrpSpPr>
          <p:cNvPr id="31" name="组合"/>
          <p:cNvGrpSpPr>
            <a:grpSpLocks/>
          </p:cNvGrpSpPr>
          <p:nvPr/>
        </p:nvGrpSpPr>
        <p:grpSpPr>
          <a:xfrm>
            <a:off x="6513886" y="3096819"/>
            <a:ext cx="4496377" cy="699533"/>
            <a:chOff x="6513886" y="3096819"/>
            <a:chExt cx="4496377" cy="699533"/>
          </a:xfrm>
        </p:grpSpPr>
        <p:sp>
          <p:nvSpPr>
            <p:cNvPr id="28" name="曲线"/>
            <p:cNvSpPr>
              <a:spLocks/>
            </p:cNvSpPr>
            <p:nvPr/>
          </p:nvSpPr>
          <p:spPr>
            <a:xfrm rot="0">
              <a:off x="7376125" y="3216587"/>
              <a:ext cx="3634139" cy="579765"/>
            </a:xfrm>
            <a:custGeom>
              <a:gdLst>
                <a:gd name="T1" fmla="*/ 0 w 21600"/>
                <a:gd name="T2" fmla="*/ 0 h 21600"/>
                <a:gd name="T3" fmla="*/ 21600 w 21600"/>
                <a:gd name="T4" fmla="*/ 21600 h 21600"/>
              </a:gdLst>
              <a:rect l="T1" t="T2" r="T3" b="T4"/>
              <a:pathLst>
                <a:path w="21600" h="21600">
                  <a:moveTo>
                    <a:pt x="0" y="0"/>
                  </a:moveTo>
                  <a:lnTo>
                    <a:pt x="21115" y="0"/>
                  </a:lnTo>
                  <a:cubicBezTo>
                    <a:pt x="21382" y="0"/>
                    <a:pt x="21600" y="1299"/>
                    <a:pt x="21600" y="2903"/>
                  </a:cubicBezTo>
                  <a:lnTo>
                    <a:pt x="21600" y="18695"/>
                  </a:lnTo>
                  <a:cubicBezTo>
                    <a:pt x="21600" y="20300"/>
                    <a:pt x="21382" y="21600"/>
                    <a:pt x="21115" y="21600"/>
                  </a:cubicBezTo>
                  <a:lnTo>
                    <a:pt x="0" y="21600"/>
                  </a:lnTo>
                  <a:lnTo>
                    <a:pt x="0" y="0"/>
                  </a:lnTo>
                  <a:close/>
                </a:path>
              </a:pathLst>
            </a:custGeom>
            <a:solidFill>
              <a:srgbClr val="1A7B80"/>
            </a:solidFill>
            <a:ln w="7600" cmpd="sng" cap="flat">
              <a:solidFill>
                <a:srgbClr val="1A7B80"/>
              </a:solidFill>
              <a:prstDash val="solid"/>
              <a:bevel/>
            </a:ln>
          </p:spPr>
          <p:txBody>
            <a:bodyPr vert="horz" wrap="square" lIns="0" tIns="0" rIns="0" bIns="0" anchor="ctr" anchorCtr="0">
              <a:prstTxWarp prst="textNoShape"/>
            </a:bodyPr>
            <a:lstStyle/>
            <a:p>
              <a:pPr marL="0" indent="0" algn="ctr">
                <a:lnSpc>
                  <a:spcPct val="100000"/>
                </a:lnSpc>
                <a:spcBef>
                  <a:spcPts val="0"/>
                </a:spcBef>
                <a:spcAft>
                  <a:spcPts val="0"/>
                </a:spcAft>
                <a:buNone/>
              </a:pPr>
              <a:r>
                <a:rPr lang="zh-CN" altLang="en-US" sz="1800" b="0" i="0" u="none" strike="noStrike" kern="1200" cap="none" spc="0" baseline="0">
                  <a:solidFill>
                    <a:srgbClr val="FFFFFF"/>
                  </a:solidFill>
                  <a:latin typeface="微软雅黑" pitchFamily="0" charset="0"/>
                  <a:ea typeface="微软雅黑" pitchFamily="0" charset="0"/>
                  <a:cs typeface="Arial" pitchFamily="0" charset="0"/>
                </a:rPr>
                <a:t>建筑安装业个人所得税</a:t>
              </a:r>
              <a:endParaRPr lang="zh-CN" altLang="en-US" sz="1800" b="0" i="0" u="none" strike="noStrike" kern="1200" cap="none" spc="0" baseline="0">
                <a:solidFill>
                  <a:srgbClr val="FFFFFF"/>
                </a:solidFill>
                <a:latin typeface="微软雅黑" pitchFamily="0" charset="0"/>
                <a:ea typeface="微软雅黑" pitchFamily="0" charset="0"/>
                <a:cs typeface="Arial" pitchFamily="0" charset="0"/>
              </a:endParaRPr>
            </a:p>
          </p:txBody>
        </p:sp>
        <p:sp>
          <p:nvSpPr>
            <p:cNvPr id="29" name="曲线"/>
            <p:cNvSpPr>
              <a:spLocks/>
            </p:cNvSpPr>
            <p:nvPr/>
          </p:nvSpPr>
          <p:spPr>
            <a:xfrm rot="0">
              <a:off x="7149616" y="3096819"/>
              <a:ext cx="227515" cy="699533"/>
            </a:xfrm>
            <a:custGeom>
              <a:gdLst>
                <a:gd name="T1" fmla="*/ 0 w 21600"/>
                <a:gd name="T2" fmla="*/ 0 h 21600"/>
                <a:gd name="T3" fmla="*/ 21600 w 21600"/>
                <a:gd name="T4" fmla="*/ 21600 h 21600"/>
              </a:gdLst>
              <a:rect l="T1" t="T2" r="T3" b="T4"/>
              <a:pathLst>
                <a:path w="21600" h="21600">
                  <a:moveTo>
                    <a:pt x="0" y="0"/>
                  </a:moveTo>
                  <a:lnTo>
                    <a:pt x="21600" y="3698"/>
                  </a:lnTo>
                  <a:lnTo>
                    <a:pt x="21600" y="21600"/>
                  </a:lnTo>
                  <a:lnTo>
                    <a:pt x="0" y="17901"/>
                  </a:lnTo>
                  <a:lnTo>
                    <a:pt x="0" y="0"/>
                  </a:lnTo>
                  <a:close/>
                </a:path>
              </a:pathLst>
            </a:custGeom>
            <a:solidFill>
              <a:srgbClr val="145E62"/>
            </a:solidFill>
            <a:ln w="7600" cmpd="sng" cap="flat">
              <a:solidFill>
                <a:srgbClr val="1A7B80"/>
              </a:solidFill>
              <a:prstDash val="solid"/>
              <a:bevel/>
            </a:ln>
          </p:spPr>
        </p:sp>
        <p:sp>
          <p:nvSpPr>
            <p:cNvPr id="30" name="曲线"/>
            <p:cNvSpPr>
              <a:spLocks/>
            </p:cNvSpPr>
            <p:nvPr/>
          </p:nvSpPr>
          <p:spPr>
            <a:xfrm rot="0">
              <a:off x="6513886" y="3096819"/>
              <a:ext cx="632247" cy="579765"/>
            </a:xfrm>
            <a:custGeom>
              <a:gdLst>
                <a:gd name="T1" fmla="*/ 0 w 21600"/>
                <a:gd name="T2" fmla="*/ 0 h 21600"/>
                <a:gd name="T3" fmla="*/ 21600 w 21600"/>
                <a:gd name="T4" fmla="*/ 21600 h 21600"/>
              </a:gdLst>
              <a:rect l="T1" t="T2" r="T3" b="T4"/>
              <a:pathLst>
                <a:path w="21600" h="21600">
                  <a:moveTo>
                    <a:pt x="2786" y="0"/>
                  </a:moveTo>
                  <a:lnTo>
                    <a:pt x="21600" y="0"/>
                  </a:lnTo>
                  <a:lnTo>
                    <a:pt x="21600" y="21600"/>
                  </a:lnTo>
                  <a:lnTo>
                    <a:pt x="2786" y="21600"/>
                  </a:lnTo>
                  <a:cubicBezTo>
                    <a:pt x="1247" y="21600"/>
                    <a:pt x="0" y="20300"/>
                    <a:pt x="0" y="18695"/>
                  </a:cubicBezTo>
                  <a:lnTo>
                    <a:pt x="0" y="2902"/>
                  </a:lnTo>
                  <a:cubicBezTo>
                    <a:pt x="0" y="1299"/>
                    <a:pt x="1247" y="0"/>
                    <a:pt x="2786" y="0"/>
                  </a:cubicBezTo>
                  <a:close/>
                </a:path>
              </a:pathLst>
            </a:custGeom>
            <a:solidFill>
              <a:srgbClr val="1A7B80"/>
            </a:solidFill>
            <a:ln w="7600" cmpd="sng" cap="flat">
              <a:solidFill>
                <a:srgbClr val="1A7B80"/>
              </a:solidFill>
              <a:prstDash val="solid"/>
              <a:bevel/>
            </a:ln>
          </p:spPr>
          <p:txBody>
            <a:bodyPr vert="horz" wrap="square" lIns="0" tIns="0" rIns="0" bIns="0" anchor="ctr" anchorCtr="0">
              <a:prstTxWarp prst="textNoShape"/>
            </a:bodyPr>
            <a:lstStyle/>
            <a:p>
              <a:pPr marL="0" indent="0" algn="ctr">
                <a:lnSpc>
                  <a:spcPct val="100000"/>
                </a:lnSpc>
                <a:spcBef>
                  <a:spcPts val="0"/>
                </a:spcBef>
                <a:spcAft>
                  <a:spcPts val="0"/>
                </a:spcAft>
                <a:buNone/>
              </a:pPr>
              <a:r>
                <a:rPr lang="en-US" altLang="zh-CN" sz="1800" b="0" i="0" u="none" strike="noStrike" kern="1200" cap="none" spc="0" baseline="0">
                  <a:solidFill>
                    <a:srgbClr val="FFFFFF"/>
                  </a:solidFill>
                  <a:latin typeface="Agency FB" pitchFamily="34" charset="0"/>
                  <a:ea typeface="微软雅黑" pitchFamily="0" charset="0"/>
                  <a:cs typeface="Arial" pitchFamily="0" charset="0"/>
                </a:rPr>
                <a:t>0 3</a:t>
              </a:r>
              <a:endParaRPr lang="zh-CN" altLang="en-US" sz="1800" b="0" i="0" u="none" strike="noStrike" kern="1200" cap="none" spc="0" baseline="0">
                <a:solidFill>
                  <a:srgbClr val="FFFFFF"/>
                </a:solidFill>
                <a:latin typeface="Agency FB" pitchFamily="34" charset="0"/>
                <a:ea typeface="微软雅黑" pitchFamily="0" charset="0"/>
                <a:cs typeface="Arial" pitchFamily="0" charset="0"/>
              </a:endParaRPr>
            </a:p>
          </p:txBody>
        </p:sp>
      </p:grpSp>
      <p:sp>
        <p:nvSpPr>
          <p:cNvPr id="32" name="矩形"/>
          <p:cNvSpPr>
            <a:spLocks/>
          </p:cNvSpPr>
          <p:nvPr/>
        </p:nvSpPr>
        <p:spPr>
          <a:xfrm rot="0">
            <a:off x="2645283" y="1177363"/>
            <a:ext cx="2799320" cy="3729988"/>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dist">
              <a:lnSpc>
                <a:spcPct val="100000"/>
              </a:lnSpc>
              <a:spcBef>
                <a:spcPts val="0"/>
              </a:spcBef>
              <a:spcAft>
                <a:spcPts val="0"/>
              </a:spcAft>
              <a:buNone/>
            </a:pPr>
            <a:r>
              <a:rPr lang="zh-CN" altLang="en-US" sz="12000" b="1" i="0" u="none" strike="noStrike" kern="1200" cap="none" spc="0" baseline="0">
                <a:solidFill>
                  <a:srgbClr val="33A9AB"/>
                </a:solidFill>
                <a:latin typeface="微软雅黑" pitchFamily="0" charset="0"/>
                <a:ea typeface="微软雅黑" pitchFamily="0" charset="0"/>
                <a:cs typeface="Arial" pitchFamily="0" charset="0"/>
              </a:rPr>
              <a:t>目</a:t>
            </a:r>
            <a:endParaRPr lang="en-US" altLang="zh-CN" sz="12000" b="1" i="0" u="none" strike="noStrike" kern="1200" cap="none" spc="0" baseline="0">
              <a:solidFill>
                <a:srgbClr val="33A9AB"/>
              </a:solidFill>
              <a:latin typeface="微软雅黑" pitchFamily="0" charset="0"/>
              <a:ea typeface="微软雅黑" pitchFamily="0" charset="0"/>
              <a:cs typeface="Arial" pitchFamily="0" charset="0"/>
            </a:endParaRPr>
          </a:p>
          <a:p>
            <a:pPr marL="0" indent="0" algn="dist">
              <a:lnSpc>
                <a:spcPct val="100000"/>
              </a:lnSpc>
              <a:spcBef>
                <a:spcPts val="0"/>
              </a:spcBef>
              <a:spcAft>
                <a:spcPts val="0"/>
              </a:spcAft>
              <a:buNone/>
            </a:pPr>
            <a:r>
              <a:rPr lang="zh-CN" altLang="en-US" sz="12000" b="1" i="0" u="none" strike="noStrike" kern="1200" cap="none" spc="0" baseline="0">
                <a:gradFill>
                  <a:gsLst>
                    <a:gs pos="61000">
                      <a:srgbClr val="5B9BD5">
                        <a:lumMod val="5000"/>
                        <a:lumOff val="95000"/>
                      </a:srgbClr>
                    </a:gs>
                    <a:gs pos="62000">
                      <a:srgbClr val="33A9AB"/>
                    </a:gs>
                  </a:gsLst>
                  <a:lin ang="19200000" scaled="0"/>
                </a:gradFill>
                <a:latin typeface="微软雅黑" pitchFamily="0" charset="0"/>
                <a:ea typeface="微软雅黑" pitchFamily="0" charset="0"/>
                <a:cs typeface="Arial" pitchFamily="0" charset="0"/>
              </a:rPr>
              <a:t>录</a:t>
            </a:r>
            <a:endParaRPr lang="zh-CN" altLang="en-US" sz="12000" b="1" i="0" u="none" strike="noStrike" kern="1200" cap="none" spc="0" baseline="0">
              <a:gradFill>
                <a:gsLst>
                  <a:gs pos="61000">
                    <a:srgbClr val="5B9BD5">
                      <a:lumMod val="5000"/>
                      <a:lumOff val="95000"/>
                    </a:srgbClr>
                  </a:gs>
                  <a:gs pos="62000">
                    <a:srgbClr val="33A9AB"/>
                  </a:gs>
                </a:gsLst>
                <a:lin ang="19200000" scaled="0"/>
              </a:gradFill>
              <a:latin typeface="微软雅黑" pitchFamily="0" charset="0"/>
              <a:ea typeface="微软雅黑" pitchFamily="0" charset="0"/>
              <a:cs typeface="Arial" pitchFamily="0" charset="0"/>
            </a:endParaRPr>
          </a:p>
        </p:txBody>
      </p:sp>
      <p:grpSp>
        <p:nvGrpSpPr>
          <p:cNvPr id="36" name="组合"/>
          <p:cNvGrpSpPr>
            <a:grpSpLocks/>
          </p:cNvGrpSpPr>
          <p:nvPr/>
        </p:nvGrpSpPr>
        <p:grpSpPr>
          <a:xfrm>
            <a:off x="6615218" y="5153243"/>
            <a:ext cx="4495744" cy="700166"/>
            <a:chOff x="6615218" y="5153243"/>
            <a:chExt cx="4495744" cy="700166"/>
          </a:xfrm>
        </p:grpSpPr>
        <p:sp>
          <p:nvSpPr>
            <p:cNvPr id="33" name="曲线"/>
            <p:cNvSpPr>
              <a:spLocks/>
            </p:cNvSpPr>
            <p:nvPr/>
          </p:nvSpPr>
          <p:spPr>
            <a:xfrm rot="0">
              <a:off x="7476823" y="5273643"/>
              <a:ext cx="3634139" cy="579766"/>
            </a:xfrm>
            <a:custGeom>
              <a:gdLst>
                <a:gd name="T1" fmla="*/ 0 w 21600"/>
                <a:gd name="T2" fmla="*/ 0 h 21600"/>
                <a:gd name="T3" fmla="*/ 21600 w 21600"/>
                <a:gd name="T4" fmla="*/ 21600 h 21600"/>
              </a:gdLst>
              <a:rect l="T1" t="T2" r="T3" b="T4"/>
              <a:pathLst>
                <a:path w="21600" h="21600">
                  <a:moveTo>
                    <a:pt x="0" y="0"/>
                  </a:moveTo>
                  <a:lnTo>
                    <a:pt x="21115" y="0"/>
                  </a:lnTo>
                  <a:cubicBezTo>
                    <a:pt x="21382" y="0"/>
                    <a:pt x="21600" y="1299"/>
                    <a:pt x="21600" y="2903"/>
                  </a:cubicBezTo>
                  <a:lnTo>
                    <a:pt x="21600" y="18695"/>
                  </a:lnTo>
                  <a:cubicBezTo>
                    <a:pt x="21600" y="20300"/>
                    <a:pt x="21382" y="21600"/>
                    <a:pt x="21115" y="21600"/>
                  </a:cubicBezTo>
                  <a:lnTo>
                    <a:pt x="0" y="21600"/>
                  </a:lnTo>
                  <a:lnTo>
                    <a:pt x="0" y="0"/>
                  </a:lnTo>
                  <a:close/>
                </a:path>
              </a:pathLst>
            </a:custGeom>
            <a:solidFill>
              <a:srgbClr val="1A7B80"/>
            </a:solidFill>
            <a:ln w="7600" cmpd="sng" cap="flat">
              <a:solidFill>
                <a:srgbClr val="1A7B80"/>
              </a:solidFill>
              <a:prstDash val="solid"/>
              <a:bevel/>
            </a:ln>
          </p:spPr>
          <p:txBody>
            <a:bodyPr vert="horz" wrap="square" lIns="0" tIns="0" rIns="0" bIns="0" anchor="ctr" anchorCtr="0">
              <a:prstTxWarp prst="textNoShape"/>
            </a:bodyPr>
            <a:lstStyle/>
            <a:p>
              <a:pPr marL="0" indent="0" algn="ctr">
                <a:lnSpc>
                  <a:spcPct val="100000"/>
                </a:lnSpc>
                <a:spcBef>
                  <a:spcPts val="0"/>
                </a:spcBef>
                <a:spcAft>
                  <a:spcPts val="0"/>
                </a:spcAft>
                <a:buNone/>
              </a:pPr>
              <a:r>
                <a:rPr lang="zh-CN" altLang="en-US" sz="1800" b="0" i="0" u="none" strike="noStrike" kern="1200" cap="none" spc="0" baseline="0">
                  <a:solidFill>
                    <a:srgbClr val="FFFFFF"/>
                  </a:solidFill>
                  <a:latin typeface="微软雅黑" pitchFamily="0" charset="0"/>
                  <a:ea typeface="微软雅黑" pitchFamily="0" charset="0"/>
                  <a:cs typeface="Arial" pitchFamily="0" charset="0"/>
                </a:rPr>
                <a:t>相关法律责任</a:t>
              </a:r>
              <a:endParaRPr lang="zh-CN" altLang="en-US" sz="1800" b="0" i="0" u="none" strike="noStrike" kern="1200" cap="none" spc="0" baseline="0">
                <a:solidFill>
                  <a:srgbClr val="FFFFFF"/>
                </a:solidFill>
                <a:latin typeface="微软雅黑" pitchFamily="0" charset="0"/>
                <a:ea typeface="微软雅黑" pitchFamily="0" charset="0"/>
                <a:cs typeface="Arial" pitchFamily="0" charset="0"/>
              </a:endParaRPr>
            </a:p>
          </p:txBody>
        </p:sp>
        <p:sp>
          <p:nvSpPr>
            <p:cNvPr id="34" name="曲线"/>
            <p:cNvSpPr>
              <a:spLocks/>
            </p:cNvSpPr>
            <p:nvPr/>
          </p:nvSpPr>
          <p:spPr>
            <a:xfrm rot="0">
              <a:off x="7250948" y="5153246"/>
              <a:ext cx="227515" cy="699532"/>
            </a:xfrm>
            <a:custGeom>
              <a:gdLst>
                <a:gd name="T1" fmla="*/ 0 w 21600"/>
                <a:gd name="T2" fmla="*/ 0 h 21600"/>
                <a:gd name="T3" fmla="*/ 21600 w 21600"/>
                <a:gd name="T4" fmla="*/ 21600 h 21600"/>
              </a:gdLst>
              <a:rect l="T1" t="T2" r="T3" b="T4"/>
              <a:pathLst>
                <a:path w="21600" h="21600">
                  <a:moveTo>
                    <a:pt x="0" y="0"/>
                  </a:moveTo>
                  <a:lnTo>
                    <a:pt x="21600" y="3697"/>
                  </a:lnTo>
                  <a:lnTo>
                    <a:pt x="21600" y="21600"/>
                  </a:lnTo>
                  <a:lnTo>
                    <a:pt x="0" y="17900"/>
                  </a:lnTo>
                  <a:lnTo>
                    <a:pt x="0" y="0"/>
                  </a:lnTo>
                  <a:close/>
                </a:path>
              </a:pathLst>
            </a:custGeom>
            <a:solidFill>
              <a:srgbClr val="145E62"/>
            </a:solidFill>
            <a:ln w="7600" cmpd="sng" cap="flat">
              <a:solidFill>
                <a:srgbClr val="1A7B80"/>
              </a:solidFill>
              <a:prstDash val="solid"/>
              <a:bevel/>
            </a:ln>
          </p:spPr>
        </p:sp>
        <p:sp>
          <p:nvSpPr>
            <p:cNvPr id="35" name="曲线"/>
            <p:cNvSpPr>
              <a:spLocks/>
            </p:cNvSpPr>
            <p:nvPr/>
          </p:nvSpPr>
          <p:spPr>
            <a:xfrm rot="0">
              <a:off x="6615218" y="5153243"/>
              <a:ext cx="632247" cy="579766"/>
            </a:xfrm>
            <a:custGeom>
              <a:gdLst>
                <a:gd name="T1" fmla="*/ 0 w 21600"/>
                <a:gd name="T2" fmla="*/ 0 h 21600"/>
                <a:gd name="T3" fmla="*/ 21600 w 21600"/>
                <a:gd name="T4" fmla="*/ 21600 h 21600"/>
              </a:gdLst>
              <a:rect l="T1" t="T2" r="T3" b="T4"/>
              <a:pathLst>
                <a:path w="21600" h="21600">
                  <a:moveTo>
                    <a:pt x="2786" y="0"/>
                  </a:moveTo>
                  <a:lnTo>
                    <a:pt x="21600" y="0"/>
                  </a:lnTo>
                  <a:lnTo>
                    <a:pt x="21600" y="21600"/>
                  </a:lnTo>
                  <a:lnTo>
                    <a:pt x="2786" y="21600"/>
                  </a:lnTo>
                  <a:cubicBezTo>
                    <a:pt x="1247" y="21600"/>
                    <a:pt x="0" y="20300"/>
                    <a:pt x="0" y="18695"/>
                  </a:cubicBezTo>
                  <a:lnTo>
                    <a:pt x="0" y="2903"/>
                  </a:lnTo>
                  <a:cubicBezTo>
                    <a:pt x="0" y="1299"/>
                    <a:pt x="1247" y="0"/>
                    <a:pt x="2786" y="0"/>
                  </a:cubicBezTo>
                  <a:close/>
                </a:path>
              </a:pathLst>
            </a:custGeom>
            <a:solidFill>
              <a:srgbClr val="1A7B80"/>
            </a:solidFill>
            <a:ln w="7600" cmpd="sng" cap="flat">
              <a:solidFill>
                <a:srgbClr val="1A7B80"/>
              </a:solidFill>
              <a:prstDash val="solid"/>
              <a:bevel/>
            </a:ln>
          </p:spPr>
          <p:txBody>
            <a:bodyPr vert="horz" wrap="square" lIns="0" tIns="0" rIns="0" bIns="0" anchor="ctr" anchorCtr="0">
              <a:prstTxWarp prst="textNoShape"/>
            </a:bodyPr>
            <a:lstStyle/>
            <a:p>
              <a:pPr marL="0" indent="0" algn="ctr">
                <a:lnSpc>
                  <a:spcPct val="100000"/>
                </a:lnSpc>
                <a:spcBef>
                  <a:spcPts val="0"/>
                </a:spcBef>
                <a:spcAft>
                  <a:spcPts val="0"/>
                </a:spcAft>
                <a:buNone/>
              </a:pPr>
              <a:r>
                <a:rPr lang="en-US" altLang="zh-CN" sz="1800" b="0" i="0" u="none" strike="noStrike" kern="1200" cap="none" spc="0" baseline="0">
                  <a:solidFill>
                    <a:srgbClr val="FFFFFF"/>
                  </a:solidFill>
                  <a:latin typeface="Agency FB" pitchFamily="34" charset="0"/>
                  <a:ea typeface="微软雅黑" pitchFamily="0" charset="0"/>
                  <a:cs typeface="Arial" pitchFamily="0" charset="0"/>
                </a:rPr>
                <a:t>05</a:t>
              </a:r>
              <a:endParaRPr lang="zh-CN" altLang="en-US" sz="1800" b="0" i="0" u="none" strike="noStrike" kern="1200" cap="none" spc="0" baseline="0">
                <a:solidFill>
                  <a:srgbClr val="FFFFFF"/>
                </a:solidFill>
                <a:latin typeface="Agency FB" pitchFamily="34" charset="0"/>
                <a:ea typeface="微软雅黑" pitchFamily="0" charset="0"/>
                <a:cs typeface="Arial" pitchFamily="0" charset="0"/>
              </a:endParaRPr>
            </a:p>
          </p:txBody>
        </p:sp>
      </p:grpSp>
      <p:grpSp>
        <p:nvGrpSpPr>
          <p:cNvPr id="40" name="组合"/>
          <p:cNvGrpSpPr>
            <a:grpSpLocks/>
          </p:cNvGrpSpPr>
          <p:nvPr/>
        </p:nvGrpSpPr>
        <p:grpSpPr>
          <a:xfrm>
            <a:off x="6539017" y="4073743"/>
            <a:ext cx="4495743" cy="700164"/>
            <a:chOff x="6539017" y="4073743"/>
            <a:chExt cx="4495743" cy="700164"/>
          </a:xfrm>
        </p:grpSpPr>
        <p:sp>
          <p:nvSpPr>
            <p:cNvPr id="37" name="曲线"/>
            <p:cNvSpPr>
              <a:spLocks/>
            </p:cNvSpPr>
            <p:nvPr/>
          </p:nvSpPr>
          <p:spPr>
            <a:xfrm rot="0">
              <a:off x="7400622" y="4194142"/>
              <a:ext cx="3634139" cy="579765"/>
            </a:xfrm>
            <a:custGeom>
              <a:gdLst>
                <a:gd name="T1" fmla="*/ 0 w 21600"/>
                <a:gd name="T2" fmla="*/ 0 h 21600"/>
                <a:gd name="T3" fmla="*/ 21600 w 21600"/>
                <a:gd name="T4" fmla="*/ 21600 h 21600"/>
              </a:gdLst>
              <a:rect l="T1" t="T2" r="T3" b="T4"/>
              <a:pathLst>
                <a:path w="21600" h="21600">
                  <a:moveTo>
                    <a:pt x="0" y="0"/>
                  </a:moveTo>
                  <a:lnTo>
                    <a:pt x="21115" y="0"/>
                  </a:lnTo>
                  <a:cubicBezTo>
                    <a:pt x="21382" y="0"/>
                    <a:pt x="21600" y="1299"/>
                    <a:pt x="21600" y="2903"/>
                  </a:cubicBezTo>
                  <a:lnTo>
                    <a:pt x="21600" y="18695"/>
                  </a:lnTo>
                  <a:cubicBezTo>
                    <a:pt x="21600" y="20299"/>
                    <a:pt x="21382" y="21598"/>
                    <a:pt x="21115" y="21598"/>
                  </a:cubicBezTo>
                  <a:lnTo>
                    <a:pt x="0" y="21598"/>
                  </a:lnTo>
                  <a:lnTo>
                    <a:pt x="0" y="0"/>
                  </a:lnTo>
                  <a:close/>
                </a:path>
              </a:pathLst>
            </a:custGeom>
            <a:solidFill>
              <a:srgbClr val="1A7B80"/>
            </a:solidFill>
            <a:ln w="7600" cmpd="sng" cap="flat">
              <a:solidFill>
                <a:srgbClr val="1A7B80"/>
              </a:solidFill>
              <a:prstDash val="solid"/>
              <a:bevel/>
            </a:ln>
          </p:spPr>
          <p:txBody>
            <a:bodyPr vert="horz" wrap="square" lIns="0" tIns="0" rIns="0" bIns="0" anchor="ctr" anchorCtr="0">
              <a:prstTxWarp prst="textNoShape"/>
            </a:bodyPr>
            <a:lstStyle/>
            <a:p>
              <a:pPr marL="0" indent="0" algn="ctr">
                <a:lnSpc>
                  <a:spcPct val="100000"/>
                </a:lnSpc>
                <a:spcBef>
                  <a:spcPts val="0"/>
                </a:spcBef>
                <a:spcAft>
                  <a:spcPts val="0"/>
                </a:spcAft>
                <a:buNone/>
              </a:pPr>
              <a:r>
                <a:rPr lang="zh-CN" altLang="en-US" sz="1800" b="0" i="0" u="none" strike="noStrike" kern="1200" cap="none" spc="0" baseline="0">
                  <a:solidFill>
                    <a:srgbClr val="FFFFFF"/>
                  </a:solidFill>
                  <a:latin typeface="微软雅黑" pitchFamily="0" charset="0"/>
                  <a:ea typeface="微软雅黑" pitchFamily="0" charset="0"/>
                  <a:cs typeface="Arial" pitchFamily="0" charset="0"/>
                </a:rPr>
                <a:t>税收优惠</a:t>
              </a:r>
              <a:endParaRPr lang="zh-CN" altLang="en-US" sz="1800" b="0" i="0" u="none" strike="noStrike" kern="1200" cap="none" spc="0" baseline="0">
                <a:solidFill>
                  <a:srgbClr val="FFFFFF"/>
                </a:solidFill>
                <a:latin typeface="微软雅黑" pitchFamily="0" charset="0"/>
                <a:ea typeface="微软雅黑" pitchFamily="0" charset="0"/>
                <a:cs typeface="Arial" pitchFamily="0" charset="0"/>
              </a:endParaRPr>
            </a:p>
          </p:txBody>
        </p:sp>
        <p:sp>
          <p:nvSpPr>
            <p:cNvPr id="38" name="曲线"/>
            <p:cNvSpPr>
              <a:spLocks/>
            </p:cNvSpPr>
            <p:nvPr/>
          </p:nvSpPr>
          <p:spPr>
            <a:xfrm rot="0">
              <a:off x="7174747" y="4073744"/>
              <a:ext cx="227515" cy="699533"/>
            </a:xfrm>
            <a:custGeom>
              <a:gdLst>
                <a:gd name="T1" fmla="*/ 0 w 21600"/>
                <a:gd name="T2" fmla="*/ 0 h 21600"/>
                <a:gd name="T3" fmla="*/ 21600 w 21600"/>
                <a:gd name="T4" fmla="*/ 21600 h 21600"/>
              </a:gdLst>
              <a:rect l="T1" t="T2" r="T3" b="T4"/>
              <a:pathLst>
                <a:path w="21600" h="21600">
                  <a:moveTo>
                    <a:pt x="0" y="0"/>
                  </a:moveTo>
                  <a:lnTo>
                    <a:pt x="21600" y="3698"/>
                  </a:lnTo>
                  <a:lnTo>
                    <a:pt x="21600" y="21600"/>
                  </a:lnTo>
                  <a:lnTo>
                    <a:pt x="0" y="17901"/>
                  </a:lnTo>
                  <a:lnTo>
                    <a:pt x="0" y="0"/>
                  </a:lnTo>
                  <a:close/>
                </a:path>
              </a:pathLst>
            </a:custGeom>
            <a:solidFill>
              <a:srgbClr val="145E62"/>
            </a:solidFill>
            <a:ln w="7600" cmpd="sng" cap="flat">
              <a:solidFill>
                <a:srgbClr val="1A7B80"/>
              </a:solidFill>
              <a:prstDash val="solid"/>
              <a:bevel/>
            </a:ln>
          </p:spPr>
        </p:sp>
        <p:sp>
          <p:nvSpPr>
            <p:cNvPr id="39" name="曲线"/>
            <p:cNvSpPr>
              <a:spLocks/>
            </p:cNvSpPr>
            <p:nvPr/>
          </p:nvSpPr>
          <p:spPr>
            <a:xfrm rot="0">
              <a:off x="6539017" y="4073743"/>
              <a:ext cx="632248" cy="579765"/>
            </a:xfrm>
            <a:custGeom>
              <a:gdLst>
                <a:gd name="T1" fmla="*/ 0 w 21600"/>
                <a:gd name="T2" fmla="*/ 0 h 21600"/>
                <a:gd name="T3" fmla="*/ 21600 w 21600"/>
                <a:gd name="T4" fmla="*/ 21600 h 21600"/>
              </a:gdLst>
              <a:rect l="T1" t="T2" r="T3" b="T4"/>
              <a:pathLst>
                <a:path w="21600" h="21600">
                  <a:moveTo>
                    <a:pt x="2786" y="0"/>
                  </a:moveTo>
                  <a:lnTo>
                    <a:pt x="21600" y="0"/>
                  </a:lnTo>
                  <a:lnTo>
                    <a:pt x="21600" y="21600"/>
                  </a:lnTo>
                  <a:lnTo>
                    <a:pt x="2786" y="21600"/>
                  </a:lnTo>
                  <a:cubicBezTo>
                    <a:pt x="1247" y="21600"/>
                    <a:pt x="0" y="20299"/>
                    <a:pt x="0" y="18695"/>
                  </a:cubicBezTo>
                  <a:lnTo>
                    <a:pt x="0" y="2903"/>
                  </a:lnTo>
                  <a:cubicBezTo>
                    <a:pt x="0" y="1299"/>
                    <a:pt x="1247" y="0"/>
                    <a:pt x="2786" y="0"/>
                  </a:cubicBezTo>
                  <a:close/>
                </a:path>
              </a:pathLst>
            </a:custGeom>
            <a:solidFill>
              <a:srgbClr val="1A7B80"/>
            </a:solidFill>
            <a:ln w="7600" cmpd="sng" cap="flat">
              <a:solidFill>
                <a:srgbClr val="1A7B80"/>
              </a:solidFill>
              <a:prstDash val="solid"/>
              <a:bevel/>
            </a:ln>
          </p:spPr>
          <p:txBody>
            <a:bodyPr vert="horz" wrap="square" lIns="0" tIns="0" rIns="0" bIns="0" anchor="ctr" anchorCtr="0">
              <a:prstTxWarp prst="textNoShape"/>
            </a:bodyPr>
            <a:lstStyle/>
            <a:p>
              <a:pPr marL="0" indent="0" algn="ctr">
                <a:lnSpc>
                  <a:spcPct val="100000"/>
                </a:lnSpc>
                <a:spcBef>
                  <a:spcPts val="0"/>
                </a:spcBef>
                <a:spcAft>
                  <a:spcPts val="0"/>
                </a:spcAft>
                <a:buNone/>
              </a:pPr>
              <a:r>
                <a:rPr lang="en-US" altLang="zh-CN" sz="1800" b="0" i="0" u="none" strike="noStrike" kern="1200" cap="none" spc="0" baseline="0">
                  <a:solidFill>
                    <a:srgbClr val="FFFFFF"/>
                  </a:solidFill>
                  <a:latin typeface="Agency FB" pitchFamily="34" charset="0"/>
                  <a:ea typeface="微软雅黑" pitchFamily="0" charset="0"/>
                  <a:cs typeface="Arial" pitchFamily="0" charset="0"/>
                </a:rPr>
                <a:t>04</a:t>
              </a:r>
              <a:endParaRPr lang="zh-CN" altLang="en-US" sz="1800" b="0" i="0" u="none" strike="noStrike" kern="1200" cap="none" spc="0" baseline="0">
                <a:solidFill>
                  <a:srgbClr val="FFFFFF"/>
                </a:solidFill>
                <a:latin typeface="Agency FB" pitchFamily="34" charset="0"/>
                <a:ea typeface="微软雅黑" pitchFamily="0" charset="0"/>
                <a:cs typeface="Arial" pitchFamily="0" charset="0"/>
              </a:endParaRPr>
            </a:p>
          </p:txBody>
        </p:sp>
      </p:grpSp>
    </p:spTree>
    <p:extLst>
      <p:ext uri="{BB962C8B-B14F-4D97-AF65-F5344CB8AC3E}">
        <p14:creationId xmlns:p14="http://schemas.microsoft.com/office/powerpoint/2010/main" val="2128911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3" grpId="0" animBg="1"/>
      <p:bldP spid="27" grpId="0" animBg="1"/>
      <p:bldP spid="31" grpId="0" animBg="1"/>
      <p:bldP spid="36" grpId="0" animBg="1"/>
      <p:bldP spid="40" grpId="0" animBg="1"/>
    </p:bldLst>
  </p:timing>
</p:sld>
</file>

<file path=ppt/slides/slide20.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30" name="矩形"/>
          <p:cNvSpPr>
            <a:spLocks/>
          </p:cNvSpPr>
          <p:nvPr/>
        </p:nvSpPr>
        <p:spPr>
          <a:xfrm rot="0">
            <a:off x="838200" y="457200"/>
            <a:ext cx="3557396"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chemeClr val="bg1"/>
                </a:solidFill>
                <a:latin typeface="微软雅黑" pitchFamily="0" charset="0"/>
                <a:ea typeface="微软雅黑" pitchFamily="0" charset="0"/>
                <a:cs typeface="Arial" pitchFamily="0" charset="0"/>
              </a:rPr>
              <a:t>020101</a:t>
            </a:r>
            <a:r>
              <a:rPr lang="zh-CN" altLang="en-US" sz="2000" b="0" i="0" u="none" strike="noStrike" kern="1200" cap="none" spc="0" baseline="0">
                <a:solidFill>
                  <a:schemeClr val="bg1"/>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chemeClr val="bg1"/>
                </a:solidFill>
                <a:latin typeface="微软雅黑" pitchFamily="0" charset="0"/>
                <a:ea typeface="微软雅黑" pitchFamily="0" charset="0"/>
                <a:cs typeface="Arial" pitchFamily="0" charset="0"/>
              </a:rPr>
              <a:t>----</a:t>
            </a:r>
            <a:r>
              <a:rPr lang="zh-CN" altLang="en-US" sz="2000" b="0" i="0" u="none" strike="noStrike" kern="1200" cap="none" spc="0" baseline="0">
                <a:solidFill>
                  <a:schemeClr val="bg1"/>
                </a:solidFill>
                <a:latin typeface="微软雅黑" pitchFamily="0" charset="0"/>
                <a:ea typeface="微软雅黑" pitchFamily="0" charset="0"/>
                <a:cs typeface="Arial" pitchFamily="0" charset="0"/>
              </a:rPr>
              <a:t>工资薪金</a:t>
            </a:r>
            <a:endParaRPr lang="zh-CN" altLang="en-US" sz="2000" b="0" i="0" u="none" strike="noStrike" kern="1200" cap="none" spc="0" baseline="0">
              <a:solidFill>
                <a:schemeClr val="bg1"/>
              </a:solidFill>
              <a:latin typeface="微软雅黑" pitchFamily="0" charset="0"/>
              <a:ea typeface="微软雅黑" pitchFamily="0" charset="0"/>
              <a:cs typeface="Arial" pitchFamily="0" charset="0"/>
            </a:endParaRPr>
          </a:p>
        </p:txBody>
      </p:sp>
      <p:sp>
        <p:nvSpPr>
          <p:cNvPr id="231"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232"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233" name="矩形"/>
          <p:cNvSpPr>
            <a:spLocks/>
          </p:cNvSpPr>
          <p:nvPr/>
        </p:nvSpPr>
        <p:spPr>
          <a:xfrm rot="0">
            <a:off x="838200" y="1873250"/>
            <a:ext cx="11199496" cy="120586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2500" b="1" i="0" u="none" strike="noStrike" kern="1200" cap="none" spc="0" baseline="0">
                <a:solidFill>
                  <a:srgbClr val="0070C0"/>
                </a:solidFill>
                <a:latin typeface="宋体" pitchFamily="0" charset="0"/>
                <a:ea typeface="宋体" pitchFamily="0" charset="0"/>
                <a:cs typeface="宋体" pitchFamily="0" charset="0"/>
                <a:sym typeface="黑体" pitchFamily="0" charset="0"/>
              </a:rPr>
              <a:t>累计减除费用：</a:t>
            </a:r>
            <a:endParaRPr lang="en-US" altLang="zh-CN" sz="2500" b="1" i="0" u="none" strike="noStrike" kern="1200" cap="none" spc="0" baseline="0">
              <a:solidFill>
                <a:srgbClr val="0070C0"/>
              </a:solidFill>
              <a:latin typeface="宋体" pitchFamily="0" charset="0"/>
              <a:ea typeface="宋体" pitchFamily="0" charset="0"/>
              <a:cs typeface="宋体" pitchFamily="0" charset="0"/>
              <a:sym typeface="黑体" pitchFamily="0" charset="0"/>
            </a:endParaRPr>
          </a:p>
          <a:p>
            <a:pPr marL="0" indent="0" algn="l">
              <a:lnSpc>
                <a:spcPct val="100000"/>
              </a:lnSpc>
              <a:spcBef>
                <a:spcPts val="0"/>
              </a:spcBef>
              <a:spcAft>
                <a:spcPts val="0"/>
              </a:spcAft>
              <a:buNone/>
            </a:pPr>
            <a:r>
              <a:rPr lang="en-US" altLang="zh-CN" sz="2500" b="0" i="0" u="none" strike="noStrike" kern="1200" cap="none" spc="0" baseline="0">
                <a:solidFill>
                  <a:schemeClr val="tx1"/>
                </a:solidFill>
                <a:latin typeface="Arial" pitchFamily="0" charset="0"/>
                <a:ea typeface="黑体" pitchFamily="0" charset="0"/>
                <a:cs typeface="Arial" pitchFamily="0" charset="0"/>
              </a:rPr>
              <a:t>      </a:t>
            </a:r>
            <a:endParaRPr lang="en-US" altLang="zh-CN" sz="2500" b="0" i="0" u="none" strike="noStrike" kern="1200" cap="none" spc="0" baseline="0">
              <a:solidFill>
                <a:schemeClr val="tx1"/>
              </a:solidFill>
              <a:latin typeface="Arial" pitchFamily="0" charset="0"/>
              <a:ea typeface="黑体" pitchFamily="0" charset="0"/>
              <a:cs typeface="Arial" pitchFamily="0" charset="0"/>
            </a:endParaRPr>
          </a:p>
          <a:p>
            <a:pPr marL="0" indent="0" algn="l">
              <a:lnSpc>
                <a:spcPct val="100000"/>
              </a:lnSpc>
              <a:spcBef>
                <a:spcPts val="0"/>
              </a:spcBef>
              <a:spcAft>
                <a:spcPts val="0"/>
              </a:spcAft>
              <a:buNone/>
            </a:pPr>
            <a:r>
              <a:rPr lang="en-US" altLang="zh-CN" sz="2500" b="0" i="0" u="none" strike="noStrike" kern="1200" cap="none" spc="0" baseline="0">
                <a:solidFill>
                  <a:schemeClr val="tx1"/>
                </a:solidFill>
                <a:latin typeface="Arial" pitchFamily="0" charset="0"/>
                <a:ea typeface="黑体" pitchFamily="0" charset="0"/>
                <a:cs typeface="Arial" pitchFamily="0" charset="0"/>
              </a:rPr>
              <a:t>      </a:t>
            </a:r>
            <a:r>
              <a:rPr lang="zh-CN" altLang="en-US" sz="2500" b="0" i="0" u="none" strike="noStrike" kern="1200" cap="none" spc="0" baseline="0">
                <a:solidFill>
                  <a:schemeClr val="tx1"/>
                </a:solidFill>
                <a:latin typeface="宋体" pitchFamily="0" charset="0"/>
                <a:ea typeface="宋体" pitchFamily="0" charset="0"/>
                <a:cs typeface="宋体" pitchFamily="0" charset="0"/>
              </a:rPr>
              <a:t> 按照</a:t>
            </a:r>
            <a:r>
              <a:rPr lang="en-US" altLang="zh-CN" sz="2500" b="0" i="0" u="none" strike="noStrike" kern="1200" cap="none" spc="0" baseline="0">
                <a:solidFill>
                  <a:schemeClr val="tx1"/>
                </a:solidFill>
                <a:latin typeface="宋体" pitchFamily="0" charset="0"/>
                <a:ea typeface="宋体" pitchFamily="0" charset="0"/>
                <a:cs typeface="宋体" pitchFamily="0" charset="0"/>
              </a:rPr>
              <a:t>5000</a:t>
            </a:r>
            <a:r>
              <a:rPr lang="zh-CN" altLang="en-US" sz="2500" b="0" i="0" u="none" strike="noStrike" kern="1200" cap="none" spc="0" baseline="0">
                <a:solidFill>
                  <a:schemeClr val="tx1"/>
                </a:solidFill>
                <a:latin typeface="宋体" pitchFamily="0" charset="0"/>
                <a:ea typeface="宋体" pitchFamily="0" charset="0"/>
                <a:cs typeface="宋体" pitchFamily="0" charset="0"/>
              </a:rPr>
              <a:t>元</a:t>
            </a:r>
            <a:r>
              <a:rPr lang="en-US" altLang="zh-CN" sz="2500" b="0" i="0" u="none" strike="noStrike" kern="1200" cap="none" spc="0" baseline="0">
                <a:solidFill>
                  <a:schemeClr val="tx1"/>
                </a:solidFill>
                <a:latin typeface="宋体" pitchFamily="0" charset="0"/>
                <a:ea typeface="宋体" pitchFamily="0" charset="0"/>
                <a:cs typeface="宋体" pitchFamily="0" charset="0"/>
              </a:rPr>
              <a:t>/</a:t>
            </a:r>
            <a:r>
              <a:rPr lang="zh-CN" altLang="en-US" sz="2500" b="0" i="0" u="none" strike="noStrike" kern="1200" cap="none" spc="0" baseline="0">
                <a:solidFill>
                  <a:schemeClr val="tx1"/>
                </a:solidFill>
                <a:latin typeface="宋体" pitchFamily="0" charset="0"/>
                <a:ea typeface="宋体" pitchFamily="0" charset="0"/>
                <a:cs typeface="宋体" pitchFamily="0" charset="0"/>
              </a:rPr>
              <a:t>月乘以纳税人当年截至本月在本单位的任职受雇月份数计算。</a:t>
            </a:r>
            <a:endParaRPr lang="zh-CN" altLang="en-US" sz="2500" b="0" i="0" u="none" strike="noStrike" kern="1200" cap="none" spc="0" baseline="0">
              <a:solidFill>
                <a:schemeClr val="tx1"/>
              </a:solidFill>
              <a:latin typeface="宋体" pitchFamily="0" charset="0"/>
              <a:ea typeface="宋体" pitchFamily="0" charset="0"/>
              <a:cs typeface="宋体" pitchFamily="0" charset="0"/>
            </a:endParaRPr>
          </a:p>
        </p:txBody>
      </p:sp>
      <p:pic>
        <p:nvPicPr>
          <p:cNvPr id="234" name="图片"/>
          <p:cNvPicPr>
            <a:picLocks noChangeAspect="1"/>
          </p:cNvPicPr>
          <p:nvPr/>
        </p:nvPicPr>
        <p:blipFill>
          <a:blip r:embed="rId1" cstate="print"/>
          <a:stretch>
            <a:fillRect/>
          </a:stretch>
        </p:blipFill>
        <p:spPr>
          <a:xfrm rot="0">
            <a:off x="365124" y="3534410"/>
            <a:ext cx="1413510" cy="1381760"/>
          </a:xfrm>
          <a:prstGeom prst="rect"/>
          <a:noFill/>
          <a:ln w="9525" cmpd="sng" cap="flat">
            <a:noFill/>
            <a:prstDash val="solid"/>
            <a:miter/>
          </a:ln>
        </p:spPr>
      </p:pic>
      <p:sp>
        <p:nvSpPr>
          <p:cNvPr id="235" name="矩形"/>
          <p:cNvSpPr>
            <a:spLocks/>
          </p:cNvSpPr>
          <p:nvPr/>
        </p:nvSpPr>
        <p:spPr>
          <a:xfrm rot="0">
            <a:off x="1753235" y="3687444"/>
            <a:ext cx="9359900" cy="1763077"/>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宋体" pitchFamily="0" charset="0"/>
              </a:rPr>
              <a:t>马冬梅</a:t>
            </a:r>
            <a:r>
              <a:rPr lang="en-US" altLang="zh-CN" sz="2500" b="0" i="0" u="none" strike="noStrike" kern="1200" cap="none" spc="0" baseline="0">
                <a:solidFill>
                  <a:schemeClr val="tx1"/>
                </a:solidFill>
                <a:latin typeface="宋体" pitchFamily="0" charset="0"/>
                <a:ea typeface="宋体" pitchFamily="0" charset="0"/>
                <a:cs typeface="宋体" pitchFamily="0" charset="0"/>
              </a:rPr>
              <a:t>5</a:t>
            </a:r>
            <a:r>
              <a:rPr lang="zh-CN" altLang="en-US" sz="2500" b="0" i="0" u="none" strike="noStrike" kern="1200" cap="none" spc="0" baseline="0">
                <a:solidFill>
                  <a:schemeClr val="tx1"/>
                </a:solidFill>
                <a:latin typeface="宋体" pitchFamily="0" charset="0"/>
                <a:ea typeface="宋体" pitchFamily="0" charset="0"/>
                <a:cs typeface="宋体" pitchFamily="0" charset="0"/>
              </a:rPr>
              <a:t>月新入职甲公司，实习期三个月，</a:t>
            </a:r>
            <a:r>
              <a:rPr lang="en-US" altLang="zh-CN" sz="2500" b="0" i="0" u="none" strike="noStrike" kern="1200" cap="none" spc="0" baseline="0">
                <a:solidFill>
                  <a:schemeClr val="tx1"/>
                </a:solidFill>
                <a:latin typeface="宋体" pitchFamily="0" charset="0"/>
                <a:ea typeface="宋体" pitchFamily="0" charset="0"/>
                <a:cs typeface="宋体" pitchFamily="0" charset="0"/>
              </a:rPr>
              <a:t>7</a:t>
            </a:r>
            <a:r>
              <a:rPr lang="zh-CN" altLang="en-US" sz="2500" b="0" i="0" u="none" strike="noStrike" kern="1200" cap="none" spc="0" baseline="0">
                <a:solidFill>
                  <a:schemeClr val="tx1"/>
                </a:solidFill>
                <a:latin typeface="宋体" pitchFamily="0" charset="0"/>
                <a:ea typeface="宋体" pitchFamily="0" charset="0"/>
                <a:cs typeface="宋体" pitchFamily="0" charset="0"/>
              </a:rPr>
              <a:t>月一次性发放该三个月的工资</a:t>
            </a:r>
            <a:r>
              <a:rPr lang="en-US" altLang="zh-CN" sz="2500" b="0" i="0" u="none" strike="noStrike" kern="1200" cap="none" spc="0" baseline="0">
                <a:solidFill>
                  <a:schemeClr val="tx1"/>
                </a:solidFill>
                <a:latin typeface="宋体" pitchFamily="0" charset="0"/>
                <a:ea typeface="宋体" pitchFamily="0" charset="0"/>
                <a:cs typeface="宋体" pitchFamily="0" charset="0"/>
              </a:rPr>
              <a:t>2</a:t>
            </a:r>
            <a:r>
              <a:rPr lang="zh-CN" altLang="en-US" sz="2500" b="0" i="0" u="none" strike="noStrike" kern="1200" cap="none" spc="0" baseline="0">
                <a:solidFill>
                  <a:schemeClr val="tx1"/>
                </a:solidFill>
                <a:latin typeface="宋体" pitchFamily="0" charset="0"/>
                <a:ea typeface="宋体" pitchFamily="0" charset="0"/>
                <a:cs typeface="宋体" pitchFamily="0" charset="0"/>
              </a:rPr>
              <a:t>万元，请问</a:t>
            </a:r>
            <a:r>
              <a:rPr lang="en-US" altLang="zh-CN" sz="2500" b="0" i="0" u="none" strike="noStrike" kern="1200" cap="none" spc="0" baseline="0">
                <a:solidFill>
                  <a:schemeClr val="tx1"/>
                </a:solidFill>
                <a:latin typeface="宋体" pitchFamily="0" charset="0"/>
                <a:ea typeface="宋体" pitchFamily="0" charset="0"/>
                <a:cs typeface="宋体" pitchFamily="0" charset="0"/>
              </a:rPr>
              <a:t>7</a:t>
            </a:r>
            <a:r>
              <a:rPr lang="zh-CN" altLang="en-US" sz="2500" b="0" i="0" u="none" strike="noStrike" kern="1200" cap="none" spc="0" baseline="0">
                <a:solidFill>
                  <a:schemeClr val="tx1"/>
                </a:solidFill>
                <a:latin typeface="宋体" pitchFamily="0" charset="0"/>
                <a:ea typeface="宋体" pitchFamily="0" charset="0"/>
                <a:cs typeface="宋体" pitchFamily="0" charset="0"/>
              </a:rPr>
              <a:t>月甲公司预扣预缴马冬梅个人所得税时，可以累计减除费用是多少？</a:t>
            </a:r>
            <a:endParaRPr lang="zh-CN" altLang="en-US" sz="2500" b="0" i="0" u="none" strike="noStrike" kern="1200" cap="none" spc="0" baseline="0">
              <a:solidFill>
                <a:schemeClr val="tx1"/>
              </a:solidFill>
              <a:latin typeface="宋体" pitchFamily="0" charset="0"/>
              <a:ea typeface="宋体" pitchFamily="0" charset="0"/>
              <a:cs typeface="宋体" pitchFamily="0" charset="0"/>
            </a:endParaRPr>
          </a:p>
        </p:txBody>
      </p:sp>
    </p:spTree>
    <p:extLst>
      <p:ext uri="{BB962C8B-B14F-4D97-AF65-F5344CB8AC3E}">
        <p14:creationId xmlns:p14="http://schemas.microsoft.com/office/powerpoint/2010/main" val="93611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blinds(horizontal)">
                                      <p:cBhvr>
                                        <p:cTn id="7" dur="500"/>
                                        <p:tgtEl>
                                          <p:spTgt spid="2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5"/>
                                        </p:tgtEl>
                                        <p:attrNameLst>
                                          <p:attrName>style.visibility</p:attrName>
                                        </p:attrNameLst>
                                      </p:cBhvr>
                                      <p:to>
                                        <p:strVal val="visible"/>
                                      </p:to>
                                    </p:set>
                                    <p:animEffect transition="in" filter="blinds(horizontal)">
                                      <p:cBhvr>
                                        <p:cTn id="10"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p:bldLst>
  </p:timing>
</p:sld>
</file>

<file path=ppt/slides/slide21.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38" name="矩形"/>
          <p:cNvSpPr>
            <a:spLocks/>
          </p:cNvSpPr>
          <p:nvPr/>
        </p:nvSpPr>
        <p:spPr>
          <a:xfrm rot="0">
            <a:off x="838200" y="457200"/>
            <a:ext cx="3632581"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020101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工资薪金</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239"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240"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241" name="矩形"/>
          <p:cNvSpPr>
            <a:spLocks/>
          </p:cNvSpPr>
          <p:nvPr/>
        </p:nvSpPr>
        <p:spPr>
          <a:xfrm rot="0">
            <a:off x="838200" y="2153920"/>
            <a:ext cx="10765789" cy="194881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2500" b="1" i="0" u="none" strike="noStrike" kern="1200" cap="none" spc="0" baseline="0">
                <a:solidFill>
                  <a:srgbClr val="0070C0"/>
                </a:solidFill>
                <a:latin typeface="宋体" pitchFamily="0" charset="0"/>
                <a:ea typeface="宋体" pitchFamily="0" charset="0"/>
                <a:cs typeface="宋体" pitchFamily="0" charset="0"/>
                <a:sym typeface="黑体" pitchFamily="0" charset="0"/>
              </a:rPr>
              <a:t>累计专项扣除：</a:t>
            </a:r>
            <a:endParaRPr lang="en-US" altLang="zh-CN" sz="2500" b="1" i="0" u="none" strike="noStrike" kern="1200" cap="none" spc="0" baseline="0">
              <a:solidFill>
                <a:srgbClr val="0070C0"/>
              </a:solidFill>
              <a:latin typeface="宋体" pitchFamily="0" charset="0"/>
              <a:ea typeface="宋体" pitchFamily="0" charset="0"/>
              <a:cs typeface="宋体" pitchFamily="0" charset="0"/>
              <a:sym typeface="黑体" pitchFamily="0" charset="0"/>
            </a:endParaRPr>
          </a:p>
          <a:p>
            <a:pPr marL="0" indent="0" algn="l">
              <a:lnSpc>
                <a:spcPct val="100000"/>
              </a:lnSpc>
              <a:spcBef>
                <a:spcPts val="0"/>
              </a:spcBef>
              <a:spcAft>
                <a:spcPts val="0"/>
              </a:spcAft>
              <a:buNone/>
            </a:pPr>
            <a:r>
              <a:rPr lang="en-US" altLang="zh-CN" sz="2500" b="0" i="0" u="none" strike="noStrike" kern="1200" cap="none" spc="0" baseline="0">
                <a:solidFill>
                  <a:schemeClr val="tx1"/>
                </a:solidFill>
                <a:latin typeface="Arial" pitchFamily="0" charset="0"/>
                <a:ea typeface="黑体" pitchFamily="0" charset="0"/>
                <a:cs typeface="Arial" pitchFamily="0" charset="0"/>
                <a:sym typeface="黑体" pitchFamily="0" charset="0"/>
              </a:rPr>
              <a:t>      </a:t>
            </a:r>
            <a:endParaRPr lang="en-US" altLang="zh-CN" sz="2500" b="0" i="0" u="none" strike="noStrike" kern="1200" cap="none" spc="0" baseline="0">
              <a:solidFill>
                <a:schemeClr val="tx1"/>
              </a:solidFill>
              <a:latin typeface="Arial" pitchFamily="0" charset="0"/>
              <a:ea typeface="黑体" pitchFamily="0" charset="0"/>
              <a:cs typeface="Arial" pitchFamily="0" charset="0"/>
            </a:endParaRPr>
          </a:p>
          <a:p>
            <a:pPr marL="0" indent="0" algn="l">
              <a:lnSpc>
                <a:spcPct val="150000"/>
              </a:lnSpc>
              <a:spcBef>
                <a:spcPts val="0"/>
              </a:spcBef>
              <a:spcAft>
                <a:spcPts val="0"/>
              </a:spcAft>
              <a:buNone/>
            </a:pPr>
            <a:r>
              <a:rPr lang="en-US" altLang="zh-CN" sz="2500" b="0" i="0" u="none" strike="noStrike" kern="1200" cap="none" spc="0" baseline="0">
                <a:solidFill>
                  <a:schemeClr val="tx1"/>
                </a:solidFill>
                <a:latin typeface="Arial" pitchFamily="0" charset="0"/>
                <a:ea typeface="黑体" pitchFamily="0" charset="0"/>
                <a:cs typeface="Arial" pitchFamily="0" charset="0"/>
                <a:sym typeface="黑体" pitchFamily="0" charset="0"/>
              </a:rPr>
              <a:t>      </a:t>
            </a:r>
            <a:r>
              <a:rPr lang="en-US" altLang="zh-CN" sz="2500" b="0" i="0" u="none" strike="noStrike" kern="1200" cap="none" spc="0" baseline="0">
                <a:solidFill>
                  <a:schemeClr val="tx1"/>
                </a:solidFill>
                <a:latin typeface="宋体" pitchFamily="0" charset="0"/>
                <a:ea typeface="宋体" pitchFamily="0" charset="0"/>
                <a:cs typeface="宋体" pitchFamily="0" charset="0"/>
                <a:sym typeface="黑体" pitchFamily="0" charset="0"/>
              </a:rPr>
              <a:t> </a:t>
            </a:r>
            <a:r>
              <a:rPr lang="zh-CN" altLang="en-US" sz="2500" b="0" i="0" u="none" strike="noStrike" kern="1200" cap="none" spc="0" baseline="0">
                <a:solidFill>
                  <a:schemeClr val="tx1"/>
                </a:solidFill>
                <a:latin typeface="宋体" pitchFamily="0" charset="0"/>
                <a:ea typeface="宋体" pitchFamily="0" charset="0"/>
                <a:cs typeface="宋体" pitchFamily="0" charset="0"/>
                <a:sym typeface="黑体" pitchFamily="0" charset="0"/>
              </a:rPr>
              <a:t>包括居民个人按照国家规定的范围和标准缴纳的基本养老保险、基本医疗保险、失业保险等社会保险费和住房公积金等。</a:t>
            </a:r>
            <a:endParaRPr lang="zh-CN" altLang="en-US" sz="2500" b="0" i="0" u="none" strike="noStrike" kern="1200" cap="none" spc="0" baseline="0">
              <a:solidFill>
                <a:schemeClr val="tx1"/>
              </a:solidFill>
              <a:latin typeface="Arial" pitchFamily="0" charset="0"/>
              <a:ea typeface="黑体" pitchFamily="0" charset="0"/>
              <a:cs typeface="Arial" pitchFamily="0" charset="0"/>
            </a:endParaRPr>
          </a:p>
        </p:txBody>
      </p:sp>
    </p:spTree>
    <p:extLst>
      <p:ext uri="{BB962C8B-B14F-4D97-AF65-F5344CB8AC3E}">
        <p14:creationId xmlns:p14="http://schemas.microsoft.com/office/powerpoint/2010/main" val="386092642"/>
      </p:ext>
    </p:extLst>
  </p:cSld>
  <p:clrMapOvr>
    <a:masterClrMapping/>
  </p:clrMapOvr>
</p:sld>
</file>

<file path=ppt/slides/slide22.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44" name="矩形"/>
          <p:cNvSpPr>
            <a:spLocks/>
          </p:cNvSpPr>
          <p:nvPr/>
        </p:nvSpPr>
        <p:spPr>
          <a:xfrm rot="0">
            <a:off x="838200" y="457200"/>
            <a:ext cx="3632581"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020101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工资薪金</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245"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246"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247" name="矩形"/>
          <p:cNvSpPr>
            <a:spLocks/>
          </p:cNvSpPr>
          <p:nvPr/>
        </p:nvSpPr>
        <p:spPr>
          <a:xfrm rot="0">
            <a:off x="713105" y="1224915"/>
            <a:ext cx="10765789" cy="2134552"/>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2500" b="1" i="0" u="none" strike="noStrike" kern="1200" cap="none" spc="0" baseline="0">
                <a:solidFill>
                  <a:srgbClr val="0070C0"/>
                </a:solidFill>
                <a:latin typeface="宋体" pitchFamily="0" charset="0"/>
                <a:ea typeface="宋体" pitchFamily="0" charset="0"/>
                <a:cs typeface="宋体" pitchFamily="0" charset="0"/>
                <a:sym typeface="黑体" pitchFamily="0" charset="0"/>
              </a:rPr>
              <a:t>累计专项附加扣除：</a:t>
            </a:r>
            <a:endParaRPr lang="en-US" altLang="zh-CN" sz="2500" b="1" i="0" u="none" strike="noStrike" kern="1200" cap="none" spc="0" baseline="0">
              <a:solidFill>
                <a:srgbClr val="0070C0"/>
              </a:solidFill>
              <a:latin typeface="宋体" pitchFamily="0" charset="0"/>
              <a:ea typeface="宋体" pitchFamily="0" charset="0"/>
              <a:cs typeface="宋体" pitchFamily="0" charset="0"/>
              <a:sym typeface="黑体" pitchFamily="0" charset="0"/>
            </a:endParaRPr>
          </a:p>
          <a:p>
            <a:pPr marL="0" indent="0" algn="l">
              <a:lnSpc>
                <a:spcPct val="100000"/>
              </a:lnSpc>
              <a:spcBef>
                <a:spcPts val="0"/>
              </a:spcBef>
              <a:spcAft>
                <a:spcPts val="0"/>
              </a:spcAft>
              <a:buNone/>
            </a:pPr>
            <a:r>
              <a:rPr lang="en-US" altLang="zh-CN" sz="2500" b="0" i="0" u="none" strike="noStrike" kern="1200" cap="none" spc="0" baseline="0">
                <a:solidFill>
                  <a:schemeClr val="tx1"/>
                </a:solidFill>
                <a:latin typeface="Arial" pitchFamily="0" charset="0"/>
                <a:ea typeface="黑体" pitchFamily="0" charset="0"/>
                <a:cs typeface="Arial" pitchFamily="0" charset="0"/>
                <a:sym typeface="黑体" pitchFamily="0" charset="0"/>
              </a:rPr>
              <a:t>           </a:t>
            </a:r>
            <a:endParaRPr lang="en-US" altLang="zh-CN" sz="2500" b="0" i="0" u="none" strike="noStrike" kern="1200" cap="none" spc="0" baseline="0">
              <a:solidFill>
                <a:schemeClr val="tx1"/>
              </a:solidFill>
              <a:latin typeface="Arial" pitchFamily="0" charset="0"/>
              <a:ea typeface="黑体" pitchFamily="0" charset="0"/>
              <a:cs typeface="Arial" pitchFamily="0" charset="0"/>
              <a:sym typeface="黑体" pitchFamily="0" charset="0"/>
            </a:endParaRPr>
          </a:p>
          <a:p>
            <a:pPr marL="0" indent="0" algn="l">
              <a:lnSpc>
                <a:spcPct val="100000"/>
              </a:lnSpc>
              <a:spcBef>
                <a:spcPts val="0"/>
              </a:spcBef>
              <a:spcAft>
                <a:spcPts val="0"/>
              </a:spcAft>
              <a:buNone/>
            </a:pPr>
            <a:r>
              <a:rPr lang="en-US" altLang="zh-CN" sz="2500" b="0" i="0" u="none" strike="noStrike" kern="1200" cap="none" spc="0" baseline="0">
                <a:solidFill>
                  <a:schemeClr val="tx1"/>
                </a:solidFill>
                <a:latin typeface="Arial" pitchFamily="0" charset="0"/>
                <a:ea typeface="黑体" pitchFamily="0" charset="0"/>
                <a:cs typeface="Arial" pitchFamily="0" charset="0"/>
                <a:sym typeface="黑体" pitchFamily="0" charset="0"/>
              </a:rPr>
              <a:t>           </a:t>
            </a:r>
            <a:r>
              <a:rPr lang="zh-CN" altLang="en-US" sz="2500" b="0" i="0" u="none" strike="noStrike" kern="1200" cap="none" spc="0" baseline="0">
                <a:solidFill>
                  <a:schemeClr val="tx1"/>
                </a:solidFill>
                <a:latin typeface="宋体" pitchFamily="0" charset="0"/>
                <a:ea typeface="宋体" pitchFamily="0" charset="0"/>
                <a:cs typeface="宋体" pitchFamily="0" charset="0"/>
                <a:sym typeface="黑体" pitchFamily="0" charset="0"/>
              </a:rPr>
              <a:t>包括子女教育、继续教育、大病医疗、住房贷款利息</a:t>
            </a:r>
            <a:r>
              <a:rPr lang="zh-CN" altLang="en-US" sz="2500" b="1" i="0" u="none" strike="noStrike" kern="1200" cap="none" spc="0" baseline="0">
                <a:solidFill>
                  <a:srgbClr val="FF0000"/>
                </a:solidFill>
                <a:latin typeface="宋体" pitchFamily="0" charset="0"/>
                <a:ea typeface="宋体" pitchFamily="0" charset="0"/>
                <a:cs typeface="宋体" pitchFamily="0" charset="0"/>
                <a:sym typeface="黑体" pitchFamily="0" charset="0"/>
              </a:rPr>
              <a:t>或者</a:t>
            </a:r>
            <a:r>
              <a:rPr lang="zh-CN" altLang="en-US" sz="2500" b="0" i="0" u="none" strike="noStrike" kern="1200" cap="none" spc="0" baseline="0">
                <a:solidFill>
                  <a:schemeClr val="tx1"/>
                </a:solidFill>
                <a:latin typeface="宋体" pitchFamily="0" charset="0"/>
                <a:ea typeface="宋体" pitchFamily="0" charset="0"/>
                <a:cs typeface="宋体" pitchFamily="0" charset="0"/>
                <a:sym typeface="黑体" pitchFamily="0" charset="0"/>
              </a:rPr>
              <a:t>住房租金、赡养老人等支出。</a:t>
            </a:r>
            <a:endParaRPr lang="en-US" altLang="zh-CN" sz="2500" b="0" i="0" u="none" strike="noStrike" kern="1200" cap="none" spc="0" baseline="0">
              <a:solidFill>
                <a:schemeClr val="tx1"/>
              </a:solidFill>
              <a:latin typeface="宋体" pitchFamily="0" charset="0"/>
              <a:ea typeface="宋体" pitchFamily="0" charset="0"/>
              <a:cs typeface="宋体" pitchFamily="0" charset="0"/>
              <a:sym typeface="黑体" pitchFamily="0" charset="0"/>
            </a:endParaRPr>
          </a:p>
          <a:p>
            <a:pPr marL="0" indent="0" algn="ctr">
              <a:lnSpc>
                <a:spcPct val="150000"/>
              </a:lnSpc>
              <a:spcBef>
                <a:spcPts val="0"/>
              </a:spcBef>
              <a:spcAft>
                <a:spcPts val="0"/>
              </a:spcAft>
              <a:buNone/>
            </a:pPr>
            <a:r>
              <a:rPr lang="zh-CN" altLang="en-US" sz="2500" b="0" i="0" u="none" strike="noStrike" kern="1200" cap="none" spc="0" baseline="0">
                <a:solidFill>
                  <a:schemeClr val="tx1"/>
                </a:solidFill>
                <a:latin typeface="Arial" pitchFamily="0" charset="0"/>
                <a:ea typeface="黑体" pitchFamily="0" charset="0"/>
                <a:cs typeface="Arial" pitchFamily="0" charset="0"/>
              </a:rPr>
              <a:t>     国发〔2018〕41号</a:t>
            </a:r>
            <a:r>
              <a:rPr lang="en-US" altLang="zh-CN" sz="2500" b="0" i="0" u="none" strike="noStrike" kern="1200" cap="none" spc="0" baseline="0">
                <a:solidFill>
                  <a:schemeClr val="tx1"/>
                </a:solidFill>
                <a:latin typeface="微软雅黑" pitchFamily="0" charset="0"/>
                <a:ea typeface="微软雅黑" pitchFamily="0" charset="0"/>
                <a:cs typeface="Arial" pitchFamily="0" charset="0"/>
              </a:rPr>
              <a:t>          </a:t>
            </a:r>
            <a:r>
              <a:rPr lang="zh-CN" altLang="en-US" sz="2500" b="0" i="0" u="none" strike="noStrike" kern="1200" cap="none" spc="0" baseline="0">
                <a:solidFill>
                  <a:schemeClr val="tx1"/>
                </a:solidFill>
                <a:latin typeface="Arial" pitchFamily="0" charset="0"/>
                <a:ea typeface="黑体" pitchFamily="0" charset="0"/>
                <a:cs typeface="Arial" pitchFamily="0" charset="0"/>
              </a:rPr>
              <a:t>  国家税务总局公告</a:t>
            </a:r>
            <a:r>
              <a:rPr lang="en-US" altLang="zh-CN" sz="2500" b="0" i="0" u="none" strike="noStrike" kern="1200" cap="none" spc="0" baseline="0">
                <a:solidFill>
                  <a:schemeClr val="tx1"/>
                </a:solidFill>
                <a:latin typeface="Arial" pitchFamily="0" charset="0"/>
                <a:ea typeface="黑体" pitchFamily="0" charset="0"/>
                <a:cs typeface="Arial" pitchFamily="0" charset="0"/>
              </a:rPr>
              <a:t>2018</a:t>
            </a:r>
            <a:r>
              <a:rPr lang="zh-CN" altLang="en-US" sz="2500" b="0" i="0" u="none" strike="noStrike" kern="1200" cap="none" spc="0" baseline="0">
                <a:solidFill>
                  <a:schemeClr val="tx1"/>
                </a:solidFill>
                <a:latin typeface="Arial" pitchFamily="0" charset="0"/>
                <a:ea typeface="黑体" pitchFamily="0" charset="0"/>
                <a:cs typeface="Arial" pitchFamily="0" charset="0"/>
              </a:rPr>
              <a:t>年第</a:t>
            </a:r>
            <a:r>
              <a:rPr lang="en-US" altLang="zh-CN" sz="2500" b="0" i="0" u="none" strike="noStrike" kern="1200" cap="none" spc="0" baseline="0">
                <a:solidFill>
                  <a:schemeClr val="tx1"/>
                </a:solidFill>
                <a:latin typeface="Arial" pitchFamily="0" charset="0"/>
                <a:ea typeface="黑体" pitchFamily="0" charset="0"/>
                <a:cs typeface="Arial" pitchFamily="0" charset="0"/>
              </a:rPr>
              <a:t>60</a:t>
            </a:r>
            <a:r>
              <a:rPr lang="zh-CN" altLang="en-US" sz="2500" b="0" i="0" u="none" strike="noStrike" kern="1200" cap="none" spc="0" baseline="0">
                <a:solidFill>
                  <a:schemeClr val="tx1"/>
                </a:solidFill>
                <a:latin typeface="Arial" pitchFamily="0" charset="0"/>
                <a:ea typeface="黑体" pitchFamily="0" charset="0"/>
                <a:cs typeface="Arial" pitchFamily="0" charset="0"/>
              </a:rPr>
              <a:t>号</a:t>
            </a:r>
            <a:endParaRPr lang="zh-CN" altLang="en-US" sz="2500" b="0" i="0" u="none" strike="noStrike" kern="1200" cap="none" spc="0" baseline="0">
              <a:solidFill>
                <a:schemeClr val="tx1"/>
              </a:solidFill>
              <a:latin typeface="Arial" pitchFamily="0" charset="0"/>
              <a:ea typeface="黑体" pitchFamily="0" charset="0"/>
              <a:cs typeface="Arial" pitchFamily="0" charset="0"/>
            </a:endParaRPr>
          </a:p>
        </p:txBody>
      </p:sp>
      <p:pic>
        <p:nvPicPr>
          <p:cNvPr id="248" name="图片"/>
          <p:cNvPicPr>
            <a:picLocks noChangeAspect="1"/>
          </p:cNvPicPr>
          <p:nvPr/>
        </p:nvPicPr>
        <p:blipFill>
          <a:blip r:embed="rId1" cstate="print"/>
          <a:srcRect t="10509" b="10463" r="10077"/>
          <a:stretch>
            <a:fillRect/>
          </a:stretch>
        </p:blipFill>
        <p:spPr>
          <a:xfrm rot="0">
            <a:off x="615950" y="4162425"/>
            <a:ext cx="1478915" cy="1083945"/>
          </a:xfrm>
          <a:prstGeom prst="rect"/>
          <a:noFill/>
          <a:ln w="9525" cmpd="sng" cap="flat">
            <a:noFill/>
            <a:prstDash val="solid"/>
            <a:miter/>
          </a:ln>
        </p:spPr>
      </p:pic>
      <p:sp>
        <p:nvSpPr>
          <p:cNvPr id="249" name="矩形"/>
          <p:cNvSpPr>
            <a:spLocks/>
          </p:cNvSpPr>
          <p:nvPr/>
        </p:nvSpPr>
        <p:spPr>
          <a:xfrm rot="0">
            <a:off x="2232660" y="3961765"/>
            <a:ext cx="9107805" cy="2320290"/>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Arial" pitchFamily="0" charset="0"/>
              </a:rPr>
              <a:t>专项附加扣除在预扣预缴税款阶段，</a:t>
            </a:r>
            <a:r>
              <a:rPr lang="zh-CN" altLang="en-US" sz="2500" b="1" i="0" u="none" strike="noStrike" kern="1200" cap="none" spc="0" baseline="0">
                <a:solidFill>
                  <a:srgbClr val="0070C0"/>
                </a:solidFill>
                <a:latin typeface="宋体" pitchFamily="0" charset="0"/>
                <a:ea typeface="宋体" pitchFamily="0" charset="0"/>
                <a:cs typeface="Arial" pitchFamily="0" charset="0"/>
              </a:rPr>
              <a:t>只有扣缴义务人预扣预缴工资薪金所得个人所得税时才可以扣除</a:t>
            </a:r>
            <a:r>
              <a:rPr lang="zh-CN" altLang="en-US" sz="2500" b="0" i="0" u="none" strike="noStrike" kern="1200" cap="none" spc="0" baseline="0">
                <a:solidFill>
                  <a:schemeClr val="tx1"/>
                </a:solidFill>
                <a:latin typeface="宋体" pitchFamily="0" charset="0"/>
                <a:ea typeface="宋体" pitchFamily="0" charset="0"/>
                <a:cs typeface="Arial" pitchFamily="0" charset="0"/>
              </a:rPr>
              <a:t>，取得其他综合所得、保险和证券营销员的佣金收入、没有综合所得的纳税人取得的经营所得，均需要在汇算清缴阶段扣缴专项附加扣除。</a:t>
            </a:r>
            <a:endParaRPr lang="zh-CN" altLang="en-US" sz="2500" b="0" i="0" u="none" strike="noStrike" kern="1200" cap="none" spc="0" baseline="0">
              <a:solidFill>
                <a:schemeClr val="tx1"/>
              </a:solidFill>
              <a:latin typeface="宋体" pitchFamily="0" charset="0"/>
              <a:ea typeface="宋体" pitchFamily="0" charset="0"/>
              <a:cs typeface="Arial" pitchFamily="0" charset="0"/>
            </a:endParaRPr>
          </a:p>
        </p:txBody>
      </p:sp>
    </p:spTree>
    <p:extLst>
      <p:ext uri="{BB962C8B-B14F-4D97-AF65-F5344CB8AC3E}">
        <p14:creationId xmlns:p14="http://schemas.microsoft.com/office/powerpoint/2010/main" val="120329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box(in)">
                                      <p:cBhvr>
                                        <p:cTn id="7" dur="2000"/>
                                        <p:tgtEl>
                                          <p:spTgt spid="24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49"/>
                                        </p:tgtEl>
                                        <p:attrNameLst>
                                          <p:attrName>style.visibility</p:attrName>
                                        </p:attrNameLst>
                                      </p:cBhvr>
                                      <p:to>
                                        <p:strVal val="visible"/>
                                      </p:to>
                                    </p:set>
                                    <p:animEffect transition="in" filter="box(in)">
                                      <p:cBhvr>
                                        <p:cTn id="10" dur="2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p:bldLst>
  </p:timing>
</p:sld>
</file>

<file path=ppt/slides/slide23.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50" name="曲线"/>
          <p:cNvSpPr>
            <a:spLocks/>
          </p:cNvSpPr>
          <p:nvPr/>
        </p:nvSpPr>
        <p:spPr>
          <a:xfrm rot="0">
            <a:off x="4930457" y="1989549"/>
            <a:ext cx="6983" cy="1409700"/>
          </a:xfrm>
          <a:custGeom>
            <a:gdLst>
              <a:gd name="T1" fmla="*/ 0 w 21600"/>
              <a:gd name="T2" fmla="*/ 0 h 21600"/>
              <a:gd name="T3" fmla="*/ 21600 w 21600"/>
              <a:gd name="T4" fmla="*/ 21600 h 21600"/>
            </a:gdLst>
            <a:rect l="T1" t="T2" r="T3" b="T4"/>
            <a:pathLst>
              <a:path w="21600" h="21600">
                <a:moveTo>
                  <a:pt x="0" y="0"/>
                </a:moveTo>
                <a:lnTo>
                  <a:pt x="0" y="21600"/>
                </a:lnTo>
              </a:path>
            </a:pathLst>
          </a:custGeom>
          <a:noFill/>
          <a:ln w="20267" cmpd="sng" cap="flat">
            <a:solidFill>
              <a:srgbClr val="1A7B80"/>
            </a:solidFill>
            <a:prstDash val="solid"/>
            <a:bevel/>
            <a:headEnd type="oval" w="med" len="med"/>
            <a:tailEnd type="oval" w="med" len="med"/>
          </a:ln>
        </p:spPr>
      </p:sp>
      <p:sp>
        <p:nvSpPr>
          <p:cNvPr id="251" name="曲线"/>
          <p:cNvSpPr>
            <a:spLocks/>
          </p:cNvSpPr>
          <p:nvPr/>
        </p:nvSpPr>
        <p:spPr>
          <a:xfrm rot="0">
            <a:off x="4901248" y="4521929"/>
            <a:ext cx="6983" cy="1409700"/>
          </a:xfrm>
          <a:custGeom>
            <a:gdLst>
              <a:gd name="T1" fmla="*/ 0 w 21600"/>
              <a:gd name="T2" fmla="*/ 0 h 21600"/>
              <a:gd name="T3" fmla="*/ 21600 w 21600"/>
              <a:gd name="T4" fmla="*/ 21600 h 21600"/>
            </a:gdLst>
            <a:rect l="T1" t="T2" r="T3" b="T4"/>
            <a:pathLst>
              <a:path w="21600" h="21600">
                <a:moveTo>
                  <a:pt x="0" y="0"/>
                </a:moveTo>
                <a:lnTo>
                  <a:pt x="0" y="21600"/>
                </a:lnTo>
              </a:path>
            </a:pathLst>
          </a:custGeom>
          <a:noFill/>
          <a:ln w="20267" cmpd="sng" cap="flat">
            <a:solidFill>
              <a:srgbClr val="1A7B80"/>
            </a:solidFill>
            <a:prstDash val="solid"/>
            <a:bevel/>
            <a:headEnd type="oval" w="med" len="med"/>
            <a:tailEnd type="oval" w="med" len="med"/>
          </a:ln>
        </p:spPr>
      </p:sp>
      <p:sp>
        <p:nvSpPr>
          <p:cNvPr id="252" name="曲线"/>
          <p:cNvSpPr>
            <a:spLocks/>
          </p:cNvSpPr>
          <p:nvPr/>
        </p:nvSpPr>
        <p:spPr>
          <a:xfrm flipH="1" rot="0">
            <a:off x="7227888" y="1989549"/>
            <a:ext cx="6983" cy="1409700"/>
          </a:xfrm>
          <a:custGeom>
            <a:gdLst>
              <a:gd name="T1" fmla="*/ -21600 w 21600"/>
              <a:gd name="T2" fmla="*/ 0 h 21600"/>
              <a:gd name="T3" fmla="*/ 0 w 21600"/>
              <a:gd name="T4" fmla="*/ 21600 h 21600"/>
            </a:gdLst>
            <a:rect l="T1" t="T2" r="T3" b="T4"/>
            <a:pathLst>
              <a:path w="21600" h="21600">
                <a:moveTo>
                  <a:pt x="0" y="0"/>
                </a:moveTo>
                <a:lnTo>
                  <a:pt x="0" y="21600"/>
                </a:lnTo>
              </a:path>
            </a:pathLst>
          </a:custGeom>
          <a:noFill/>
          <a:ln w="20267" cmpd="sng" cap="flat">
            <a:solidFill>
              <a:srgbClr val="1A7B80"/>
            </a:solidFill>
            <a:prstDash val="solid"/>
            <a:bevel/>
            <a:headEnd type="oval" w="med" len="med"/>
            <a:tailEnd type="oval" w="med" len="med"/>
          </a:ln>
        </p:spPr>
      </p:sp>
      <p:grpSp>
        <p:nvGrpSpPr>
          <p:cNvPr id="257" name="组合"/>
          <p:cNvGrpSpPr>
            <a:grpSpLocks/>
          </p:cNvGrpSpPr>
          <p:nvPr/>
        </p:nvGrpSpPr>
        <p:grpSpPr>
          <a:xfrm>
            <a:off x="4945379" y="2729230"/>
            <a:ext cx="2138680" cy="1792604"/>
            <a:chOff x="4945379" y="2729230"/>
            <a:chExt cx="2138680" cy="1792604"/>
          </a:xfrm>
        </p:grpSpPr>
        <p:sp>
          <p:nvSpPr>
            <p:cNvPr id="253" name="曲线"/>
            <p:cNvSpPr>
              <a:spLocks/>
            </p:cNvSpPr>
            <p:nvPr/>
          </p:nvSpPr>
          <p:spPr>
            <a:xfrm rot="0">
              <a:off x="4945379" y="2729230"/>
              <a:ext cx="2138680" cy="1792604"/>
            </a:xfrm>
            <a:custGeom>
              <a:gdLst>
                <a:gd name="T1" fmla="*/ 0 w 21600"/>
                <a:gd name="T2" fmla="*/ 0 h 21600"/>
                <a:gd name="T3" fmla="*/ 21600 w 21600"/>
                <a:gd name="T4" fmla="*/ 21600 h 21600"/>
              </a:gdLst>
              <a:rect l="T1" t="T2" r="T3" b="T4"/>
              <a:pathLst>
                <a:path w="21600" h="21600">
                  <a:moveTo>
                    <a:pt x="0" y="10798"/>
                  </a:moveTo>
                  <a:cubicBezTo>
                    <a:pt x="0" y="4835"/>
                    <a:pt x="4834" y="0"/>
                    <a:pt x="10800" y="0"/>
                  </a:cubicBezTo>
                  <a:cubicBezTo>
                    <a:pt x="16764" y="0"/>
                    <a:pt x="21600" y="4835"/>
                    <a:pt x="21600" y="10798"/>
                  </a:cubicBezTo>
                  <a:cubicBezTo>
                    <a:pt x="21600" y="16764"/>
                    <a:pt x="16764" y="21600"/>
                    <a:pt x="10800" y="21600"/>
                  </a:cubicBezTo>
                  <a:cubicBezTo>
                    <a:pt x="4834" y="21600"/>
                    <a:pt x="0" y="16764"/>
                    <a:pt x="0" y="10798"/>
                  </a:cubicBezTo>
                  <a:close/>
                </a:path>
              </a:pathLst>
            </a:custGeom>
            <a:solidFill>
              <a:srgbClr val="1A7B80"/>
            </a:solidFill>
            <a:ln w="30400" cmpd="sng" cap="flat">
              <a:solidFill>
                <a:srgbClr val="F7F7F7"/>
              </a:solidFill>
              <a:prstDash val="solid"/>
              <a:bevel/>
            </a:ln>
          </p:spPr>
        </p:sp>
        <p:sp>
          <p:nvSpPr>
            <p:cNvPr id="254" name="曲线"/>
            <p:cNvSpPr>
              <a:spLocks/>
            </p:cNvSpPr>
            <p:nvPr/>
          </p:nvSpPr>
          <p:spPr>
            <a:xfrm rot="0">
              <a:off x="5218280" y="2957970"/>
              <a:ext cx="1592872" cy="1335118"/>
            </a:xfrm>
            <a:custGeom>
              <a:gdLst>
                <a:gd name="T1" fmla="*/ 0 w 21600"/>
                <a:gd name="T2" fmla="*/ 0 h 21600"/>
                <a:gd name="T3" fmla="*/ 21600 w 21600"/>
                <a:gd name="T4" fmla="*/ 21600 h 21600"/>
              </a:gdLst>
              <a:rect l="T1" t="T2" r="T3" b="T4"/>
              <a:pathLst>
                <a:path w="21600" h="21600">
                  <a:moveTo>
                    <a:pt x="0" y="10800"/>
                  </a:moveTo>
                  <a:cubicBezTo>
                    <a:pt x="0" y="4833"/>
                    <a:pt x="4835" y="0"/>
                    <a:pt x="10800" y="0"/>
                  </a:cubicBezTo>
                  <a:cubicBezTo>
                    <a:pt x="16762" y="0"/>
                    <a:pt x="21600" y="4833"/>
                    <a:pt x="21600" y="10800"/>
                  </a:cubicBezTo>
                  <a:cubicBezTo>
                    <a:pt x="21600" y="16762"/>
                    <a:pt x="16762" y="21600"/>
                    <a:pt x="10800" y="21600"/>
                  </a:cubicBezTo>
                  <a:cubicBezTo>
                    <a:pt x="4835" y="21600"/>
                    <a:pt x="0" y="16762"/>
                    <a:pt x="0" y="10800"/>
                  </a:cubicBezTo>
                  <a:close/>
                </a:path>
              </a:pathLst>
            </a:custGeom>
            <a:solidFill>
              <a:srgbClr val="309FA2"/>
            </a:solidFill>
            <a:ln w="30400" cmpd="sng" cap="flat">
              <a:solidFill>
                <a:srgbClr val="F7F7F7"/>
              </a:solidFill>
              <a:prstDash val="solid"/>
              <a:bevel/>
            </a:ln>
          </p:spPr>
        </p:sp>
        <p:sp>
          <p:nvSpPr>
            <p:cNvPr id="255" name="曲线"/>
            <p:cNvSpPr>
              <a:spLocks/>
            </p:cNvSpPr>
            <p:nvPr/>
          </p:nvSpPr>
          <p:spPr>
            <a:xfrm rot="0">
              <a:off x="5504133" y="3197568"/>
              <a:ext cx="1021169" cy="855926"/>
            </a:xfrm>
            <a:custGeom>
              <a:gdLst>
                <a:gd name="T1" fmla="*/ 0 w 21600"/>
                <a:gd name="T2" fmla="*/ 0 h 21600"/>
                <a:gd name="T3" fmla="*/ 21600 w 21600"/>
                <a:gd name="T4" fmla="*/ 21600 h 21600"/>
              </a:gdLst>
              <a:rect l="T1" t="T2" r="T3" b="T4"/>
              <a:pathLst>
                <a:path w="21600" h="21600">
                  <a:moveTo>
                    <a:pt x="0" y="10799"/>
                  </a:moveTo>
                  <a:cubicBezTo>
                    <a:pt x="0" y="4831"/>
                    <a:pt x="4835" y="0"/>
                    <a:pt x="10800" y="0"/>
                  </a:cubicBezTo>
                  <a:cubicBezTo>
                    <a:pt x="16764" y="0"/>
                    <a:pt x="21600" y="4831"/>
                    <a:pt x="21600" y="10799"/>
                  </a:cubicBezTo>
                  <a:cubicBezTo>
                    <a:pt x="21600" y="16760"/>
                    <a:pt x="16764" y="21600"/>
                    <a:pt x="10800" y="21600"/>
                  </a:cubicBezTo>
                  <a:cubicBezTo>
                    <a:pt x="4835" y="21600"/>
                    <a:pt x="0" y="16760"/>
                    <a:pt x="0" y="10799"/>
                  </a:cubicBezTo>
                  <a:close/>
                </a:path>
              </a:pathLst>
            </a:custGeom>
            <a:solidFill>
              <a:srgbClr val="1A7B80"/>
            </a:solidFill>
            <a:ln w="30400" cmpd="sng" cap="flat">
              <a:solidFill>
                <a:srgbClr val="F7F7F7"/>
              </a:solidFill>
              <a:prstDash val="solid"/>
              <a:bevel/>
            </a:ln>
          </p:spPr>
        </p:sp>
        <p:sp>
          <p:nvSpPr>
            <p:cNvPr id="256" name="曲线"/>
            <p:cNvSpPr>
              <a:spLocks/>
            </p:cNvSpPr>
            <p:nvPr/>
          </p:nvSpPr>
          <p:spPr>
            <a:xfrm rot="0">
              <a:off x="5761835" y="3413569"/>
              <a:ext cx="505767" cy="423926"/>
            </a:xfrm>
            <a:custGeom>
              <a:gdLst>
                <a:gd name="T1" fmla="*/ 0 w 21600"/>
                <a:gd name="T2" fmla="*/ 0 h 21600"/>
                <a:gd name="T3" fmla="*/ 21600 w 21600"/>
                <a:gd name="T4" fmla="*/ 21600 h 21600"/>
              </a:gdLst>
              <a:rect l="T1" t="T2" r="T3" b="T4"/>
              <a:pathLst>
                <a:path w="21600" h="21600">
                  <a:moveTo>
                    <a:pt x="0" y="10800"/>
                  </a:moveTo>
                  <a:cubicBezTo>
                    <a:pt x="0" y="4831"/>
                    <a:pt x="4834" y="0"/>
                    <a:pt x="10799" y="0"/>
                  </a:cubicBezTo>
                  <a:cubicBezTo>
                    <a:pt x="16763" y="0"/>
                    <a:pt x="21600" y="4831"/>
                    <a:pt x="21600" y="10800"/>
                  </a:cubicBezTo>
                  <a:cubicBezTo>
                    <a:pt x="21600" y="16761"/>
                    <a:pt x="16763" y="21600"/>
                    <a:pt x="10799" y="21600"/>
                  </a:cubicBezTo>
                  <a:cubicBezTo>
                    <a:pt x="4834" y="21600"/>
                    <a:pt x="0" y="16761"/>
                    <a:pt x="0" y="10800"/>
                  </a:cubicBezTo>
                  <a:close/>
                </a:path>
              </a:pathLst>
            </a:custGeom>
            <a:solidFill>
              <a:srgbClr val="34C5CA"/>
            </a:solidFill>
            <a:ln w="30400" cmpd="sng" cap="flat">
              <a:solidFill>
                <a:srgbClr val="F7F7F7"/>
              </a:solidFill>
              <a:prstDash val="solid"/>
              <a:bevel/>
            </a:ln>
          </p:spPr>
        </p:sp>
      </p:grpSp>
      <p:sp>
        <p:nvSpPr>
          <p:cNvPr id="258" name="曲线"/>
          <p:cNvSpPr>
            <a:spLocks/>
          </p:cNvSpPr>
          <p:nvPr/>
        </p:nvSpPr>
        <p:spPr>
          <a:xfrm rot="0">
            <a:off x="4937760" y="2671445"/>
            <a:ext cx="439420" cy="567055"/>
          </a:xfrm>
          <a:custGeom>
            <a:gdLst>
              <a:gd name="T1" fmla="*/ 0 w 21600"/>
              <a:gd name="T2" fmla="*/ 0 h 21600"/>
              <a:gd name="T3" fmla="*/ 21600 w 21600"/>
              <a:gd name="T4" fmla="*/ 21600 h 21600"/>
            </a:gdLst>
            <a:rect l="T1" t="T2" r="T3" b="T4"/>
            <a:pathLst>
              <a:path w="21600" h="21600">
                <a:moveTo>
                  <a:pt x="0" y="0"/>
                </a:moveTo>
                <a:lnTo>
                  <a:pt x="9795" y="0"/>
                </a:lnTo>
                <a:lnTo>
                  <a:pt x="21600" y="21600"/>
                </a:lnTo>
              </a:path>
            </a:pathLst>
          </a:custGeom>
          <a:solidFill>
            <a:srgbClr val="FFFFFF"/>
          </a:solidFill>
          <a:ln w="20267" cmpd="sng" cap="flat">
            <a:solidFill>
              <a:srgbClr val="1A7B80"/>
            </a:solidFill>
            <a:prstDash val="solid"/>
            <a:bevel/>
            <a:tailEnd type="oval" w="med" len="med"/>
          </a:ln>
        </p:spPr>
      </p:sp>
      <p:sp>
        <p:nvSpPr>
          <p:cNvPr id="259" name="曲线"/>
          <p:cNvSpPr>
            <a:spLocks/>
          </p:cNvSpPr>
          <p:nvPr/>
        </p:nvSpPr>
        <p:spPr>
          <a:xfrm rot="0">
            <a:off x="4908550" y="4434840"/>
            <a:ext cx="744854" cy="860424"/>
          </a:xfrm>
          <a:custGeom>
            <a:gdLst>
              <a:gd name="T1" fmla="*/ 0 w 21600"/>
              <a:gd name="T2" fmla="*/ 0 h 21600"/>
              <a:gd name="T3" fmla="*/ 21600 w 21600"/>
              <a:gd name="T4" fmla="*/ 21600 h 21600"/>
            </a:gdLst>
            <a:rect l="T1" t="T2" r="T3" b="T4"/>
            <a:pathLst>
              <a:path w="21600" h="21600">
                <a:moveTo>
                  <a:pt x="0" y="21600"/>
                </a:moveTo>
                <a:lnTo>
                  <a:pt x="8173" y="21600"/>
                </a:lnTo>
                <a:lnTo>
                  <a:pt x="21600" y="0"/>
                </a:lnTo>
              </a:path>
            </a:pathLst>
          </a:custGeom>
          <a:solidFill>
            <a:srgbClr val="FFFFFF"/>
          </a:solidFill>
          <a:ln w="20267" cmpd="sng" cap="flat">
            <a:solidFill>
              <a:srgbClr val="1A7B80"/>
            </a:solidFill>
            <a:prstDash val="solid"/>
            <a:bevel/>
            <a:tailEnd type="oval" w="med" len="med"/>
          </a:ln>
        </p:spPr>
      </p:sp>
      <p:sp>
        <p:nvSpPr>
          <p:cNvPr id="260" name="曲线"/>
          <p:cNvSpPr>
            <a:spLocks/>
          </p:cNvSpPr>
          <p:nvPr/>
        </p:nvSpPr>
        <p:spPr>
          <a:xfrm rot="0">
            <a:off x="6368415" y="4229735"/>
            <a:ext cx="859790" cy="918210"/>
          </a:xfrm>
          <a:custGeom>
            <a:gdLst>
              <a:gd name="T1" fmla="*/ 0 w 21600"/>
              <a:gd name="T2" fmla="*/ 0 h 21600"/>
              <a:gd name="T3" fmla="*/ 21600 w 21600"/>
              <a:gd name="T4" fmla="*/ 21600 h 21600"/>
            </a:gdLst>
            <a:rect l="T1" t="T2" r="T3" b="T4"/>
            <a:pathLst>
              <a:path w="21600" h="21600">
                <a:moveTo>
                  <a:pt x="21600" y="21600"/>
                </a:moveTo>
                <a:lnTo>
                  <a:pt x="12555" y="21600"/>
                </a:lnTo>
                <a:lnTo>
                  <a:pt x="0" y="0"/>
                </a:lnTo>
              </a:path>
            </a:pathLst>
          </a:custGeom>
          <a:solidFill>
            <a:srgbClr val="FFFFFF"/>
          </a:solidFill>
          <a:ln w="20267" cmpd="sng" cap="flat">
            <a:solidFill>
              <a:srgbClr val="1A7B80"/>
            </a:solidFill>
            <a:prstDash val="solid"/>
            <a:bevel/>
            <a:tailEnd type="oval" w="med" len="med"/>
          </a:ln>
        </p:spPr>
      </p:sp>
      <p:sp>
        <p:nvSpPr>
          <p:cNvPr id="261" name="曲线"/>
          <p:cNvSpPr>
            <a:spLocks/>
          </p:cNvSpPr>
          <p:nvPr/>
        </p:nvSpPr>
        <p:spPr>
          <a:xfrm rot="0">
            <a:off x="6138545" y="2671445"/>
            <a:ext cx="1096643" cy="1213485"/>
          </a:xfrm>
          <a:custGeom>
            <a:gdLst>
              <a:gd name="T1" fmla="*/ 0 w 21600"/>
              <a:gd name="T2" fmla="*/ 0 h 21600"/>
              <a:gd name="T3" fmla="*/ 21600 w 21600"/>
              <a:gd name="T4" fmla="*/ 21600 h 21600"/>
            </a:gdLst>
            <a:rect l="T1" t="T2" r="T3" b="T4"/>
            <a:pathLst>
              <a:path w="21600" h="21600">
                <a:moveTo>
                  <a:pt x="21600" y="0"/>
                </a:moveTo>
                <a:lnTo>
                  <a:pt x="13767" y="0"/>
                </a:lnTo>
                <a:lnTo>
                  <a:pt x="0" y="21600"/>
                </a:lnTo>
              </a:path>
            </a:pathLst>
          </a:custGeom>
          <a:solidFill>
            <a:srgbClr val="FFFFFF"/>
          </a:solidFill>
          <a:ln w="20267" cmpd="sng" cap="flat">
            <a:solidFill>
              <a:srgbClr val="1A7B80"/>
            </a:solidFill>
            <a:prstDash val="solid"/>
            <a:bevel/>
            <a:tailEnd type="oval" w="med" len="med"/>
          </a:ln>
        </p:spPr>
      </p:sp>
      <p:grpSp>
        <p:nvGrpSpPr>
          <p:cNvPr id="264" name="组合"/>
          <p:cNvGrpSpPr>
            <a:grpSpLocks/>
          </p:cNvGrpSpPr>
          <p:nvPr/>
        </p:nvGrpSpPr>
        <p:grpSpPr>
          <a:xfrm>
            <a:off x="365124" y="1804152"/>
            <a:ext cx="4342765" cy="2825632"/>
            <a:chOff x="365124" y="1804152"/>
            <a:chExt cx="4342765" cy="2825632"/>
          </a:xfrm>
        </p:grpSpPr>
        <p:sp>
          <p:nvSpPr>
            <p:cNvPr id="262" name="矩形"/>
            <p:cNvSpPr>
              <a:spLocks/>
            </p:cNvSpPr>
            <p:nvPr/>
          </p:nvSpPr>
          <p:spPr>
            <a:xfrm rot="0">
              <a:off x="365124" y="2947772"/>
              <a:ext cx="4215632" cy="1682012"/>
            </a:xfrm>
            <a:prstGeom prst="rect"/>
            <a:noFill/>
            <a:ln w="9525" cmpd="sng" cap="flat">
              <a:noFill/>
              <a:prstDash val="solid"/>
              <a:miter/>
            </a:ln>
          </p:spPr>
          <p:txBody>
            <a:bodyPr vert="horz" wrap="square" lIns="36000" tIns="0" rIns="36000" bIns="0" anchor="ctr" anchorCtr="0">
              <a:prstTxWarp prst="textNoShape"/>
            </a:bodyPr>
            <a:lstStyle/>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子女接受全日制学历教育（包括义务教育、高中、中职、技工、大学专科、本科、硕士、博士）和学前教育（指年满</a:t>
              </a:r>
              <a:r>
                <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3</a:t>
              </a: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周岁当月至接受小学入学前前一月）的纳税人。</a:t>
              </a:r>
              <a:endPar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父母：生父母、继父母、养父母，以及其他人担任未成年人的监护人</a:t>
              </a:r>
              <a:endPar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子女：婚生子女、非婚生子女、继子女、养子女。</a:t>
              </a:r>
              <a:endPar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p:txBody>
        </p:sp>
        <p:sp>
          <p:nvSpPr>
            <p:cNvPr id="263" name="矩形"/>
            <p:cNvSpPr>
              <a:spLocks/>
            </p:cNvSpPr>
            <p:nvPr/>
          </p:nvSpPr>
          <p:spPr>
            <a:xfrm rot="0">
              <a:off x="1723083" y="1804152"/>
              <a:ext cx="2984806" cy="548292"/>
            </a:xfrm>
            <a:prstGeom prst="rect"/>
            <a:noFill/>
            <a:ln w="9525" cmpd="sng" cap="flat">
              <a:noFill/>
              <a:prstDash val="solid"/>
              <a:miter/>
            </a:ln>
          </p:spPr>
          <p:txBody>
            <a:bodyPr vert="horz" wrap="square" lIns="36000" tIns="0" rIns="36000" bIns="0" anchor="ctr" anchorCtr="0">
              <a:prstTxWarp prst="textNoShape"/>
            </a:bodyPr>
            <a:lstStyle/>
            <a:p>
              <a:pPr marL="0" indent="0" algn="r">
                <a:lnSpc>
                  <a:spcPct val="100000"/>
                </a:lnSpc>
                <a:spcBef>
                  <a:spcPts val="0"/>
                </a:spcBef>
                <a:spcAft>
                  <a:spcPts val="0"/>
                </a:spcAft>
                <a:buNone/>
              </a:pPr>
              <a:r>
                <a:rPr lang="zh-CN" altLang="en-US" sz="2300" b="1" i="0" u="none" strike="noStrike" kern="1200" cap="none" spc="0" baseline="0">
                  <a:solidFill>
                    <a:srgbClr val="FF0000"/>
                  </a:solidFill>
                  <a:latin typeface="宋体" pitchFamily="0" charset="0"/>
                  <a:ea typeface="宋体" pitchFamily="0" charset="0"/>
                  <a:cs typeface="Arial" pitchFamily="0" charset="0"/>
                </a:rPr>
                <a:t>谁能扣？</a:t>
              </a:r>
              <a:endParaRPr lang="zh-CN" altLang="en-US" sz="2300" b="1" i="0" u="none" strike="noStrike" kern="1200" cap="none" spc="0" baseline="0">
                <a:solidFill>
                  <a:srgbClr val="FF0000"/>
                </a:solidFill>
                <a:latin typeface="宋体" pitchFamily="0" charset="0"/>
                <a:ea typeface="宋体" pitchFamily="0" charset="0"/>
                <a:cs typeface="Arial" pitchFamily="0" charset="0"/>
              </a:endParaRPr>
            </a:p>
          </p:txBody>
        </p:sp>
      </p:grpSp>
      <p:grpSp>
        <p:nvGrpSpPr>
          <p:cNvPr id="267" name="组合"/>
          <p:cNvGrpSpPr>
            <a:grpSpLocks/>
          </p:cNvGrpSpPr>
          <p:nvPr/>
        </p:nvGrpSpPr>
        <p:grpSpPr>
          <a:xfrm>
            <a:off x="2201545" y="5537834"/>
            <a:ext cx="2379345" cy="799463"/>
            <a:chOff x="2201545" y="5537834"/>
            <a:chExt cx="2379345" cy="799463"/>
          </a:xfrm>
        </p:grpSpPr>
        <p:sp>
          <p:nvSpPr>
            <p:cNvPr id="265" name="矩形"/>
            <p:cNvSpPr>
              <a:spLocks/>
            </p:cNvSpPr>
            <p:nvPr/>
          </p:nvSpPr>
          <p:spPr>
            <a:xfrm rot="0">
              <a:off x="2201545" y="5796495"/>
              <a:ext cx="2379345" cy="540801"/>
            </a:xfrm>
            <a:prstGeom prst="rect"/>
            <a:noFill/>
            <a:ln w="9525" cmpd="sng" cap="flat">
              <a:noFill/>
              <a:prstDash val="solid"/>
              <a:miter/>
            </a:ln>
          </p:spPr>
          <p:txBody>
            <a:bodyPr vert="horz" wrap="square" lIns="36000" tIns="0" rIns="36000" bIns="0" anchor="ctr" anchorCtr="0">
              <a:prstTxWarp prst="textNoShape"/>
            </a:bodyPr>
            <a:lstStyle/>
            <a:p>
              <a:pPr marL="0" indent="0" algn="l">
                <a:lnSpc>
                  <a:spcPct val="129000"/>
                </a:lnSpc>
                <a:spcBef>
                  <a:spcPts val="0"/>
                </a:spcBef>
                <a:spcAft>
                  <a:spcPts val="0"/>
                </a:spcAft>
                <a:buNone/>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每个子女每月1000元。</a:t>
              </a:r>
              <a:endPar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p:txBody>
        </p:sp>
        <p:sp>
          <p:nvSpPr>
            <p:cNvPr id="266" name="矩形"/>
            <p:cNvSpPr>
              <a:spLocks/>
            </p:cNvSpPr>
            <p:nvPr/>
          </p:nvSpPr>
          <p:spPr>
            <a:xfrm rot="0">
              <a:off x="2896234" y="5537834"/>
              <a:ext cx="1684654" cy="141667"/>
            </a:xfrm>
            <a:prstGeom prst="rect"/>
            <a:noFill/>
            <a:ln w="9525" cmpd="sng" cap="flat">
              <a:noFill/>
              <a:prstDash val="solid"/>
              <a:miter/>
            </a:ln>
          </p:spPr>
          <p:txBody>
            <a:bodyPr vert="horz" wrap="square" lIns="36000" tIns="0" rIns="36000" bIns="0" anchor="ctr" anchorCtr="0">
              <a:prstTxWarp prst="textNoShape"/>
            </a:bodyPr>
            <a:lstStyle/>
            <a:p>
              <a:pPr marL="0" indent="0" algn="r">
                <a:lnSpc>
                  <a:spcPct val="100000"/>
                </a:lnSpc>
                <a:spcBef>
                  <a:spcPts val="0"/>
                </a:spcBef>
                <a:spcAft>
                  <a:spcPts val="0"/>
                </a:spcAft>
                <a:buNone/>
              </a:pPr>
              <a:r>
                <a:rPr lang="zh-CN" altLang="en-US" sz="2300" b="1" i="0" u="none" strike="noStrike" kern="1200" cap="none" spc="0" baseline="0">
                  <a:solidFill>
                    <a:srgbClr val="FF0000"/>
                  </a:solidFill>
                  <a:latin typeface="宋体" pitchFamily="0" charset="0"/>
                  <a:ea typeface="宋体" pitchFamily="0" charset="0"/>
                  <a:cs typeface="Arial" pitchFamily="0" charset="0"/>
                </a:rPr>
                <a:t>扣多少？</a:t>
              </a:r>
              <a:endParaRPr lang="zh-CN" altLang="en-US" sz="1400" b="0" i="0" u="none" strike="noStrike" kern="1200" cap="none" spc="0" baseline="0">
                <a:solidFill>
                  <a:srgbClr val="092B2D"/>
                </a:solidFill>
                <a:latin typeface="微软雅黑" pitchFamily="0" charset="0"/>
                <a:ea typeface="微软雅黑" pitchFamily="0" charset="0"/>
                <a:cs typeface="Arial" pitchFamily="0" charset="0"/>
              </a:endParaRPr>
            </a:p>
          </p:txBody>
        </p:sp>
      </p:grpSp>
      <p:grpSp>
        <p:nvGrpSpPr>
          <p:cNvPr id="270" name="组合"/>
          <p:cNvGrpSpPr>
            <a:grpSpLocks/>
          </p:cNvGrpSpPr>
          <p:nvPr/>
        </p:nvGrpSpPr>
        <p:grpSpPr>
          <a:xfrm>
            <a:off x="7353461" y="1989455"/>
            <a:ext cx="3430269" cy="1266188"/>
            <a:chOff x="7353461" y="1989455"/>
            <a:chExt cx="3430269" cy="1266188"/>
          </a:xfrm>
        </p:grpSpPr>
        <p:sp>
          <p:nvSpPr>
            <p:cNvPr id="268" name="矩形"/>
            <p:cNvSpPr>
              <a:spLocks/>
            </p:cNvSpPr>
            <p:nvPr/>
          </p:nvSpPr>
          <p:spPr>
            <a:xfrm rot="0">
              <a:off x="7353461" y="2392680"/>
              <a:ext cx="3430269" cy="862963"/>
            </a:xfrm>
            <a:prstGeom prst="rect"/>
            <a:noFill/>
            <a:ln w="9525" cmpd="sng" cap="flat">
              <a:noFill/>
              <a:prstDash val="solid"/>
              <a:miter/>
            </a:ln>
          </p:spPr>
          <p:txBody>
            <a:bodyPr vert="horz" wrap="square" lIns="36000" tIns="0" rIns="36000" bIns="0" anchor="ctr" anchorCtr="0">
              <a:prstTxWarp prst="textNoShape"/>
            </a:bodyPr>
            <a:lstStyle/>
            <a:p>
              <a:pPr marL="0" indent="0" algn="l">
                <a:lnSpc>
                  <a:spcPct val="129000"/>
                </a:lnSpc>
                <a:spcBef>
                  <a:spcPts val="0"/>
                </a:spcBef>
                <a:spcAft>
                  <a:spcPts val="0"/>
                </a:spcAft>
                <a:buNone/>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选择一：父母分摊扣50%</a:t>
              </a:r>
              <a:endPar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a:p>
              <a:pPr marL="0" indent="0" algn="l">
                <a:lnSpc>
                  <a:spcPct val="129000"/>
                </a:lnSpc>
                <a:spcBef>
                  <a:spcPts val="0"/>
                </a:spcBef>
                <a:spcAft>
                  <a:spcPts val="0"/>
                </a:spcAft>
                <a:buNone/>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选择二：父母一方扣100%</a:t>
              </a:r>
              <a:endPar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p:txBody>
        </p:sp>
        <p:sp>
          <p:nvSpPr>
            <p:cNvPr id="269" name="矩形"/>
            <p:cNvSpPr>
              <a:spLocks/>
            </p:cNvSpPr>
            <p:nvPr/>
          </p:nvSpPr>
          <p:spPr>
            <a:xfrm rot="0">
              <a:off x="7475218" y="1989455"/>
              <a:ext cx="2428744" cy="226058"/>
            </a:xfrm>
            <a:prstGeom prst="rect"/>
            <a:noFill/>
            <a:ln w="9525" cmpd="sng" cap="flat">
              <a:noFill/>
              <a:prstDash val="solid"/>
              <a:miter/>
            </a:ln>
          </p:spPr>
          <p:txBody>
            <a:bodyPr vert="horz" wrap="square" lIns="36000" tIns="0" rIns="36000" bIns="0" anchor="ctr" anchorCtr="0">
              <a:prstTxWarp prst="textNoShape"/>
            </a:bodyPr>
            <a:lstStyle/>
            <a:p>
              <a:pPr marL="0" indent="0" algn="l">
                <a:lnSpc>
                  <a:spcPct val="100000"/>
                </a:lnSpc>
                <a:spcBef>
                  <a:spcPts val="0"/>
                </a:spcBef>
                <a:spcAft>
                  <a:spcPts val="0"/>
                </a:spcAft>
                <a:buNone/>
              </a:pPr>
              <a:r>
                <a:rPr lang="zh-CN" altLang="en-US" sz="2300" b="1" i="0" u="none" strike="noStrike" kern="1200" cap="none" spc="0" baseline="0">
                  <a:solidFill>
                    <a:srgbClr val="FF0000"/>
                  </a:solidFill>
                  <a:latin typeface="宋体" pitchFamily="0" charset="0"/>
                  <a:ea typeface="宋体" pitchFamily="0" charset="0"/>
                  <a:cs typeface="Arial" pitchFamily="0" charset="0"/>
                </a:rPr>
                <a:t>怎么扣？</a:t>
              </a:r>
              <a:endParaRPr lang="zh-CN" altLang="en-US" sz="2300" b="1" i="0" u="none" strike="noStrike" kern="1200" cap="none" spc="0" baseline="0">
                <a:solidFill>
                  <a:srgbClr val="FF0000"/>
                </a:solidFill>
                <a:latin typeface="宋体" pitchFamily="0" charset="0"/>
                <a:ea typeface="宋体" pitchFamily="0" charset="0"/>
                <a:cs typeface="Arial" pitchFamily="0" charset="0"/>
              </a:endParaRPr>
            </a:p>
          </p:txBody>
        </p:sp>
      </p:grpSp>
      <p:grpSp>
        <p:nvGrpSpPr>
          <p:cNvPr id="273" name="组合"/>
          <p:cNvGrpSpPr>
            <a:grpSpLocks/>
          </p:cNvGrpSpPr>
          <p:nvPr/>
        </p:nvGrpSpPr>
        <p:grpSpPr>
          <a:xfrm>
            <a:off x="7353300" y="3764964"/>
            <a:ext cx="4700905" cy="2923373"/>
            <a:chOff x="7353300" y="3764964"/>
            <a:chExt cx="4700905" cy="2923373"/>
          </a:xfrm>
        </p:grpSpPr>
        <p:sp>
          <p:nvSpPr>
            <p:cNvPr id="271" name="矩形"/>
            <p:cNvSpPr>
              <a:spLocks/>
            </p:cNvSpPr>
            <p:nvPr/>
          </p:nvSpPr>
          <p:spPr>
            <a:xfrm rot="0">
              <a:off x="7353300" y="4412160"/>
              <a:ext cx="4700905" cy="2276177"/>
            </a:xfrm>
            <a:prstGeom prst="rect"/>
            <a:noFill/>
            <a:ln w="9525" cmpd="sng" cap="flat">
              <a:noFill/>
              <a:prstDash val="solid"/>
              <a:miter/>
            </a:ln>
          </p:spPr>
          <p:txBody>
            <a:bodyPr vert="horz" wrap="square" lIns="36000" tIns="0" rIns="36000" bIns="0" anchor="ctr" anchorCtr="0">
              <a:prstTxWarp prst="textNoShape"/>
            </a:bodyPr>
            <a:lstStyle/>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具体扣缴方式在一个纳税年度内不得变更。</a:t>
              </a:r>
              <a:endPar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纳税人子女在境外接受的，需要留存境外学校录取通知书、留学签证等相关资料备查。</a:t>
              </a:r>
              <a:endPar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包含因病或其他原因休学但学籍继续保留的休学期间，以及施教机构按规定组织实施的寒暑假等假期。</a:t>
              </a:r>
              <a:endPar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a:p>
              <a:pPr marL="0" indent="0" algn="l">
                <a:lnSpc>
                  <a:spcPct val="129000"/>
                </a:lnSpc>
                <a:spcBef>
                  <a:spcPts val="0"/>
                </a:spcBef>
                <a:spcAft>
                  <a:spcPts val="0"/>
                </a:spcAft>
                <a:buNone/>
              </a:pPr>
              <a:endPar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p:txBody>
        </p:sp>
        <p:sp>
          <p:nvSpPr>
            <p:cNvPr id="272" name="矩形"/>
            <p:cNvSpPr>
              <a:spLocks/>
            </p:cNvSpPr>
            <p:nvPr/>
          </p:nvSpPr>
          <p:spPr>
            <a:xfrm rot="0">
              <a:off x="7353300" y="3764964"/>
              <a:ext cx="3328395" cy="630099"/>
            </a:xfrm>
            <a:prstGeom prst="rect"/>
            <a:noFill/>
            <a:ln w="9525" cmpd="sng" cap="flat">
              <a:noFill/>
              <a:prstDash val="solid"/>
              <a:miter/>
            </a:ln>
          </p:spPr>
          <p:txBody>
            <a:bodyPr vert="horz" wrap="square" lIns="36000" tIns="0" rIns="36000" bIns="0" anchor="ctr" anchorCtr="0">
              <a:prstTxWarp prst="textNoShape"/>
            </a:bodyPr>
            <a:lstStyle/>
            <a:p>
              <a:pPr marL="0" indent="0" algn="l">
                <a:lnSpc>
                  <a:spcPct val="100000"/>
                </a:lnSpc>
                <a:spcBef>
                  <a:spcPts val="0"/>
                </a:spcBef>
                <a:spcAft>
                  <a:spcPts val="0"/>
                </a:spcAft>
                <a:buNone/>
              </a:pPr>
              <a:r>
                <a:rPr lang="zh-CN" altLang="en-US" sz="2300" b="1" i="0" u="none" strike="noStrike" kern="1200" cap="none" spc="0" baseline="0">
                  <a:solidFill>
                    <a:srgbClr val="FF0000"/>
                  </a:solidFill>
                  <a:latin typeface="宋体" pitchFamily="0" charset="0"/>
                  <a:ea typeface="宋体" pitchFamily="0" charset="0"/>
                  <a:cs typeface="Arial" pitchFamily="0" charset="0"/>
                </a:rPr>
                <a:t>注意：</a:t>
              </a:r>
              <a:endParaRPr lang="zh-CN" altLang="en-US" sz="1400" b="0" i="0" u="none" strike="noStrike" kern="1200" cap="none" spc="0" baseline="0">
                <a:solidFill>
                  <a:srgbClr val="092B2D"/>
                </a:solidFill>
                <a:latin typeface="微软雅黑" pitchFamily="0" charset="0"/>
                <a:ea typeface="微软雅黑" pitchFamily="0" charset="0"/>
                <a:cs typeface="Arial" pitchFamily="0" charset="0"/>
              </a:endParaRPr>
            </a:p>
          </p:txBody>
        </p:sp>
      </p:grpSp>
      <p:sp>
        <p:nvSpPr>
          <p:cNvPr id="274" name="矩形"/>
          <p:cNvSpPr>
            <a:spLocks/>
          </p:cNvSpPr>
          <p:nvPr/>
        </p:nvSpPr>
        <p:spPr>
          <a:xfrm rot="0">
            <a:off x="838200" y="457200"/>
            <a:ext cx="3632581"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020101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工资薪金</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275"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276"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277" name="矩形"/>
          <p:cNvSpPr>
            <a:spLocks/>
          </p:cNvSpPr>
          <p:nvPr/>
        </p:nvSpPr>
        <p:spPr>
          <a:xfrm rot="0">
            <a:off x="2731770" y="1044575"/>
            <a:ext cx="6969760" cy="585692"/>
          </a:xfrm>
          <a:prstGeom prst="rect"/>
          <a:solidFill>
            <a:srgbClr val="1C8388"/>
          </a:solidFill>
          <a:ln w="3175" cmpd="sng" cap="flat">
            <a:solidFill>
              <a:srgbClr val="309FA2"/>
            </a:solidFill>
            <a:prstDash val="dash"/>
            <a:round/>
          </a:ln>
        </p:spPr>
        <p:txBody>
          <a:bodyPr vert="horz" wrap="square" lIns="72000" tIns="36195" rIns="72000" bIns="36195" anchor="t" anchorCtr="0">
            <a:prstTxWarp prst="textNoShape"/>
            <a:spAutoFit/>
          </a:bodyPr>
          <a:lstStyle/>
          <a:p>
            <a:pPr marL="0" indent="0" algn="ctr" defTabSz="913638" eaLnBrk="1" fontAlgn="auto" latinLnBrk="0" hangingPunct="1">
              <a:lnSpc>
                <a:spcPct val="129000"/>
              </a:lnSpc>
              <a:spcBef>
                <a:spcPts val="800"/>
              </a:spcBef>
              <a:spcAft>
                <a:spcPts val="0"/>
              </a:spcAft>
              <a:buNone/>
            </a:pPr>
            <a:r>
              <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rPr>
              <a:t>累计专项附加扣除----子女教育</a:t>
            </a:r>
            <a:endPar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endParaRPr>
          </a:p>
        </p:txBody>
      </p:sp>
      <p:sp>
        <p:nvSpPr>
          <p:cNvPr id="278" name="曲线"/>
          <p:cNvSpPr>
            <a:spLocks/>
          </p:cNvSpPr>
          <p:nvPr/>
        </p:nvSpPr>
        <p:spPr>
          <a:xfrm flipH="1" rot="0">
            <a:off x="7220268" y="4522564"/>
            <a:ext cx="6983" cy="1409700"/>
          </a:xfrm>
          <a:custGeom>
            <a:gdLst>
              <a:gd name="T1" fmla="*/ -21600 w 21600"/>
              <a:gd name="T2" fmla="*/ 0 h 21600"/>
              <a:gd name="T3" fmla="*/ 0 w 21600"/>
              <a:gd name="T4" fmla="*/ 21600 h 21600"/>
            </a:gdLst>
            <a:rect l="T1" t="T2" r="T3" b="T4"/>
            <a:pathLst>
              <a:path w="21600" h="21600">
                <a:moveTo>
                  <a:pt x="0" y="0"/>
                </a:moveTo>
                <a:lnTo>
                  <a:pt x="0" y="21600"/>
                </a:lnTo>
              </a:path>
            </a:pathLst>
          </a:custGeom>
          <a:noFill/>
          <a:ln w="20267" cmpd="sng" cap="flat">
            <a:solidFill>
              <a:srgbClr val="1A7B80"/>
            </a:solidFill>
            <a:prstDash val="solid"/>
            <a:bevel/>
            <a:headEnd type="oval" w="med" len="med"/>
            <a:tailEnd type="oval" w="med" len="med"/>
          </a:ln>
        </p:spPr>
      </p:sp>
    </p:spTree>
    <p:extLst>
      <p:ext uri="{BB962C8B-B14F-4D97-AF65-F5344CB8AC3E}">
        <p14:creationId xmlns:p14="http://schemas.microsoft.com/office/powerpoint/2010/main" val="137739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wheel(1)">
                                      <p:cBhvr>
                                        <p:cTn id="7" dur="750"/>
                                        <p:tgtEl>
                                          <p:spTgt spid="257"/>
                                        </p:tgtEl>
                                      </p:cBhvr>
                                    </p:animEffect>
                                  </p:childTnLst>
                                </p:cTn>
                              </p:par>
                            </p:childTnLst>
                          </p:cTn>
                        </p:par>
                        <p:par>
                          <p:cTn id="8" fill="hold" nodeType="withGroup">
                            <p:stCondLst>
                              <p:cond delay="750"/>
                            </p:stCondLst>
                            <p:childTnLst>
                              <p:par>
                                <p:cTn id="9" presetID="6" presetClass="entr" presetSubtype="32" fill="hold" grpId="0" nodeType="afterEffect">
                                  <p:stCondLst>
                                    <p:cond delay="0"/>
                                  </p:stCondLst>
                                  <p:childTnLst>
                                    <p:set>
                                      <p:cBhvr>
                                        <p:cTn id="10" dur="1" fill="hold">
                                          <p:stCondLst>
                                            <p:cond delay="0"/>
                                          </p:stCondLst>
                                        </p:cTn>
                                        <p:tgtEl>
                                          <p:spTgt spid="250"/>
                                        </p:tgtEl>
                                        <p:attrNameLst>
                                          <p:attrName>style.visibility</p:attrName>
                                        </p:attrNameLst>
                                      </p:cBhvr>
                                      <p:to>
                                        <p:strVal val="visible"/>
                                      </p:to>
                                    </p:set>
                                    <p:animEffect transition="in" filter="circle(out)">
                                      <p:cBhvr>
                                        <p:cTn id="11" dur="750"/>
                                        <p:tgtEl>
                                          <p:spTgt spid="250"/>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58"/>
                                        </p:tgtEl>
                                        <p:attrNameLst>
                                          <p:attrName>style.visibility</p:attrName>
                                        </p:attrNameLst>
                                      </p:cBhvr>
                                      <p:to>
                                        <p:strVal val="visible"/>
                                      </p:to>
                                    </p:set>
                                    <p:animEffect transition="in" filter="wipe(left)">
                                      <p:cBhvr>
                                        <p:cTn id="15" dur="500"/>
                                        <p:tgtEl>
                                          <p:spTgt spid="258"/>
                                        </p:tgtEl>
                                      </p:cBhvr>
                                    </p:animEffect>
                                  </p:childTnLst>
                                </p:cTn>
                              </p:par>
                            </p:childTnLst>
                          </p:cTn>
                        </p:par>
                        <p:par>
                          <p:cTn id="16" fill="hold" nodeType="withGroup">
                            <p:stCondLst>
                              <p:cond delay="2000"/>
                            </p:stCondLst>
                            <p:childTnLst>
                              <p:par>
                                <p:cTn id="17" presetID="6" presetClass="entr" presetSubtype="32" fill="hold" grpId="0" nodeType="afterEffect">
                                  <p:stCondLst>
                                    <p:cond delay="0"/>
                                  </p:stCondLst>
                                  <p:childTnLst>
                                    <p:set>
                                      <p:cBhvr>
                                        <p:cTn id="18" dur="1" fill="hold">
                                          <p:stCondLst>
                                            <p:cond delay="0"/>
                                          </p:stCondLst>
                                        </p:cTn>
                                        <p:tgtEl>
                                          <p:spTgt spid="251"/>
                                        </p:tgtEl>
                                        <p:attrNameLst>
                                          <p:attrName>style.visibility</p:attrName>
                                        </p:attrNameLst>
                                      </p:cBhvr>
                                      <p:to>
                                        <p:strVal val="visible"/>
                                      </p:to>
                                    </p:set>
                                    <p:animEffect transition="in" filter="circle(out)">
                                      <p:cBhvr>
                                        <p:cTn id="19" dur="750"/>
                                        <p:tgtEl>
                                          <p:spTgt spid="251"/>
                                        </p:tgtEl>
                                      </p:cBhvr>
                                    </p:animEffect>
                                  </p:childTnLst>
                                </p:cTn>
                              </p:par>
                            </p:childTnLst>
                          </p:cTn>
                        </p:par>
                        <p:par>
                          <p:cTn id="20" fill="hold">
                            <p:stCondLst>
                              <p:cond delay="2750"/>
                            </p:stCondLst>
                            <p:childTnLst>
                              <p:par>
                                <p:cTn id="21" presetID="22" presetClass="entr" presetSubtype="8" fill="hold" grpId="0" nodeType="afterEffect">
                                  <p:stCondLst>
                                    <p:cond delay="0"/>
                                  </p:stCondLst>
                                  <p:childTnLst>
                                    <p:set>
                                      <p:cBhvr>
                                        <p:cTn id="22" dur="1" fill="hold">
                                          <p:stCondLst>
                                            <p:cond delay="0"/>
                                          </p:stCondLst>
                                        </p:cTn>
                                        <p:tgtEl>
                                          <p:spTgt spid="259"/>
                                        </p:tgtEl>
                                        <p:attrNameLst>
                                          <p:attrName>style.visibility</p:attrName>
                                        </p:attrNameLst>
                                      </p:cBhvr>
                                      <p:to>
                                        <p:strVal val="visible"/>
                                      </p:to>
                                    </p:set>
                                    <p:animEffect transition="in" filter="wipe(left)">
                                      <p:cBhvr>
                                        <p:cTn id="23" dur="500"/>
                                        <p:tgtEl>
                                          <p:spTgt spid="259"/>
                                        </p:tgtEl>
                                      </p:cBhvr>
                                    </p:animEffect>
                                  </p:childTnLst>
                                </p:cTn>
                              </p:par>
                            </p:childTnLst>
                          </p:cTn>
                        </p:par>
                        <p:par>
                          <p:cTn id="24" fill="hold" nodeType="withGroup">
                            <p:stCondLst>
                              <p:cond delay="3250"/>
                            </p:stCondLst>
                            <p:childTnLst>
                              <p:par>
                                <p:cTn id="25" presetID="6" presetClass="entr" presetSubtype="32" fill="hold" grpId="0" nodeType="afterEffect">
                                  <p:stCondLst>
                                    <p:cond delay="0"/>
                                  </p:stCondLst>
                                  <p:childTnLst>
                                    <p:set>
                                      <p:cBhvr>
                                        <p:cTn id="26" dur="1" fill="hold">
                                          <p:stCondLst>
                                            <p:cond delay="0"/>
                                          </p:stCondLst>
                                        </p:cTn>
                                        <p:tgtEl>
                                          <p:spTgt spid="252"/>
                                        </p:tgtEl>
                                        <p:attrNameLst>
                                          <p:attrName>style.visibility</p:attrName>
                                        </p:attrNameLst>
                                      </p:cBhvr>
                                      <p:to>
                                        <p:strVal val="visible"/>
                                      </p:to>
                                    </p:set>
                                    <p:animEffect transition="in" filter="circle(out)">
                                      <p:cBhvr>
                                        <p:cTn id="27" dur="750"/>
                                        <p:tgtEl>
                                          <p:spTgt spid="252"/>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261"/>
                                        </p:tgtEl>
                                        <p:attrNameLst>
                                          <p:attrName>style.visibility</p:attrName>
                                        </p:attrNameLst>
                                      </p:cBhvr>
                                      <p:to>
                                        <p:strVal val="visible"/>
                                      </p:to>
                                    </p:set>
                                    <p:animEffect transition="in" filter="wipe(left)">
                                      <p:cBhvr>
                                        <p:cTn id="31" dur="500"/>
                                        <p:tgtEl>
                                          <p:spTgt spid="261"/>
                                        </p:tgtEl>
                                      </p:cBhvr>
                                    </p:animEffect>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260"/>
                                        </p:tgtEl>
                                        <p:attrNameLst>
                                          <p:attrName>style.visibility</p:attrName>
                                        </p:attrNameLst>
                                      </p:cBhvr>
                                      <p:to>
                                        <p:strVal val="visible"/>
                                      </p:to>
                                    </p:set>
                                    <p:animEffect transition="in" filter="wipe(left)">
                                      <p:cBhvr>
                                        <p:cTn id="35" dur="500"/>
                                        <p:tgtEl>
                                          <p:spTgt spid="260"/>
                                        </p:tgtEl>
                                      </p:cBhvr>
                                    </p:animEffect>
                                  </p:childTnLst>
                                </p:cTn>
                              </p:par>
                            </p:childTnLst>
                          </p:cTn>
                        </p:par>
                        <p:par>
                          <p:cTn id="36" fill="hold" nodeType="withGroup">
                            <p:stCondLst>
                              <p:cond delay="5000"/>
                            </p:stCondLst>
                            <p:childTnLst>
                              <p:par>
                                <p:cTn id="37" presetID="6" presetClass="entr" presetSubtype="32" fill="hold" grpId="0" nodeType="afterEffect">
                                  <p:stCondLst>
                                    <p:cond delay="0"/>
                                  </p:stCondLst>
                                  <p:childTnLst>
                                    <p:set>
                                      <p:cBhvr>
                                        <p:cTn id="38" dur="1" fill="hold">
                                          <p:stCondLst>
                                            <p:cond delay="0"/>
                                          </p:stCondLst>
                                        </p:cTn>
                                        <p:tgtEl>
                                          <p:spTgt spid="278"/>
                                        </p:tgtEl>
                                        <p:attrNameLst>
                                          <p:attrName>style.visibility</p:attrName>
                                        </p:attrNameLst>
                                      </p:cBhvr>
                                      <p:to>
                                        <p:strVal val="visible"/>
                                      </p:to>
                                    </p:set>
                                    <p:animEffect transition="in" filter="circle(out)">
                                      <p:cBhvr>
                                        <p:cTn id="39" dur="750"/>
                                        <p:tgtEl>
                                          <p:spTgt spid="27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64"/>
                                        </p:tgtEl>
                                        <p:attrNameLst>
                                          <p:attrName>style.visibility</p:attrName>
                                        </p:attrNameLst>
                                      </p:cBhvr>
                                      <p:to>
                                        <p:strVal val="visible"/>
                                      </p:to>
                                    </p:set>
                                    <p:anim calcmode="lin" valueType="num">
                                      <p:cBhvr additive="base">
                                        <p:cTn id="44" dur="500" fill="hold"/>
                                        <p:tgtEl>
                                          <p:spTgt spid="264"/>
                                        </p:tgtEl>
                                        <p:attrNameLst>
                                          <p:attrName>ppt_x</p:attrName>
                                        </p:attrNameLst>
                                      </p:cBhvr>
                                      <p:tavLst>
                                        <p:tav tm="0">
                                          <p:val>
                                            <p:strVal val="#ppt_x"/>
                                          </p:val>
                                        </p:tav>
                                        <p:tav tm="100000">
                                          <p:val>
                                            <p:strVal val="#ppt_x"/>
                                          </p:val>
                                        </p:tav>
                                      </p:tavLst>
                                    </p:anim>
                                    <p:anim calcmode="lin" valueType="num">
                                      <p:cBhvr additive="base">
                                        <p:cTn id="45" dur="500" fill="hold"/>
                                        <p:tgtEl>
                                          <p:spTgt spid="26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67"/>
                                        </p:tgtEl>
                                        <p:attrNameLst>
                                          <p:attrName>style.visibility</p:attrName>
                                        </p:attrNameLst>
                                      </p:cBhvr>
                                      <p:to>
                                        <p:strVal val="visible"/>
                                      </p:to>
                                    </p:set>
                                    <p:anim calcmode="lin" valueType="num">
                                      <p:cBhvr additive="base">
                                        <p:cTn id="50" dur="500" fill="hold"/>
                                        <p:tgtEl>
                                          <p:spTgt spid="267"/>
                                        </p:tgtEl>
                                        <p:attrNameLst>
                                          <p:attrName>ppt_x</p:attrName>
                                        </p:attrNameLst>
                                      </p:cBhvr>
                                      <p:tavLst>
                                        <p:tav tm="0">
                                          <p:val>
                                            <p:strVal val="#ppt_x"/>
                                          </p:val>
                                        </p:tav>
                                        <p:tav tm="100000">
                                          <p:val>
                                            <p:strVal val="#ppt_x"/>
                                          </p:val>
                                        </p:tav>
                                      </p:tavLst>
                                    </p:anim>
                                    <p:anim calcmode="lin" valueType="num">
                                      <p:cBhvr additive="base">
                                        <p:cTn id="51" dur="500" fill="hold"/>
                                        <p:tgtEl>
                                          <p:spTgt spid="26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70"/>
                                        </p:tgtEl>
                                        <p:attrNameLst>
                                          <p:attrName>style.visibility</p:attrName>
                                        </p:attrNameLst>
                                      </p:cBhvr>
                                      <p:to>
                                        <p:strVal val="visible"/>
                                      </p:to>
                                    </p:set>
                                    <p:anim calcmode="lin" valueType="num">
                                      <p:cBhvr additive="base">
                                        <p:cTn id="56" dur="500" fill="hold"/>
                                        <p:tgtEl>
                                          <p:spTgt spid="270"/>
                                        </p:tgtEl>
                                        <p:attrNameLst>
                                          <p:attrName>ppt_x</p:attrName>
                                        </p:attrNameLst>
                                      </p:cBhvr>
                                      <p:tavLst>
                                        <p:tav tm="0">
                                          <p:val>
                                            <p:strVal val="#ppt_x"/>
                                          </p:val>
                                        </p:tav>
                                        <p:tav tm="100000">
                                          <p:val>
                                            <p:strVal val="#ppt_x"/>
                                          </p:val>
                                        </p:tav>
                                      </p:tavLst>
                                    </p:anim>
                                    <p:anim calcmode="lin" valueType="num">
                                      <p:cBhvr additive="base">
                                        <p:cTn id="57" dur="500" fill="hold"/>
                                        <p:tgtEl>
                                          <p:spTgt spid="270"/>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73"/>
                                        </p:tgtEl>
                                        <p:attrNameLst>
                                          <p:attrName>style.visibility</p:attrName>
                                        </p:attrNameLst>
                                      </p:cBhvr>
                                      <p:to>
                                        <p:strVal val="visible"/>
                                      </p:to>
                                    </p:set>
                                    <p:anim calcmode="lin" valueType="num">
                                      <p:cBhvr additive="base">
                                        <p:cTn id="62" dur="500" fill="hold"/>
                                        <p:tgtEl>
                                          <p:spTgt spid="273"/>
                                        </p:tgtEl>
                                        <p:attrNameLst>
                                          <p:attrName>ppt_x</p:attrName>
                                        </p:attrNameLst>
                                      </p:cBhvr>
                                      <p:tavLst>
                                        <p:tav tm="0">
                                          <p:val>
                                            <p:strVal val="#ppt_x"/>
                                          </p:val>
                                        </p:tav>
                                        <p:tav tm="100000">
                                          <p:val>
                                            <p:strVal val="#ppt_x"/>
                                          </p:val>
                                        </p:tav>
                                      </p:tavLst>
                                    </p:anim>
                                    <p:anim calcmode="lin" valueType="num">
                                      <p:cBhvr additive="base">
                                        <p:cTn id="63" dur="500" fill="hold"/>
                                        <p:tgtEl>
                                          <p:spTgt spid="2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animBg="1"/>
      <p:bldP spid="250" grpId="0" animBg="1"/>
      <p:bldP spid="258" grpId="0" animBg="1"/>
      <p:bldP spid="251" grpId="0" animBg="1"/>
      <p:bldP spid="259" grpId="0" animBg="1"/>
      <p:bldP spid="252" grpId="0" animBg="1"/>
      <p:bldP spid="261" grpId="0" animBg="1"/>
      <p:bldP spid="260" grpId="0" animBg="1"/>
      <p:bldP spid="278" grpId="0" animBg="1"/>
      <p:bldP spid="264" grpId="0" animBg="1"/>
      <p:bldP spid="267" grpId="0" animBg="1"/>
      <p:bldP spid="270" grpId="0" animBg="1"/>
      <p:bldP spid="273" grpId="0" animBg="1"/>
    </p:bldLst>
  </p:timing>
</p:sld>
</file>

<file path=ppt/slides/slide24.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281" name="图片"/>
          <p:cNvPicPr>
            <a:picLocks noChangeAspect="1"/>
          </p:cNvPicPr>
          <p:nvPr/>
        </p:nvPicPr>
        <p:blipFill>
          <a:blip r:embed="rId1" cstate="print"/>
          <a:stretch>
            <a:fillRect/>
          </a:stretch>
        </p:blipFill>
        <p:spPr>
          <a:xfrm rot="0">
            <a:off x="365124" y="1453515"/>
            <a:ext cx="1413510" cy="1381760"/>
          </a:xfrm>
          <a:prstGeom prst="rect"/>
          <a:noFill/>
          <a:ln w="9525" cmpd="sng" cap="flat">
            <a:noFill/>
            <a:prstDash val="solid"/>
            <a:miter/>
          </a:ln>
        </p:spPr>
      </p:pic>
      <p:sp>
        <p:nvSpPr>
          <p:cNvPr id="282" name="矩形"/>
          <p:cNvSpPr>
            <a:spLocks/>
          </p:cNvSpPr>
          <p:nvPr/>
        </p:nvSpPr>
        <p:spPr>
          <a:xfrm rot="0">
            <a:off x="838200" y="457200"/>
            <a:ext cx="3632581"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020101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工资薪金</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283"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284"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285" name="矩形"/>
          <p:cNvSpPr>
            <a:spLocks/>
          </p:cNvSpPr>
          <p:nvPr/>
        </p:nvSpPr>
        <p:spPr>
          <a:xfrm rot="0">
            <a:off x="2533015" y="1453515"/>
            <a:ext cx="9094470" cy="462914"/>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Arial" pitchFamily="0" charset="0"/>
              </a:rPr>
              <a:t>以下情况，马冬梅能否扣除子女教育费用？</a:t>
            </a:r>
            <a:endParaRPr lang="zh-CN" altLang="en-US" sz="2500" b="0" i="0" u="none" strike="noStrike" kern="1200" cap="none" spc="0" baseline="0">
              <a:solidFill>
                <a:schemeClr val="tx1"/>
              </a:solidFill>
              <a:latin typeface="宋体" pitchFamily="0" charset="0"/>
              <a:ea typeface="宋体" pitchFamily="0" charset="0"/>
              <a:cs typeface="Arial" pitchFamily="0" charset="0"/>
            </a:endParaRPr>
          </a:p>
        </p:txBody>
      </p:sp>
      <p:sp>
        <p:nvSpPr>
          <p:cNvPr id="286" name="矩形"/>
          <p:cNvSpPr>
            <a:spLocks/>
          </p:cNvSpPr>
          <p:nvPr/>
        </p:nvSpPr>
        <p:spPr>
          <a:xfrm rot="0">
            <a:off x="2444750" y="2215515"/>
            <a:ext cx="9094470" cy="2877502"/>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Arial" pitchFamily="0" charset="0"/>
              </a:rPr>
              <a:t>1</a:t>
            </a:r>
            <a:r>
              <a:rPr lang="zh-CN" altLang="en-US" sz="2500" b="0" i="0" u="none" strike="noStrike" kern="1200" cap="none" spc="0" baseline="0">
                <a:solidFill>
                  <a:schemeClr val="tx1"/>
                </a:solidFill>
                <a:latin typeface="宋体" pitchFamily="0" charset="0"/>
                <a:ea typeface="宋体" pitchFamily="0" charset="0"/>
                <a:cs typeface="Arial" pitchFamily="0" charset="0"/>
              </a:rPr>
              <a:t>、马冬梅的女儿今年</a:t>
            </a:r>
            <a:r>
              <a:rPr lang="en-US" altLang="zh-CN" sz="2500" b="0" i="0" u="none" strike="noStrike" kern="1200" cap="none" spc="0" baseline="0">
                <a:solidFill>
                  <a:schemeClr val="tx1"/>
                </a:solidFill>
                <a:latin typeface="宋体" pitchFamily="0" charset="0"/>
                <a:ea typeface="宋体" pitchFamily="0" charset="0"/>
                <a:cs typeface="Arial" pitchFamily="0" charset="0"/>
              </a:rPr>
              <a:t>2</a:t>
            </a:r>
            <a:r>
              <a:rPr lang="zh-CN" altLang="en-US" sz="2500" b="0" i="0" u="none" strike="noStrike" kern="1200" cap="none" spc="0" baseline="0">
                <a:solidFill>
                  <a:schemeClr val="tx1"/>
                </a:solidFill>
                <a:latin typeface="宋体" pitchFamily="0" charset="0"/>
                <a:ea typeface="宋体" pitchFamily="0" charset="0"/>
                <a:cs typeface="Arial" pitchFamily="0" charset="0"/>
              </a:rPr>
              <a:t>岁，读幼儿园小班；</a:t>
            </a:r>
            <a:endParaRPr lang="en-US" altLang="zh-CN" sz="25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5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Arial" pitchFamily="0" charset="0"/>
              </a:rPr>
              <a:t>2</a:t>
            </a:r>
            <a:r>
              <a:rPr lang="zh-CN" altLang="en-US" sz="2500" b="0" i="0" u="none" strike="noStrike" kern="1200" cap="none" spc="0" baseline="0">
                <a:solidFill>
                  <a:schemeClr val="tx1"/>
                </a:solidFill>
                <a:latin typeface="宋体" pitchFamily="0" charset="0"/>
                <a:ea typeface="宋体" pitchFamily="0" charset="0"/>
                <a:cs typeface="Arial" pitchFamily="0" charset="0"/>
              </a:rPr>
              <a:t>、马冬梅的女儿</a:t>
            </a:r>
            <a:r>
              <a:rPr lang="en-US" altLang="zh-CN" sz="2500" b="0" i="0" u="none" strike="noStrike" kern="1200" cap="none" spc="0" baseline="0">
                <a:solidFill>
                  <a:schemeClr val="tx1"/>
                </a:solidFill>
                <a:latin typeface="宋体" pitchFamily="0" charset="0"/>
                <a:ea typeface="宋体" pitchFamily="0" charset="0"/>
                <a:cs typeface="Arial" pitchFamily="0" charset="0"/>
              </a:rPr>
              <a:t>4</a:t>
            </a:r>
            <a:r>
              <a:rPr lang="zh-CN" altLang="en-US" sz="2500" b="0" i="0" u="none" strike="noStrike" kern="1200" cap="none" spc="0" baseline="0">
                <a:solidFill>
                  <a:schemeClr val="tx1"/>
                </a:solidFill>
                <a:latin typeface="宋体" pitchFamily="0" charset="0"/>
                <a:ea typeface="宋体" pitchFamily="0" charset="0"/>
                <a:cs typeface="Arial" pitchFamily="0" charset="0"/>
              </a:rPr>
              <a:t>岁，读幼儿园中班；</a:t>
            </a:r>
            <a:endParaRPr lang="en-US" altLang="zh-CN" sz="25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5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Arial" pitchFamily="0" charset="0"/>
              </a:rPr>
              <a:t>3</a:t>
            </a:r>
            <a:r>
              <a:rPr lang="zh-CN" altLang="en-US" sz="2500" b="0" i="0" u="none" strike="noStrike" kern="1200" cap="none" spc="0" baseline="0">
                <a:solidFill>
                  <a:schemeClr val="tx1"/>
                </a:solidFill>
                <a:latin typeface="宋体" pitchFamily="0" charset="0"/>
                <a:ea typeface="宋体" pitchFamily="0" charset="0"/>
                <a:cs typeface="Arial" pitchFamily="0" charset="0"/>
              </a:rPr>
              <a:t>、马冬梅大女儿正在攻读博士后；</a:t>
            </a:r>
            <a:endParaRPr lang="en-US" altLang="zh-CN" sz="25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5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Arial" pitchFamily="0" charset="0"/>
              </a:rPr>
              <a:t>4</a:t>
            </a:r>
            <a:r>
              <a:rPr lang="zh-CN" altLang="en-US" sz="2500" b="0" i="0" u="none" strike="noStrike" kern="1200" cap="none" spc="0" baseline="0">
                <a:solidFill>
                  <a:schemeClr val="tx1"/>
                </a:solidFill>
                <a:latin typeface="宋体" pitchFamily="0" charset="0"/>
                <a:ea typeface="宋体" pitchFamily="0" charset="0"/>
                <a:cs typeface="Arial" pitchFamily="0" charset="0"/>
              </a:rPr>
              <a:t>、马冬梅读高中的儿子，因病休学一年；</a:t>
            </a:r>
            <a:endParaRPr lang="en-US" altLang="zh-CN" sz="25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5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Arial" pitchFamily="0" charset="0"/>
              </a:rPr>
              <a:t>5</a:t>
            </a:r>
            <a:r>
              <a:rPr lang="zh-CN" altLang="en-US" sz="2500" b="0" i="0" u="none" strike="noStrike" kern="1200" cap="none" spc="0" baseline="0">
                <a:solidFill>
                  <a:schemeClr val="tx1"/>
                </a:solidFill>
                <a:latin typeface="宋体" pitchFamily="0" charset="0"/>
                <a:ea typeface="宋体" pitchFamily="0" charset="0"/>
                <a:cs typeface="Arial" pitchFamily="0" charset="0"/>
              </a:rPr>
              <a:t>、马冬梅儿子高三毕业后的暑假期间。</a:t>
            </a:r>
            <a:endParaRPr lang="zh-CN" altLang="en-US" sz="2500" b="0" i="0" u="none" strike="noStrike" kern="1200" cap="none" spc="0" baseline="0">
              <a:solidFill>
                <a:schemeClr val="tx1"/>
              </a:solidFill>
              <a:latin typeface="宋体" pitchFamily="0" charset="0"/>
              <a:ea typeface="宋体" pitchFamily="0" charset="0"/>
              <a:cs typeface="Arial" pitchFamily="0" charset="0"/>
            </a:endParaRPr>
          </a:p>
        </p:txBody>
      </p:sp>
      <p:sp>
        <p:nvSpPr>
          <p:cNvPr id="287" name="矩形"/>
          <p:cNvSpPr>
            <a:spLocks/>
          </p:cNvSpPr>
          <p:nvPr/>
        </p:nvSpPr>
        <p:spPr>
          <a:xfrm rot="0">
            <a:off x="880744" y="5624193"/>
            <a:ext cx="10819130" cy="53911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3000" b="0" i="0" u="none" strike="noStrike" kern="1200" cap="none" spc="0" baseline="0">
                <a:ln w="12700" cap="flat">
                  <a:solidFill>
                    <a:srgbClr val="333F4F"/>
                  </a:solidFill>
                  <a:prstDash val="solid"/>
                  <a:round/>
                </a:ln>
                <a:pattFill prst="dkUpDiag">
                  <a:fgClr>
                    <a:srgbClr val="44546A"/>
                  </a:fgClr>
                  <a:bgClr>
                    <a:srgbClr val="D5DBE5"/>
                  </a:bgClr>
                </a:pattFill>
                <a:effectLst>
                  <a:outerShdw sx="100000" sy="100000" dir="2640000" dist="38100" algn="bl">
                    <a:srgbClr val="333F4F"/>
                  </a:outerShdw>
                </a:effectLst>
                <a:latin typeface="Arial" pitchFamily="0" charset="0"/>
                <a:ea typeface="黑体" pitchFamily="0" charset="0"/>
                <a:cs typeface="Arial" pitchFamily="0" charset="0"/>
              </a:rPr>
              <a:t>PS</a:t>
            </a:r>
            <a:r>
              <a:rPr lang="zh-CN" altLang="en-US" sz="3000" b="0" i="0" u="none" strike="noStrike" kern="1200" cap="none" spc="0" baseline="0">
                <a:ln w="12700" cap="flat">
                  <a:solidFill>
                    <a:srgbClr val="333F4F"/>
                  </a:solidFill>
                  <a:prstDash val="solid"/>
                  <a:round/>
                </a:ln>
                <a:pattFill prst="dkUpDiag">
                  <a:fgClr>
                    <a:srgbClr val="44546A"/>
                  </a:fgClr>
                  <a:bgClr>
                    <a:srgbClr val="D5DBE5"/>
                  </a:bgClr>
                </a:pattFill>
                <a:effectLst>
                  <a:outerShdw sx="100000" sy="100000" dir="2640000" dist="38100" algn="bl">
                    <a:srgbClr val="333F4F"/>
                  </a:outerShdw>
                </a:effectLst>
                <a:latin typeface="Arial" pitchFamily="0" charset="0"/>
                <a:ea typeface="黑体" pitchFamily="0" charset="0"/>
                <a:cs typeface="Arial" pitchFamily="0" charset="0"/>
              </a:rPr>
              <a:t>：</a:t>
            </a:r>
            <a:r>
              <a:rPr lang="en-US" altLang="zh-CN" sz="2500" b="0" i="0" u="none" strike="noStrike" kern="1200" cap="none" spc="0" baseline="0">
                <a:solidFill>
                  <a:schemeClr val="tx1"/>
                </a:solidFill>
                <a:latin typeface="宋体" pitchFamily="0" charset="0"/>
                <a:ea typeface="宋体" pitchFamily="0" charset="0"/>
                <a:cs typeface="宋体" pitchFamily="0" charset="0"/>
              </a:rPr>
              <a:t>1</a:t>
            </a:r>
            <a:r>
              <a:rPr lang="zh-CN" altLang="en-US" sz="2500" b="0" i="0" u="none" strike="noStrike" kern="1200" cap="none" spc="0" baseline="0">
                <a:solidFill>
                  <a:schemeClr val="tx1"/>
                </a:solidFill>
                <a:latin typeface="宋体" pitchFamily="0" charset="0"/>
                <a:ea typeface="宋体" pitchFamily="0" charset="0"/>
                <a:cs typeface="宋体" pitchFamily="0" charset="0"/>
              </a:rPr>
              <a:t>和</a:t>
            </a:r>
            <a:r>
              <a:rPr lang="en-US" altLang="zh-CN" sz="2500" b="0" i="0" u="none" strike="noStrike" kern="1200" cap="none" spc="0" baseline="0">
                <a:solidFill>
                  <a:schemeClr val="tx1"/>
                </a:solidFill>
                <a:latin typeface="宋体" pitchFamily="0" charset="0"/>
                <a:ea typeface="宋体" pitchFamily="0" charset="0"/>
                <a:cs typeface="宋体" pitchFamily="0" charset="0"/>
              </a:rPr>
              <a:t>3</a:t>
            </a:r>
            <a:r>
              <a:rPr lang="zh-CN" altLang="en-US" sz="2500" b="0" i="0" u="none" strike="noStrike" kern="1200" cap="none" spc="0" baseline="0">
                <a:solidFill>
                  <a:schemeClr val="tx1"/>
                </a:solidFill>
                <a:latin typeface="宋体" pitchFamily="0" charset="0"/>
                <a:ea typeface="宋体" pitchFamily="0" charset="0"/>
                <a:cs typeface="宋体" pitchFamily="0" charset="0"/>
              </a:rPr>
              <a:t>不能扣；</a:t>
            </a:r>
            <a:r>
              <a:rPr lang="en-US" altLang="zh-CN" sz="2500" b="0" i="0" u="none" strike="noStrike" kern="1200" cap="none" spc="0" baseline="0">
                <a:solidFill>
                  <a:schemeClr val="tx1"/>
                </a:solidFill>
                <a:latin typeface="宋体" pitchFamily="0" charset="0"/>
                <a:ea typeface="宋体" pitchFamily="0" charset="0"/>
                <a:cs typeface="宋体" pitchFamily="0" charset="0"/>
              </a:rPr>
              <a:t>2</a:t>
            </a:r>
            <a:r>
              <a:rPr lang="zh-CN" altLang="en-US" sz="2500" b="0" i="0" u="none" strike="noStrike" kern="1200" cap="none" spc="0" baseline="0">
                <a:solidFill>
                  <a:schemeClr val="tx1"/>
                </a:solidFill>
                <a:latin typeface="宋体" pitchFamily="0" charset="0"/>
                <a:ea typeface="宋体" pitchFamily="0" charset="0"/>
                <a:cs typeface="宋体" pitchFamily="0" charset="0"/>
              </a:rPr>
              <a:t>和</a:t>
            </a:r>
            <a:r>
              <a:rPr lang="en-US" altLang="zh-CN" sz="2500" b="0" i="0" u="none" strike="noStrike" kern="1200" cap="none" spc="0" baseline="0">
                <a:solidFill>
                  <a:schemeClr val="tx1"/>
                </a:solidFill>
                <a:latin typeface="宋体" pitchFamily="0" charset="0"/>
                <a:ea typeface="宋体" pitchFamily="0" charset="0"/>
                <a:cs typeface="宋体" pitchFamily="0" charset="0"/>
              </a:rPr>
              <a:t>4</a:t>
            </a:r>
            <a:r>
              <a:rPr lang="zh-CN" altLang="en-US" sz="2500" b="0" i="0" u="none" strike="noStrike" kern="1200" cap="none" spc="0" baseline="0">
                <a:solidFill>
                  <a:schemeClr val="tx1"/>
                </a:solidFill>
                <a:latin typeface="宋体" pitchFamily="0" charset="0"/>
                <a:ea typeface="宋体" pitchFamily="0" charset="0"/>
                <a:cs typeface="宋体" pitchFamily="0" charset="0"/>
              </a:rPr>
              <a:t>能扣；</a:t>
            </a:r>
            <a:r>
              <a:rPr lang="en-US" altLang="zh-CN" sz="2500" b="0" i="0" u="none" strike="noStrike" kern="1200" cap="none" spc="0" baseline="0">
                <a:solidFill>
                  <a:schemeClr val="tx1"/>
                </a:solidFill>
                <a:latin typeface="宋体" pitchFamily="0" charset="0"/>
                <a:ea typeface="宋体" pitchFamily="0" charset="0"/>
                <a:cs typeface="宋体" pitchFamily="0" charset="0"/>
              </a:rPr>
              <a:t>5</a:t>
            </a:r>
            <a:r>
              <a:rPr lang="zh-CN" altLang="en-US" sz="2500" b="0" i="0" u="none" strike="noStrike" kern="1200" cap="none" spc="0" baseline="0">
                <a:solidFill>
                  <a:schemeClr val="tx1"/>
                </a:solidFill>
                <a:latin typeface="宋体" pitchFamily="0" charset="0"/>
                <a:ea typeface="宋体" pitchFamily="0" charset="0"/>
                <a:cs typeface="宋体" pitchFamily="0" charset="0"/>
              </a:rPr>
              <a:t>取决于子女是否考上大学。</a:t>
            </a:r>
            <a:endParaRPr lang="zh-CN" altLang="en-US" sz="2500" b="0" i="0" u="none" strike="noStrike" kern="1200" cap="none" spc="0" baseline="0">
              <a:solidFill>
                <a:schemeClr val="tx1"/>
              </a:solidFill>
              <a:latin typeface="宋体" pitchFamily="0" charset="0"/>
              <a:ea typeface="宋体" pitchFamily="0" charset="0"/>
              <a:cs typeface="宋体" pitchFamily="0" charset="0"/>
            </a:endParaRPr>
          </a:p>
        </p:txBody>
      </p:sp>
    </p:spTree>
    <p:extLst>
      <p:ext uri="{BB962C8B-B14F-4D97-AF65-F5344CB8AC3E}">
        <p14:creationId xmlns:p14="http://schemas.microsoft.com/office/powerpoint/2010/main" val="100815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86"/>
                                        </p:tgtEl>
                                        <p:attrNameLst>
                                          <p:attrName>style.visibility</p:attrName>
                                        </p:attrNameLst>
                                      </p:cBhvr>
                                      <p:to>
                                        <p:strVal val="visible"/>
                                      </p:to>
                                    </p:set>
                                    <p:animEffect transition="in" filter="strips(downLeft)">
                                      <p:cBhvr>
                                        <p:cTn id="7" dur="500"/>
                                        <p:tgtEl>
                                          <p:spTgt spid="2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7"/>
                                        </p:tgtEl>
                                        <p:attrNameLst>
                                          <p:attrName>style.visibility</p:attrName>
                                        </p:attrNameLst>
                                      </p:cBhvr>
                                      <p:to>
                                        <p:strVal val="visible"/>
                                      </p:to>
                                    </p:set>
                                    <p:anim calcmode="lin" valueType="num">
                                      <p:cBhvr additive="base">
                                        <p:cTn id="12" dur="500" fill="hold"/>
                                        <p:tgtEl>
                                          <p:spTgt spid="287"/>
                                        </p:tgtEl>
                                        <p:attrNameLst>
                                          <p:attrName>ppt_x</p:attrName>
                                        </p:attrNameLst>
                                      </p:cBhvr>
                                      <p:tavLst>
                                        <p:tav tm="0">
                                          <p:val>
                                            <p:strVal val="#ppt_x"/>
                                          </p:val>
                                        </p:tav>
                                        <p:tav tm="100000">
                                          <p:val>
                                            <p:strVal val="#ppt_x"/>
                                          </p:val>
                                        </p:tav>
                                      </p:tavLst>
                                    </p:anim>
                                    <p:anim calcmode="lin" valueType="num">
                                      <p:cBhvr additive="base">
                                        <p:cTn id="13" dur="500" fill="hold"/>
                                        <p:tgtEl>
                                          <p:spTgt spid="2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p:bldP spid="287" grpId="0"/>
    </p:bldLst>
  </p:timing>
</p:sld>
</file>

<file path=ppt/slides/slide25.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88" name="曲线"/>
          <p:cNvSpPr>
            <a:spLocks/>
          </p:cNvSpPr>
          <p:nvPr/>
        </p:nvSpPr>
        <p:spPr>
          <a:xfrm rot="0">
            <a:off x="4930457" y="1989549"/>
            <a:ext cx="6983" cy="1409700"/>
          </a:xfrm>
          <a:custGeom>
            <a:gdLst>
              <a:gd name="T1" fmla="*/ 0 w 21600"/>
              <a:gd name="T2" fmla="*/ 0 h 21600"/>
              <a:gd name="T3" fmla="*/ 21600 w 21600"/>
              <a:gd name="T4" fmla="*/ 21600 h 21600"/>
            </a:gdLst>
            <a:rect l="T1" t="T2" r="T3" b="T4"/>
            <a:pathLst>
              <a:path w="21600" h="21600">
                <a:moveTo>
                  <a:pt x="0" y="0"/>
                </a:moveTo>
                <a:lnTo>
                  <a:pt x="0" y="21600"/>
                </a:lnTo>
              </a:path>
            </a:pathLst>
          </a:custGeom>
          <a:noFill/>
          <a:ln w="20267" cmpd="sng" cap="flat">
            <a:solidFill>
              <a:srgbClr val="1A7B80"/>
            </a:solidFill>
            <a:prstDash val="solid"/>
            <a:bevel/>
            <a:headEnd type="oval" w="med" len="med"/>
            <a:tailEnd type="oval" w="med" len="med"/>
          </a:ln>
        </p:spPr>
      </p:sp>
      <p:sp>
        <p:nvSpPr>
          <p:cNvPr id="289" name="曲线"/>
          <p:cNvSpPr>
            <a:spLocks/>
          </p:cNvSpPr>
          <p:nvPr/>
        </p:nvSpPr>
        <p:spPr>
          <a:xfrm rot="0">
            <a:off x="4901248" y="4521929"/>
            <a:ext cx="6983" cy="1409700"/>
          </a:xfrm>
          <a:custGeom>
            <a:gdLst>
              <a:gd name="T1" fmla="*/ 0 w 21600"/>
              <a:gd name="T2" fmla="*/ 0 h 21600"/>
              <a:gd name="T3" fmla="*/ 21600 w 21600"/>
              <a:gd name="T4" fmla="*/ 21600 h 21600"/>
            </a:gdLst>
            <a:rect l="T1" t="T2" r="T3" b="T4"/>
            <a:pathLst>
              <a:path w="21600" h="21600">
                <a:moveTo>
                  <a:pt x="0" y="0"/>
                </a:moveTo>
                <a:lnTo>
                  <a:pt x="0" y="21600"/>
                </a:lnTo>
              </a:path>
            </a:pathLst>
          </a:custGeom>
          <a:noFill/>
          <a:ln w="20267" cmpd="sng" cap="flat">
            <a:solidFill>
              <a:srgbClr val="1A7B80"/>
            </a:solidFill>
            <a:prstDash val="solid"/>
            <a:bevel/>
            <a:headEnd type="oval" w="med" len="med"/>
            <a:tailEnd type="oval" w="med" len="med"/>
          </a:ln>
        </p:spPr>
      </p:sp>
      <p:sp>
        <p:nvSpPr>
          <p:cNvPr id="290" name="曲线"/>
          <p:cNvSpPr>
            <a:spLocks/>
          </p:cNvSpPr>
          <p:nvPr/>
        </p:nvSpPr>
        <p:spPr>
          <a:xfrm flipH="1" rot="0">
            <a:off x="7227888" y="1989549"/>
            <a:ext cx="6983" cy="1409700"/>
          </a:xfrm>
          <a:custGeom>
            <a:gdLst>
              <a:gd name="T1" fmla="*/ -21600 w 21600"/>
              <a:gd name="T2" fmla="*/ 0 h 21600"/>
              <a:gd name="T3" fmla="*/ 0 w 21600"/>
              <a:gd name="T4" fmla="*/ 21600 h 21600"/>
            </a:gdLst>
            <a:rect l="T1" t="T2" r="T3" b="T4"/>
            <a:pathLst>
              <a:path w="21600" h="21600">
                <a:moveTo>
                  <a:pt x="0" y="0"/>
                </a:moveTo>
                <a:lnTo>
                  <a:pt x="0" y="21600"/>
                </a:lnTo>
              </a:path>
            </a:pathLst>
          </a:custGeom>
          <a:noFill/>
          <a:ln w="20267" cmpd="sng" cap="flat">
            <a:solidFill>
              <a:srgbClr val="1A7B80"/>
            </a:solidFill>
            <a:prstDash val="solid"/>
            <a:bevel/>
            <a:headEnd type="oval" w="med" len="med"/>
            <a:tailEnd type="oval" w="med" len="med"/>
          </a:ln>
        </p:spPr>
      </p:sp>
      <p:grpSp>
        <p:nvGrpSpPr>
          <p:cNvPr id="295" name="组合"/>
          <p:cNvGrpSpPr>
            <a:grpSpLocks/>
          </p:cNvGrpSpPr>
          <p:nvPr/>
        </p:nvGrpSpPr>
        <p:grpSpPr>
          <a:xfrm>
            <a:off x="4945379" y="2729230"/>
            <a:ext cx="2138680" cy="1792604"/>
            <a:chOff x="4945379" y="2729230"/>
            <a:chExt cx="2138680" cy="1792604"/>
          </a:xfrm>
        </p:grpSpPr>
        <p:sp>
          <p:nvSpPr>
            <p:cNvPr id="291" name="曲线"/>
            <p:cNvSpPr>
              <a:spLocks/>
            </p:cNvSpPr>
            <p:nvPr/>
          </p:nvSpPr>
          <p:spPr>
            <a:xfrm rot="0">
              <a:off x="4945379" y="2729230"/>
              <a:ext cx="2138680" cy="1792604"/>
            </a:xfrm>
            <a:custGeom>
              <a:gdLst>
                <a:gd name="T1" fmla="*/ 0 w 21600"/>
                <a:gd name="T2" fmla="*/ 0 h 21600"/>
                <a:gd name="T3" fmla="*/ 21600 w 21600"/>
                <a:gd name="T4" fmla="*/ 21600 h 21600"/>
              </a:gdLst>
              <a:rect l="T1" t="T2" r="T3" b="T4"/>
              <a:pathLst>
                <a:path w="21600" h="21600">
                  <a:moveTo>
                    <a:pt x="0" y="10798"/>
                  </a:moveTo>
                  <a:cubicBezTo>
                    <a:pt x="0" y="4835"/>
                    <a:pt x="4834" y="0"/>
                    <a:pt x="10800" y="0"/>
                  </a:cubicBezTo>
                  <a:cubicBezTo>
                    <a:pt x="16764" y="0"/>
                    <a:pt x="21600" y="4835"/>
                    <a:pt x="21600" y="10798"/>
                  </a:cubicBezTo>
                  <a:cubicBezTo>
                    <a:pt x="21600" y="16764"/>
                    <a:pt x="16764" y="21600"/>
                    <a:pt x="10800" y="21600"/>
                  </a:cubicBezTo>
                  <a:cubicBezTo>
                    <a:pt x="4834" y="21600"/>
                    <a:pt x="0" y="16764"/>
                    <a:pt x="0" y="10798"/>
                  </a:cubicBezTo>
                  <a:close/>
                </a:path>
              </a:pathLst>
            </a:custGeom>
            <a:solidFill>
              <a:srgbClr val="1A7B80"/>
            </a:solidFill>
            <a:ln w="30400" cmpd="sng" cap="flat">
              <a:solidFill>
                <a:srgbClr val="F7F7F7"/>
              </a:solidFill>
              <a:prstDash val="solid"/>
              <a:bevel/>
            </a:ln>
          </p:spPr>
        </p:sp>
        <p:sp>
          <p:nvSpPr>
            <p:cNvPr id="292" name="曲线"/>
            <p:cNvSpPr>
              <a:spLocks/>
            </p:cNvSpPr>
            <p:nvPr/>
          </p:nvSpPr>
          <p:spPr>
            <a:xfrm rot="0">
              <a:off x="5218280" y="2957970"/>
              <a:ext cx="1592872" cy="1335118"/>
            </a:xfrm>
            <a:custGeom>
              <a:gdLst>
                <a:gd name="T1" fmla="*/ 0 w 21600"/>
                <a:gd name="T2" fmla="*/ 0 h 21600"/>
                <a:gd name="T3" fmla="*/ 21600 w 21600"/>
                <a:gd name="T4" fmla="*/ 21600 h 21600"/>
              </a:gdLst>
              <a:rect l="T1" t="T2" r="T3" b="T4"/>
              <a:pathLst>
                <a:path w="21600" h="21600">
                  <a:moveTo>
                    <a:pt x="0" y="10800"/>
                  </a:moveTo>
                  <a:cubicBezTo>
                    <a:pt x="0" y="4833"/>
                    <a:pt x="4835" y="0"/>
                    <a:pt x="10800" y="0"/>
                  </a:cubicBezTo>
                  <a:cubicBezTo>
                    <a:pt x="16762" y="0"/>
                    <a:pt x="21600" y="4833"/>
                    <a:pt x="21600" y="10800"/>
                  </a:cubicBezTo>
                  <a:cubicBezTo>
                    <a:pt x="21600" y="16762"/>
                    <a:pt x="16762" y="21600"/>
                    <a:pt x="10800" y="21600"/>
                  </a:cubicBezTo>
                  <a:cubicBezTo>
                    <a:pt x="4835" y="21600"/>
                    <a:pt x="0" y="16762"/>
                    <a:pt x="0" y="10800"/>
                  </a:cubicBezTo>
                  <a:close/>
                </a:path>
              </a:pathLst>
            </a:custGeom>
            <a:solidFill>
              <a:srgbClr val="309FA2"/>
            </a:solidFill>
            <a:ln w="30400" cmpd="sng" cap="flat">
              <a:solidFill>
                <a:srgbClr val="F7F7F7"/>
              </a:solidFill>
              <a:prstDash val="solid"/>
              <a:bevel/>
            </a:ln>
          </p:spPr>
        </p:sp>
        <p:sp>
          <p:nvSpPr>
            <p:cNvPr id="293" name="曲线"/>
            <p:cNvSpPr>
              <a:spLocks/>
            </p:cNvSpPr>
            <p:nvPr/>
          </p:nvSpPr>
          <p:spPr>
            <a:xfrm rot="0">
              <a:off x="5504133" y="3197568"/>
              <a:ext cx="1021169" cy="855926"/>
            </a:xfrm>
            <a:custGeom>
              <a:gdLst>
                <a:gd name="T1" fmla="*/ 0 w 21600"/>
                <a:gd name="T2" fmla="*/ 0 h 21600"/>
                <a:gd name="T3" fmla="*/ 21600 w 21600"/>
                <a:gd name="T4" fmla="*/ 21600 h 21600"/>
              </a:gdLst>
              <a:rect l="T1" t="T2" r="T3" b="T4"/>
              <a:pathLst>
                <a:path w="21600" h="21600">
                  <a:moveTo>
                    <a:pt x="0" y="10799"/>
                  </a:moveTo>
                  <a:cubicBezTo>
                    <a:pt x="0" y="4831"/>
                    <a:pt x="4835" y="0"/>
                    <a:pt x="10800" y="0"/>
                  </a:cubicBezTo>
                  <a:cubicBezTo>
                    <a:pt x="16764" y="0"/>
                    <a:pt x="21600" y="4831"/>
                    <a:pt x="21600" y="10799"/>
                  </a:cubicBezTo>
                  <a:cubicBezTo>
                    <a:pt x="21600" y="16760"/>
                    <a:pt x="16764" y="21600"/>
                    <a:pt x="10800" y="21600"/>
                  </a:cubicBezTo>
                  <a:cubicBezTo>
                    <a:pt x="4835" y="21600"/>
                    <a:pt x="0" y="16760"/>
                    <a:pt x="0" y="10799"/>
                  </a:cubicBezTo>
                  <a:close/>
                </a:path>
              </a:pathLst>
            </a:custGeom>
            <a:solidFill>
              <a:srgbClr val="1A7B80"/>
            </a:solidFill>
            <a:ln w="30400" cmpd="sng" cap="flat">
              <a:solidFill>
                <a:srgbClr val="F7F7F7"/>
              </a:solidFill>
              <a:prstDash val="solid"/>
              <a:bevel/>
            </a:ln>
          </p:spPr>
        </p:sp>
        <p:sp>
          <p:nvSpPr>
            <p:cNvPr id="294" name="曲线"/>
            <p:cNvSpPr>
              <a:spLocks/>
            </p:cNvSpPr>
            <p:nvPr/>
          </p:nvSpPr>
          <p:spPr>
            <a:xfrm rot="0">
              <a:off x="5761835" y="3413569"/>
              <a:ext cx="505767" cy="423926"/>
            </a:xfrm>
            <a:custGeom>
              <a:gdLst>
                <a:gd name="T1" fmla="*/ 0 w 21600"/>
                <a:gd name="T2" fmla="*/ 0 h 21600"/>
                <a:gd name="T3" fmla="*/ 21600 w 21600"/>
                <a:gd name="T4" fmla="*/ 21600 h 21600"/>
              </a:gdLst>
              <a:rect l="T1" t="T2" r="T3" b="T4"/>
              <a:pathLst>
                <a:path w="21600" h="21600">
                  <a:moveTo>
                    <a:pt x="0" y="10800"/>
                  </a:moveTo>
                  <a:cubicBezTo>
                    <a:pt x="0" y="4831"/>
                    <a:pt x="4834" y="0"/>
                    <a:pt x="10799" y="0"/>
                  </a:cubicBezTo>
                  <a:cubicBezTo>
                    <a:pt x="16763" y="0"/>
                    <a:pt x="21600" y="4831"/>
                    <a:pt x="21600" y="10800"/>
                  </a:cubicBezTo>
                  <a:cubicBezTo>
                    <a:pt x="21600" y="16761"/>
                    <a:pt x="16763" y="21600"/>
                    <a:pt x="10799" y="21600"/>
                  </a:cubicBezTo>
                  <a:cubicBezTo>
                    <a:pt x="4834" y="21600"/>
                    <a:pt x="0" y="16761"/>
                    <a:pt x="0" y="10800"/>
                  </a:cubicBezTo>
                  <a:close/>
                </a:path>
              </a:pathLst>
            </a:custGeom>
            <a:solidFill>
              <a:srgbClr val="34C5CA"/>
            </a:solidFill>
            <a:ln w="30400" cmpd="sng" cap="flat">
              <a:solidFill>
                <a:srgbClr val="F7F7F7"/>
              </a:solidFill>
              <a:prstDash val="solid"/>
              <a:bevel/>
            </a:ln>
          </p:spPr>
        </p:sp>
      </p:grpSp>
      <p:sp>
        <p:nvSpPr>
          <p:cNvPr id="296" name="曲线"/>
          <p:cNvSpPr>
            <a:spLocks/>
          </p:cNvSpPr>
          <p:nvPr/>
        </p:nvSpPr>
        <p:spPr>
          <a:xfrm rot="0">
            <a:off x="4937760" y="2671445"/>
            <a:ext cx="439420" cy="567055"/>
          </a:xfrm>
          <a:custGeom>
            <a:gdLst>
              <a:gd name="T1" fmla="*/ 0 w 21600"/>
              <a:gd name="T2" fmla="*/ 0 h 21600"/>
              <a:gd name="T3" fmla="*/ 21600 w 21600"/>
              <a:gd name="T4" fmla="*/ 21600 h 21600"/>
            </a:gdLst>
            <a:rect l="T1" t="T2" r="T3" b="T4"/>
            <a:pathLst>
              <a:path w="21600" h="21600">
                <a:moveTo>
                  <a:pt x="0" y="0"/>
                </a:moveTo>
                <a:lnTo>
                  <a:pt x="9795" y="0"/>
                </a:lnTo>
                <a:lnTo>
                  <a:pt x="21600" y="21600"/>
                </a:lnTo>
              </a:path>
            </a:pathLst>
          </a:custGeom>
          <a:solidFill>
            <a:srgbClr val="FFFFFF"/>
          </a:solidFill>
          <a:ln w="20267" cmpd="sng" cap="flat">
            <a:solidFill>
              <a:srgbClr val="1A7B80"/>
            </a:solidFill>
            <a:prstDash val="solid"/>
            <a:bevel/>
            <a:tailEnd type="oval" w="med" len="med"/>
          </a:ln>
        </p:spPr>
      </p:sp>
      <p:sp>
        <p:nvSpPr>
          <p:cNvPr id="297" name="曲线"/>
          <p:cNvSpPr>
            <a:spLocks/>
          </p:cNvSpPr>
          <p:nvPr/>
        </p:nvSpPr>
        <p:spPr>
          <a:xfrm rot="0">
            <a:off x="4908550" y="4434840"/>
            <a:ext cx="744854" cy="860424"/>
          </a:xfrm>
          <a:custGeom>
            <a:gdLst>
              <a:gd name="T1" fmla="*/ 0 w 21600"/>
              <a:gd name="T2" fmla="*/ 0 h 21600"/>
              <a:gd name="T3" fmla="*/ 21600 w 21600"/>
              <a:gd name="T4" fmla="*/ 21600 h 21600"/>
            </a:gdLst>
            <a:rect l="T1" t="T2" r="T3" b="T4"/>
            <a:pathLst>
              <a:path w="21600" h="21600">
                <a:moveTo>
                  <a:pt x="0" y="21600"/>
                </a:moveTo>
                <a:lnTo>
                  <a:pt x="8173" y="21600"/>
                </a:lnTo>
                <a:lnTo>
                  <a:pt x="21600" y="0"/>
                </a:lnTo>
              </a:path>
            </a:pathLst>
          </a:custGeom>
          <a:solidFill>
            <a:srgbClr val="FFFFFF"/>
          </a:solidFill>
          <a:ln w="20267" cmpd="sng" cap="flat">
            <a:solidFill>
              <a:srgbClr val="1A7B80"/>
            </a:solidFill>
            <a:prstDash val="solid"/>
            <a:bevel/>
            <a:tailEnd type="oval" w="med" len="med"/>
          </a:ln>
        </p:spPr>
      </p:sp>
      <p:sp>
        <p:nvSpPr>
          <p:cNvPr id="298" name="曲线"/>
          <p:cNvSpPr>
            <a:spLocks/>
          </p:cNvSpPr>
          <p:nvPr/>
        </p:nvSpPr>
        <p:spPr>
          <a:xfrm rot="0">
            <a:off x="6368415" y="4229735"/>
            <a:ext cx="859790" cy="918210"/>
          </a:xfrm>
          <a:custGeom>
            <a:gdLst>
              <a:gd name="T1" fmla="*/ 0 w 21600"/>
              <a:gd name="T2" fmla="*/ 0 h 21600"/>
              <a:gd name="T3" fmla="*/ 21600 w 21600"/>
              <a:gd name="T4" fmla="*/ 21600 h 21600"/>
            </a:gdLst>
            <a:rect l="T1" t="T2" r="T3" b="T4"/>
            <a:pathLst>
              <a:path w="21600" h="21600">
                <a:moveTo>
                  <a:pt x="21600" y="21600"/>
                </a:moveTo>
                <a:lnTo>
                  <a:pt x="12555" y="21600"/>
                </a:lnTo>
                <a:lnTo>
                  <a:pt x="0" y="0"/>
                </a:lnTo>
              </a:path>
            </a:pathLst>
          </a:custGeom>
          <a:solidFill>
            <a:srgbClr val="FFFFFF"/>
          </a:solidFill>
          <a:ln w="20267" cmpd="sng" cap="flat">
            <a:solidFill>
              <a:srgbClr val="1A7B80"/>
            </a:solidFill>
            <a:prstDash val="solid"/>
            <a:bevel/>
            <a:tailEnd type="oval" w="med" len="med"/>
          </a:ln>
        </p:spPr>
      </p:sp>
      <p:sp>
        <p:nvSpPr>
          <p:cNvPr id="299" name="曲线"/>
          <p:cNvSpPr>
            <a:spLocks/>
          </p:cNvSpPr>
          <p:nvPr/>
        </p:nvSpPr>
        <p:spPr>
          <a:xfrm rot="0">
            <a:off x="6138545" y="2671445"/>
            <a:ext cx="1096643" cy="1213485"/>
          </a:xfrm>
          <a:custGeom>
            <a:gdLst>
              <a:gd name="T1" fmla="*/ 0 w 21600"/>
              <a:gd name="T2" fmla="*/ 0 h 21600"/>
              <a:gd name="T3" fmla="*/ 21600 w 21600"/>
              <a:gd name="T4" fmla="*/ 21600 h 21600"/>
            </a:gdLst>
            <a:rect l="T1" t="T2" r="T3" b="T4"/>
            <a:pathLst>
              <a:path w="21600" h="21600">
                <a:moveTo>
                  <a:pt x="21600" y="0"/>
                </a:moveTo>
                <a:lnTo>
                  <a:pt x="13767" y="0"/>
                </a:lnTo>
                <a:lnTo>
                  <a:pt x="0" y="21600"/>
                </a:lnTo>
              </a:path>
            </a:pathLst>
          </a:custGeom>
          <a:solidFill>
            <a:srgbClr val="FFFFFF"/>
          </a:solidFill>
          <a:ln w="20267" cmpd="sng" cap="flat">
            <a:solidFill>
              <a:srgbClr val="1A7B80"/>
            </a:solidFill>
            <a:prstDash val="solid"/>
            <a:bevel/>
            <a:tailEnd type="oval" w="med" len="med"/>
          </a:ln>
        </p:spPr>
      </p:sp>
      <p:grpSp>
        <p:nvGrpSpPr>
          <p:cNvPr id="302" name="组合"/>
          <p:cNvGrpSpPr>
            <a:grpSpLocks/>
          </p:cNvGrpSpPr>
          <p:nvPr/>
        </p:nvGrpSpPr>
        <p:grpSpPr>
          <a:xfrm>
            <a:off x="365124" y="1804152"/>
            <a:ext cx="4342765" cy="2271150"/>
            <a:chOff x="365124" y="1804152"/>
            <a:chExt cx="4342765" cy="2271150"/>
          </a:xfrm>
        </p:grpSpPr>
        <p:sp>
          <p:nvSpPr>
            <p:cNvPr id="300" name="矩形"/>
            <p:cNvSpPr>
              <a:spLocks/>
            </p:cNvSpPr>
            <p:nvPr/>
          </p:nvSpPr>
          <p:spPr>
            <a:xfrm rot="0">
              <a:off x="365124" y="2393290"/>
              <a:ext cx="4215632" cy="1682012"/>
            </a:xfrm>
            <a:prstGeom prst="rect"/>
            <a:noFill/>
            <a:ln w="9525" cmpd="sng" cap="flat">
              <a:noFill/>
              <a:prstDash val="solid"/>
              <a:miter/>
            </a:ln>
          </p:spPr>
          <p:txBody>
            <a:bodyPr vert="horz" wrap="square" lIns="36000" tIns="0" rIns="36000" bIns="0" anchor="ctr" anchorCtr="0">
              <a:prstTxWarp prst="textNoShape"/>
            </a:bodyPr>
            <a:lstStyle/>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在中国境内，接受学历（学位）继续教育的纳税人；</a:t>
              </a:r>
              <a:endPar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接受技能人员、专业技术人员职业资格继续教育的纳税人。</a:t>
              </a:r>
              <a:endPar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p:txBody>
        </p:sp>
        <p:sp>
          <p:nvSpPr>
            <p:cNvPr id="301" name="矩形"/>
            <p:cNvSpPr>
              <a:spLocks/>
            </p:cNvSpPr>
            <p:nvPr/>
          </p:nvSpPr>
          <p:spPr>
            <a:xfrm rot="0">
              <a:off x="1723083" y="1804152"/>
              <a:ext cx="2984806" cy="548292"/>
            </a:xfrm>
            <a:prstGeom prst="rect"/>
            <a:noFill/>
            <a:ln w="9525" cmpd="sng" cap="flat">
              <a:noFill/>
              <a:prstDash val="solid"/>
              <a:miter/>
            </a:ln>
          </p:spPr>
          <p:txBody>
            <a:bodyPr vert="horz" wrap="square" lIns="36000" tIns="0" rIns="36000" bIns="0" anchor="ctr" anchorCtr="0">
              <a:prstTxWarp prst="textNoShape"/>
            </a:bodyPr>
            <a:lstStyle/>
            <a:p>
              <a:pPr marL="0" indent="0" algn="r">
                <a:lnSpc>
                  <a:spcPct val="100000"/>
                </a:lnSpc>
                <a:spcBef>
                  <a:spcPts val="0"/>
                </a:spcBef>
                <a:spcAft>
                  <a:spcPts val="0"/>
                </a:spcAft>
                <a:buNone/>
              </a:pPr>
              <a:r>
                <a:rPr lang="zh-CN" altLang="en-US" sz="2300" b="1" i="0" u="none" strike="noStrike" kern="1200" cap="none" spc="0" baseline="0">
                  <a:solidFill>
                    <a:srgbClr val="FF0000"/>
                  </a:solidFill>
                  <a:latin typeface="宋体" pitchFamily="0" charset="0"/>
                  <a:ea typeface="宋体" pitchFamily="0" charset="0"/>
                  <a:cs typeface="Arial" pitchFamily="0" charset="0"/>
                </a:rPr>
                <a:t>谁能扣？</a:t>
              </a:r>
              <a:endParaRPr lang="zh-CN" altLang="en-US" sz="2300" b="1" i="0" u="none" strike="noStrike" kern="1200" cap="none" spc="0" baseline="0">
                <a:solidFill>
                  <a:srgbClr val="FF0000"/>
                </a:solidFill>
                <a:latin typeface="宋体" pitchFamily="0" charset="0"/>
                <a:ea typeface="宋体" pitchFamily="0" charset="0"/>
                <a:cs typeface="Arial" pitchFamily="0" charset="0"/>
              </a:endParaRPr>
            </a:p>
          </p:txBody>
        </p:sp>
      </p:grpSp>
      <p:grpSp>
        <p:nvGrpSpPr>
          <p:cNvPr id="305" name="组合"/>
          <p:cNvGrpSpPr>
            <a:grpSpLocks/>
          </p:cNvGrpSpPr>
          <p:nvPr/>
        </p:nvGrpSpPr>
        <p:grpSpPr>
          <a:xfrm>
            <a:off x="491490" y="4618192"/>
            <a:ext cx="4216400" cy="1417469"/>
            <a:chOff x="491490" y="4618192"/>
            <a:chExt cx="4216400" cy="1417469"/>
          </a:xfrm>
        </p:grpSpPr>
        <p:sp>
          <p:nvSpPr>
            <p:cNvPr id="303" name="矩形"/>
            <p:cNvSpPr>
              <a:spLocks/>
            </p:cNvSpPr>
            <p:nvPr/>
          </p:nvSpPr>
          <p:spPr>
            <a:xfrm rot="0">
              <a:off x="491490" y="5494460"/>
              <a:ext cx="4216400" cy="541201"/>
            </a:xfrm>
            <a:prstGeom prst="rect"/>
            <a:noFill/>
            <a:ln w="9525" cmpd="sng" cap="flat">
              <a:noFill/>
              <a:prstDash val="solid"/>
              <a:miter/>
            </a:ln>
          </p:spPr>
          <p:txBody>
            <a:bodyPr vert="horz" wrap="square" lIns="36000" tIns="0" rIns="36000" bIns="0" anchor="ctr" anchorCtr="0">
              <a:prstTxWarp prst="textNoShape"/>
            </a:bodyPr>
            <a:lstStyle/>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学历继续教育：每月</a:t>
              </a:r>
              <a:r>
                <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400</a:t>
              </a: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元，同一学历（学位）扣除期限不能超过</a:t>
              </a:r>
              <a:r>
                <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48</a:t>
              </a: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个月；</a:t>
              </a:r>
              <a:endPar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技能人员、专业技术人员职业资格：在取得相关证书的当年，扣除</a:t>
              </a:r>
              <a:r>
                <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3600</a:t>
              </a: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元。</a:t>
              </a:r>
              <a:endPar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p:txBody>
        </p:sp>
        <p:sp>
          <p:nvSpPr>
            <p:cNvPr id="304" name="矩形"/>
            <p:cNvSpPr>
              <a:spLocks/>
            </p:cNvSpPr>
            <p:nvPr/>
          </p:nvSpPr>
          <p:spPr>
            <a:xfrm rot="0">
              <a:off x="2896234" y="4618192"/>
              <a:ext cx="1684654" cy="141667"/>
            </a:xfrm>
            <a:prstGeom prst="rect"/>
            <a:noFill/>
            <a:ln w="9525" cmpd="sng" cap="flat">
              <a:noFill/>
              <a:prstDash val="solid"/>
              <a:miter/>
            </a:ln>
          </p:spPr>
          <p:txBody>
            <a:bodyPr vert="horz" wrap="square" lIns="36000" tIns="0" rIns="36000" bIns="0" anchor="ctr" anchorCtr="0">
              <a:prstTxWarp prst="textNoShape"/>
            </a:bodyPr>
            <a:lstStyle/>
            <a:p>
              <a:pPr marL="0" indent="0" algn="r">
                <a:lnSpc>
                  <a:spcPct val="100000"/>
                </a:lnSpc>
                <a:spcBef>
                  <a:spcPts val="0"/>
                </a:spcBef>
                <a:spcAft>
                  <a:spcPts val="0"/>
                </a:spcAft>
                <a:buNone/>
              </a:pPr>
              <a:r>
                <a:rPr lang="zh-CN" altLang="en-US" sz="2300" b="1" i="0" u="none" strike="noStrike" kern="1200" cap="none" spc="0" baseline="0">
                  <a:solidFill>
                    <a:srgbClr val="FF0000"/>
                  </a:solidFill>
                  <a:latin typeface="宋体" pitchFamily="0" charset="0"/>
                  <a:ea typeface="宋体" pitchFamily="0" charset="0"/>
                  <a:cs typeface="Arial" pitchFamily="0" charset="0"/>
                </a:rPr>
                <a:t>扣多少？</a:t>
              </a:r>
              <a:endParaRPr lang="zh-CN" altLang="en-US" sz="1400" b="0" i="0" u="none" strike="noStrike" kern="1200" cap="none" spc="0" baseline="0">
                <a:solidFill>
                  <a:srgbClr val="092B2D"/>
                </a:solidFill>
                <a:latin typeface="微软雅黑" pitchFamily="0" charset="0"/>
                <a:ea typeface="微软雅黑" pitchFamily="0" charset="0"/>
                <a:cs typeface="Arial" pitchFamily="0" charset="0"/>
              </a:endParaRPr>
            </a:p>
          </p:txBody>
        </p:sp>
      </p:grpSp>
      <p:grpSp>
        <p:nvGrpSpPr>
          <p:cNvPr id="308" name="组合"/>
          <p:cNvGrpSpPr>
            <a:grpSpLocks/>
          </p:cNvGrpSpPr>
          <p:nvPr/>
        </p:nvGrpSpPr>
        <p:grpSpPr>
          <a:xfrm>
            <a:off x="7353461" y="1989455"/>
            <a:ext cx="3430269" cy="1089025"/>
            <a:chOff x="7353461" y="1989455"/>
            <a:chExt cx="3430269" cy="1089025"/>
          </a:xfrm>
        </p:grpSpPr>
        <p:sp>
          <p:nvSpPr>
            <p:cNvPr id="306" name="矩形"/>
            <p:cNvSpPr>
              <a:spLocks/>
            </p:cNvSpPr>
            <p:nvPr/>
          </p:nvSpPr>
          <p:spPr>
            <a:xfrm rot="0">
              <a:off x="7353461" y="2215515"/>
              <a:ext cx="3430269" cy="862965"/>
            </a:xfrm>
            <a:prstGeom prst="rect"/>
            <a:noFill/>
            <a:ln w="9525" cmpd="sng" cap="flat">
              <a:noFill/>
              <a:prstDash val="solid"/>
              <a:miter/>
            </a:ln>
          </p:spPr>
          <p:txBody>
            <a:bodyPr vert="horz" wrap="square" lIns="36000" tIns="0" rIns="36000" bIns="0" anchor="ctr" anchorCtr="0">
              <a:prstTxWarp prst="textNoShape"/>
            </a:bodyPr>
            <a:lstStyle/>
            <a:p>
              <a:pPr marL="0" indent="0" algn="l">
                <a:lnSpc>
                  <a:spcPct val="129000"/>
                </a:lnSpc>
                <a:spcBef>
                  <a:spcPts val="0"/>
                </a:spcBef>
                <a:spcAft>
                  <a:spcPts val="0"/>
                </a:spcAft>
                <a:buNone/>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定额扣除</a:t>
              </a:r>
              <a:endPar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p:txBody>
        </p:sp>
        <p:sp>
          <p:nvSpPr>
            <p:cNvPr id="307" name="矩形"/>
            <p:cNvSpPr>
              <a:spLocks/>
            </p:cNvSpPr>
            <p:nvPr/>
          </p:nvSpPr>
          <p:spPr>
            <a:xfrm rot="0">
              <a:off x="7475218" y="1989455"/>
              <a:ext cx="2428744" cy="226060"/>
            </a:xfrm>
            <a:prstGeom prst="rect"/>
            <a:noFill/>
            <a:ln w="9525" cmpd="sng" cap="flat">
              <a:noFill/>
              <a:prstDash val="solid"/>
              <a:miter/>
            </a:ln>
          </p:spPr>
          <p:txBody>
            <a:bodyPr vert="horz" wrap="square" lIns="36000" tIns="0" rIns="36000" bIns="0" anchor="ctr" anchorCtr="0">
              <a:prstTxWarp prst="textNoShape"/>
            </a:bodyPr>
            <a:lstStyle/>
            <a:p>
              <a:pPr marL="0" indent="0" algn="l">
                <a:lnSpc>
                  <a:spcPct val="100000"/>
                </a:lnSpc>
                <a:spcBef>
                  <a:spcPts val="0"/>
                </a:spcBef>
                <a:spcAft>
                  <a:spcPts val="0"/>
                </a:spcAft>
                <a:buNone/>
              </a:pPr>
              <a:r>
                <a:rPr lang="zh-CN" altLang="en-US" sz="2300" b="1" i="0" u="none" strike="noStrike" kern="1200" cap="none" spc="0" baseline="0">
                  <a:solidFill>
                    <a:srgbClr val="FF0000"/>
                  </a:solidFill>
                  <a:latin typeface="宋体" pitchFamily="0" charset="0"/>
                  <a:ea typeface="宋体" pitchFamily="0" charset="0"/>
                  <a:cs typeface="Arial" pitchFamily="0" charset="0"/>
                </a:rPr>
                <a:t>怎么扣？</a:t>
              </a:r>
              <a:endParaRPr lang="zh-CN" altLang="en-US" sz="2300" b="1" i="0" u="none" strike="noStrike" kern="1200" cap="none" spc="0" baseline="0">
                <a:solidFill>
                  <a:srgbClr val="FF0000"/>
                </a:solidFill>
                <a:latin typeface="宋体" pitchFamily="0" charset="0"/>
                <a:ea typeface="宋体" pitchFamily="0" charset="0"/>
                <a:cs typeface="Arial" pitchFamily="0" charset="0"/>
              </a:endParaRPr>
            </a:p>
          </p:txBody>
        </p:sp>
      </p:grpSp>
      <p:grpSp>
        <p:nvGrpSpPr>
          <p:cNvPr id="311" name="组合"/>
          <p:cNvGrpSpPr>
            <a:grpSpLocks/>
          </p:cNvGrpSpPr>
          <p:nvPr/>
        </p:nvGrpSpPr>
        <p:grpSpPr>
          <a:xfrm>
            <a:off x="7353300" y="3112883"/>
            <a:ext cx="4700905" cy="3575454"/>
            <a:chOff x="7353300" y="3112883"/>
            <a:chExt cx="4700905" cy="3575454"/>
          </a:xfrm>
        </p:grpSpPr>
        <p:sp>
          <p:nvSpPr>
            <p:cNvPr id="309" name="矩形"/>
            <p:cNvSpPr>
              <a:spLocks/>
            </p:cNvSpPr>
            <p:nvPr/>
          </p:nvSpPr>
          <p:spPr>
            <a:xfrm rot="0">
              <a:off x="7353300" y="4412160"/>
              <a:ext cx="4700905" cy="2276177"/>
            </a:xfrm>
            <a:prstGeom prst="rect"/>
            <a:noFill/>
            <a:ln w="9525" cmpd="sng" cap="flat">
              <a:noFill/>
              <a:prstDash val="solid"/>
              <a:miter/>
            </a:ln>
          </p:spPr>
          <p:txBody>
            <a:bodyPr vert="horz" wrap="square" lIns="36000" tIns="0" rIns="36000" bIns="0" anchor="ctr" anchorCtr="0">
              <a:prstTxWarp prst="textNoShape"/>
            </a:bodyPr>
            <a:lstStyle/>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个人接受本科以下学历（学位）继续教育，符合条件的，可选择由其父母扣除，也可以选择由本人扣除；</a:t>
              </a:r>
              <a:endPar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在一个纳税年度内，一个纳税人最多享受一项学历（学位）继续教育扣除和一项职业资格继续教育扣除；</a:t>
              </a:r>
              <a:endPar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接受技能人员、专业技术人员职业资格继续教育的，应当留存相关证书等资料备查。</a:t>
              </a:r>
              <a:endPar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a:p>
              <a:pPr marL="0" indent="0" algn="l">
                <a:lnSpc>
                  <a:spcPct val="129000"/>
                </a:lnSpc>
                <a:spcBef>
                  <a:spcPts val="0"/>
                </a:spcBef>
                <a:spcAft>
                  <a:spcPts val="0"/>
                </a:spcAft>
                <a:buNone/>
              </a:pPr>
              <a:endPar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a:p>
              <a:pPr marL="0" indent="0" algn="l">
                <a:lnSpc>
                  <a:spcPct val="129000"/>
                </a:lnSpc>
                <a:spcBef>
                  <a:spcPts val="0"/>
                </a:spcBef>
                <a:spcAft>
                  <a:spcPts val="0"/>
                </a:spcAft>
                <a:buNone/>
              </a:pPr>
              <a:endPar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p:txBody>
        </p:sp>
        <p:sp>
          <p:nvSpPr>
            <p:cNvPr id="310" name="矩形"/>
            <p:cNvSpPr>
              <a:spLocks/>
            </p:cNvSpPr>
            <p:nvPr/>
          </p:nvSpPr>
          <p:spPr>
            <a:xfrm rot="0">
              <a:off x="7454921" y="3112883"/>
              <a:ext cx="3328396" cy="630099"/>
            </a:xfrm>
            <a:prstGeom prst="rect"/>
            <a:noFill/>
            <a:ln w="9525" cmpd="sng" cap="flat">
              <a:noFill/>
              <a:prstDash val="solid"/>
              <a:miter/>
            </a:ln>
          </p:spPr>
          <p:txBody>
            <a:bodyPr vert="horz" wrap="square" lIns="36000" tIns="0" rIns="36000" bIns="0" anchor="ctr" anchorCtr="0">
              <a:prstTxWarp prst="textNoShape"/>
            </a:bodyPr>
            <a:lstStyle/>
            <a:p>
              <a:pPr marL="0" indent="0" algn="l">
                <a:lnSpc>
                  <a:spcPct val="100000"/>
                </a:lnSpc>
                <a:spcBef>
                  <a:spcPts val="0"/>
                </a:spcBef>
                <a:spcAft>
                  <a:spcPts val="0"/>
                </a:spcAft>
                <a:buNone/>
              </a:pPr>
              <a:r>
                <a:rPr lang="zh-CN" altLang="en-US" sz="2300" b="1" i="0" u="none" strike="noStrike" kern="1200" cap="none" spc="0" baseline="0">
                  <a:solidFill>
                    <a:srgbClr val="FF0000"/>
                  </a:solidFill>
                  <a:latin typeface="宋体" pitchFamily="0" charset="0"/>
                  <a:ea typeface="宋体" pitchFamily="0" charset="0"/>
                  <a:cs typeface="Arial" pitchFamily="0" charset="0"/>
                </a:rPr>
                <a:t>注意：</a:t>
              </a:r>
              <a:endParaRPr lang="zh-CN" altLang="en-US" sz="1400" b="0" i="0" u="none" strike="noStrike" kern="1200" cap="none" spc="0" baseline="0">
                <a:solidFill>
                  <a:srgbClr val="092B2D"/>
                </a:solidFill>
                <a:latin typeface="微软雅黑" pitchFamily="0" charset="0"/>
                <a:ea typeface="微软雅黑" pitchFamily="0" charset="0"/>
                <a:cs typeface="Arial" pitchFamily="0" charset="0"/>
              </a:endParaRPr>
            </a:p>
          </p:txBody>
        </p:sp>
      </p:grpSp>
      <p:sp>
        <p:nvSpPr>
          <p:cNvPr id="312" name="矩形"/>
          <p:cNvSpPr>
            <a:spLocks/>
          </p:cNvSpPr>
          <p:nvPr/>
        </p:nvSpPr>
        <p:spPr>
          <a:xfrm rot="0">
            <a:off x="838200" y="457200"/>
            <a:ext cx="3632581"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020101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工资薪金</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313"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314"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315" name="矩形"/>
          <p:cNvSpPr>
            <a:spLocks/>
          </p:cNvSpPr>
          <p:nvPr/>
        </p:nvSpPr>
        <p:spPr>
          <a:xfrm rot="0">
            <a:off x="2731770" y="1044575"/>
            <a:ext cx="6969760" cy="585692"/>
          </a:xfrm>
          <a:prstGeom prst="rect"/>
          <a:solidFill>
            <a:srgbClr val="1C8388"/>
          </a:solidFill>
          <a:ln w="3175" cmpd="sng" cap="flat">
            <a:solidFill>
              <a:srgbClr val="309FA2"/>
            </a:solidFill>
            <a:prstDash val="dash"/>
            <a:round/>
          </a:ln>
        </p:spPr>
        <p:txBody>
          <a:bodyPr vert="horz" wrap="square" lIns="72000" tIns="36195" rIns="72000" bIns="36195" anchor="t" anchorCtr="0">
            <a:prstTxWarp prst="textNoShape"/>
            <a:spAutoFit/>
          </a:bodyPr>
          <a:lstStyle/>
          <a:p>
            <a:pPr marL="0" indent="0" algn="ctr" defTabSz="913638" eaLnBrk="1" fontAlgn="auto" latinLnBrk="0" hangingPunct="1">
              <a:lnSpc>
                <a:spcPct val="129000"/>
              </a:lnSpc>
              <a:spcBef>
                <a:spcPts val="800"/>
              </a:spcBef>
              <a:spcAft>
                <a:spcPts val="0"/>
              </a:spcAft>
              <a:buNone/>
            </a:pPr>
            <a:r>
              <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rPr>
              <a:t>累计专项附加扣除----继续教育</a:t>
            </a:r>
            <a:endPar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endParaRPr>
          </a:p>
        </p:txBody>
      </p:sp>
      <p:sp>
        <p:nvSpPr>
          <p:cNvPr id="316" name="曲线"/>
          <p:cNvSpPr>
            <a:spLocks/>
          </p:cNvSpPr>
          <p:nvPr/>
        </p:nvSpPr>
        <p:spPr>
          <a:xfrm flipH="1" rot="0">
            <a:off x="7220268" y="4522564"/>
            <a:ext cx="6983" cy="1409700"/>
          </a:xfrm>
          <a:custGeom>
            <a:gdLst>
              <a:gd name="T1" fmla="*/ -21600 w 21600"/>
              <a:gd name="T2" fmla="*/ 0 h 21600"/>
              <a:gd name="T3" fmla="*/ 0 w 21600"/>
              <a:gd name="T4" fmla="*/ 21600 h 21600"/>
            </a:gdLst>
            <a:rect l="T1" t="T2" r="T3" b="T4"/>
            <a:pathLst>
              <a:path w="21600" h="21600">
                <a:moveTo>
                  <a:pt x="0" y="0"/>
                </a:moveTo>
                <a:lnTo>
                  <a:pt x="0" y="21600"/>
                </a:lnTo>
              </a:path>
            </a:pathLst>
          </a:custGeom>
          <a:noFill/>
          <a:ln w="20267" cmpd="sng" cap="flat">
            <a:solidFill>
              <a:srgbClr val="1A7B80"/>
            </a:solidFill>
            <a:prstDash val="solid"/>
            <a:bevel/>
            <a:headEnd type="oval" w="med" len="med"/>
            <a:tailEnd type="oval" w="med" len="med"/>
          </a:ln>
        </p:spPr>
      </p:sp>
    </p:spTree>
    <p:extLst>
      <p:ext uri="{BB962C8B-B14F-4D97-AF65-F5344CB8AC3E}">
        <p14:creationId xmlns:p14="http://schemas.microsoft.com/office/powerpoint/2010/main" val="22570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wheel(1)">
                                      <p:cBhvr>
                                        <p:cTn id="7" dur="750"/>
                                        <p:tgtEl>
                                          <p:spTgt spid="295"/>
                                        </p:tgtEl>
                                      </p:cBhvr>
                                    </p:animEffect>
                                  </p:childTnLst>
                                </p:cTn>
                              </p:par>
                            </p:childTnLst>
                          </p:cTn>
                        </p:par>
                        <p:par>
                          <p:cTn id="8" fill="hold" nodeType="withGroup">
                            <p:stCondLst>
                              <p:cond delay="750"/>
                            </p:stCondLst>
                            <p:childTnLst>
                              <p:par>
                                <p:cTn id="9" presetID="6" presetClass="entr" presetSubtype="32" fill="hold" grpId="0" nodeType="afterEffect">
                                  <p:stCondLst>
                                    <p:cond delay="0"/>
                                  </p:stCondLst>
                                  <p:childTnLst>
                                    <p:set>
                                      <p:cBhvr>
                                        <p:cTn id="10" dur="1" fill="hold">
                                          <p:stCondLst>
                                            <p:cond delay="0"/>
                                          </p:stCondLst>
                                        </p:cTn>
                                        <p:tgtEl>
                                          <p:spTgt spid="288"/>
                                        </p:tgtEl>
                                        <p:attrNameLst>
                                          <p:attrName>style.visibility</p:attrName>
                                        </p:attrNameLst>
                                      </p:cBhvr>
                                      <p:to>
                                        <p:strVal val="visible"/>
                                      </p:to>
                                    </p:set>
                                    <p:animEffect transition="in" filter="circle(out)">
                                      <p:cBhvr>
                                        <p:cTn id="11" dur="750"/>
                                        <p:tgtEl>
                                          <p:spTgt spid="288"/>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96"/>
                                        </p:tgtEl>
                                        <p:attrNameLst>
                                          <p:attrName>style.visibility</p:attrName>
                                        </p:attrNameLst>
                                      </p:cBhvr>
                                      <p:to>
                                        <p:strVal val="visible"/>
                                      </p:to>
                                    </p:set>
                                    <p:animEffect transition="in" filter="wipe(left)">
                                      <p:cBhvr>
                                        <p:cTn id="15" dur="500"/>
                                        <p:tgtEl>
                                          <p:spTgt spid="296"/>
                                        </p:tgtEl>
                                      </p:cBhvr>
                                    </p:animEffect>
                                  </p:childTnLst>
                                </p:cTn>
                              </p:par>
                            </p:childTnLst>
                          </p:cTn>
                        </p:par>
                        <p:par>
                          <p:cTn id="16" fill="hold" nodeType="withGroup">
                            <p:stCondLst>
                              <p:cond delay="2000"/>
                            </p:stCondLst>
                            <p:childTnLst>
                              <p:par>
                                <p:cTn id="17" presetID="6" presetClass="entr" presetSubtype="32" fill="hold" grpId="0" nodeType="afterEffect">
                                  <p:stCondLst>
                                    <p:cond delay="0"/>
                                  </p:stCondLst>
                                  <p:childTnLst>
                                    <p:set>
                                      <p:cBhvr>
                                        <p:cTn id="18" dur="1" fill="hold">
                                          <p:stCondLst>
                                            <p:cond delay="0"/>
                                          </p:stCondLst>
                                        </p:cTn>
                                        <p:tgtEl>
                                          <p:spTgt spid="289"/>
                                        </p:tgtEl>
                                        <p:attrNameLst>
                                          <p:attrName>style.visibility</p:attrName>
                                        </p:attrNameLst>
                                      </p:cBhvr>
                                      <p:to>
                                        <p:strVal val="visible"/>
                                      </p:to>
                                    </p:set>
                                    <p:animEffect transition="in" filter="circle(out)">
                                      <p:cBhvr>
                                        <p:cTn id="19" dur="750"/>
                                        <p:tgtEl>
                                          <p:spTgt spid="289"/>
                                        </p:tgtEl>
                                      </p:cBhvr>
                                    </p:animEffect>
                                  </p:childTnLst>
                                </p:cTn>
                              </p:par>
                            </p:childTnLst>
                          </p:cTn>
                        </p:par>
                        <p:par>
                          <p:cTn id="20" fill="hold">
                            <p:stCondLst>
                              <p:cond delay="2750"/>
                            </p:stCondLst>
                            <p:childTnLst>
                              <p:par>
                                <p:cTn id="21" presetID="22" presetClass="entr" presetSubtype="8" fill="hold" grpId="0" nodeType="afterEffect">
                                  <p:stCondLst>
                                    <p:cond delay="0"/>
                                  </p:stCondLst>
                                  <p:childTnLst>
                                    <p:set>
                                      <p:cBhvr>
                                        <p:cTn id="22" dur="1" fill="hold">
                                          <p:stCondLst>
                                            <p:cond delay="0"/>
                                          </p:stCondLst>
                                        </p:cTn>
                                        <p:tgtEl>
                                          <p:spTgt spid="297"/>
                                        </p:tgtEl>
                                        <p:attrNameLst>
                                          <p:attrName>style.visibility</p:attrName>
                                        </p:attrNameLst>
                                      </p:cBhvr>
                                      <p:to>
                                        <p:strVal val="visible"/>
                                      </p:to>
                                    </p:set>
                                    <p:animEffect transition="in" filter="wipe(left)">
                                      <p:cBhvr>
                                        <p:cTn id="23" dur="500"/>
                                        <p:tgtEl>
                                          <p:spTgt spid="297"/>
                                        </p:tgtEl>
                                      </p:cBhvr>
                                    </p:animEffect>
                                  </p:childTnLst>
                                </p:cTn>
                              </p:par>
                            </p:childTnLst>
                          </p:cTn>
                        </p:par>
                        <p:par>
                          <p:cTn id="24" fill="hold" nodeType="withGroup">
                            <p:stCondLst>
                              <p:cond delay="3250"/>
                            </p:stCondLst>
                            <p:childTnLst>
                              <p:par>
                                <p:cTn id="25" presetID="6" presetClass="entr" presetSubtype="32" fill="hold" grpId="0" nodeType="afterEffect">
                                  <p:stCondLst>
                                    <p:cond delay="0"/>
                                  </p:stCondLst>
                                  <p:childTnLst>
                                    <p:set>
                                      <p:cBhvr>
                                        <p:cTn id="26" dur="1" fill="hold">
                                          <p:stCondLst>
                                            <p:cond delay="0"/>
                                          </p:stCondLst>
                                        </p:cTn>
                                        <p:tgtEl>
                                          <p:spTgt spid="290"/>
                                        </p:tgtEl>
                                        <p:attrNameLst>
                                          <p:attrName>style.visibility</p:attrName>
                                        </p:attrNameLst>
                                      </p:cBhvr>
                                      <p:to>
                                        <p:strVal val="visible"/>
                                      </p:to>
                                    </p:set>
                                    <p:animEffect transition="in" filter="circle(out)">
                                      <p:cBhvr>
                                        <p:cTn id="27" dur="750"/>
                                        <p:tgtEl>
                                          <p:spTgt spid="290"/>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299"/>
                                        </p:tgtEl>
                                        <p:attrNameLst>
                                          <p:attrName>style.visibility</p:attrName>
                                        </p:attrNameLst>
                                      </p:cBhvr>
                                      <p:to>
                                        <p:strVal val="visible"/>
                                      </p:to>
                                    </p:set>
                                    <p:animEffect transition="in" filter="wipe(left)">
                                      <p:cBhvr>
                                        <p:cTn id="31" dur="500"/>
                                        <p:tgtEl>
                                          <p:spTgt spid="299"/>
                                        </p:tgtEl>
                                      </p:cBhvr>
                                    </p:animEffect>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298"/>
                                        </p:tgtEl>
                                        <p:attrNameLst>
                                          <p:attrName>style.visibility</p:attrName>
                                        </p:attrNameLst>
                                      </p:cBhvr>
                                      <p:to>
                                        <p:strVal val="visible"/>
                                      </p:to>
                                    </p:set>
                                    <p:animEffect transition="in" filter="wipe(left)">
                                      <p:cBhvr>
                                        <p:cTn id="35" dur="500"/>
                                        <p:tgtEl>
                                          <p:spTgt spid="298"/>
                                        </p:tgtEl>
                                      </p:cBhvr>
                                    </p:animEffect>
                                  </p:childTnLst>
                                </p:cTn>
                              </p:par>
                            </p:childTnLst>
                          </p:cTn>
                        </p:par>
                        <p:par>
                          <p:cTn id="36" fill="hold" nodeType="withGroup">
                            <p:stCondLst>
                              <p:cond delay="5000"/>
                            </p:stCondLst>
                            <p:childTnLst>
                              <p:par>
                                <p:cTn id="37" presetID="6" presetClass="entr" presetSubtype="32" fill="hold" grpId="0" nodeType="afterEffect">
                                  <p:stCondLst>
                                    <p:cond delay="0"/>
                                  </p:stCondLst>
                                  <p:childTnLst>
                                    <p:set>
                                      <p:cBhvr>
                                        <p:cTn id="38" dur="1" fill="hold">
                                          <p:stCondLst>
                                            <p:cond delay="0"/>
                                          </p:stCondLst>
                                        </p:cTn>
                                        <p:tgtEl>
                                          <p:spTgt spid="316"/>
                                        </p:tgtEl>
                                        <p:attrNameLst>
                                          <p:attrName>style.visibility</p:attrName>
                                        </p:attrNameLst>
                                      </p:cBhvr>
                                      <p:to>
                                        <p:strVal val="visible"/>
                                      </p:to>
                                    </p:set>
                                    <p:animEffect transition="in" filter="circle(out)">
                                      <p:cBhvr>
                                        <p:cTn id="39" dur="750"/>
                                        <p:tgtEl>
                                          <p:spTgt spid="316"/>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02"/>
                                        </p:tgtEl>
                                        <p:attrNameLst>
                                          <p:attrName>style.visibility</p:attrName>
                                        </p:attrNameLst>
                                      </p:cBhvr>
                                      <p:to>
                                        <p:strVal val="visible"/>
                                      </p:to>
                                    </p:set>
                                    <p:anim calcmode="lin" valueType="num">
                                      <p:cBhvr additive="base">
                                        <p:cTn id="44" dur="500" fill="hold"/>
                                        <p:tgtEl>
                                          <p:spTgt spid="302"/>
                                        </p:tgtEl>
                                        <p:attrNameLst>
                                          <p:attrName>ppt_x</p:attrName>
                                        </p:attrNameLst>
                                      </p:cBhvr>
                                      <p:tavLst>
                                        <p:tav tm="0">
                                          <p:val>
                                            <p:strVal val="#ppt_x"/>
                                          </p:val>
                                        </p:tav>
                                        <p:tav tm="100000">
                                          <p:val>
                                            <p:strVal val="#ppt_x"/>
                                          </p:val>
                                        </p:tav>
                                      </p:tavLst>
                                    </p:anim>
                                    <p:anim calcmode="lin" valueType="num">
                                      <p:cBhvr additive="base">
                                        <p:cTn id="45" dur="500" fill="hold"/>
                                        <p:tgtEl>
                                          <p:spTgt spid="30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05"/>
                                        </p:tgtEl>
                                        <p:attrNameLst>
                                          <p:attrName>style.visibility</p:attrName>
                                        </p:attrNameLst>
                                      </p:cBhvr>
                                      <p:to>
                                        <p:strVal val="visible"/>
                                      </p:to>
                                    </p:set>
                                    <p:anim calcmode="lin" valueType="num">
                                      <p:cBhvr additive="base">
                                        <p:cTn id="50" dur="500" fill="hold"/>
                                        <p:tgtEl>
                                          <p:spTgt spid="305"/>
                                        </p:tgtEl>
                                        <p:attrNameLst>
                                          <p:attrName>ppt_x</p:attrName>
                                        </p:attrNameLst>
                                      </p:cBhvr>
                                      <p:tavLst>
                                        <p:tav tm="0">
                                          <p:val>
                                            <p:strVal val="#ppt_x"/>
                                          </p:val>
                                        </p:tav>
                                        <p:tav tm="100000">
                                          <p:val>
                                            <p:strVal val="#ppt_x"/>
                                          </p:val>
                                        </p:tav>
                                      </p:tavLst>
                                    </p:anim>
                                    <p:anim calcmode="lin" valueType="num">
                                      <p:cBhvr additive="base">
                                        <p:cTn id="51" dur="500" fill="hold"/>
                                        <p:tgtEl>
                                          <p:spTgt spid="305"/>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08"/>
                                        </p:tgtEl>
                                        <p:attrNameLst>
                                          <p:attrName>style.visibility</p:attrName>
                                        </p:attrNameLst>
                                      </p:cBhvr>
                                      <p:to>
                                        <p:strVal val="visible"/>
                                      </p:to>
                                    </p:set>
                                    <p:anim calcmode="lin" valueType="num">
                                      <p:cBhvr additive="base">
                                        <p:cTn id="56" dur="500" fill="hold"/>
                                        <p:tgtEl>
                                          <p:spTgt spid="308"/>
                                        </p:tgtEl>
                                        <p:attrNameLst>
                                          <p:attrName>ppt_x</p:attrName>
                                        </p:attrNameLst>
                                      </p:cBhvr>
                                      <p:tavLst>
                                        <p:tav tm="0">
                                          <p:val>
                                            <p:strVal val="#ppt_x"/>
                                          </p:val>
                                        </p:tav>
                                        <p:tav tm="100000">
                                          <p:val>
                                            <p:strVal val="#ppt_x"/>
                                          </p:val>
                                        </p:tav>
                                      </p:tavLst>
                                    </p:anim>
                                    <p:anim calcmode="lin" valueType="num">
                                      <p:cBhvr additive="base">
                                        <p:cTn id="57" dur="500" fill="hold"/>
                                        <p:tgtEl>
                                          <p:spTgt spid="308"/>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11"/>
                                        </p:tgtEl>
                                        <p:attrNameLst>
                                          <p:attrName>style.visibility</p:attrName>
                                        </p:attrNameLst>
                                      </p:cBhvr>
                                      <p:to>
                                        <p:strVal val="visible"/>
                                      </p:to>
                                    </p:set>
                                    <p:anim calcmode="lin" valueType="num">
                                      <p:cBhvr additive="base">
                                        <p:cTn id="62" dur="500" fill="hold"/>
                                        <p:tgtEl>
                                          <p:spTgt spid="311"/>
                                        </p:tgtEl>
                                        <p:attrNameLst>
                                          <p:attrName>ppt_x</p:attrName>
                                        </p:attrNameLst>
                                      </p:cBhvr>
                                      <p:tavLst>
                                        <p:tav tm="0">
                                          <p:val>
                                            <p:strVal val="#ppt_x"/>
                                          </p:val>
                                        </p:tav>
                                        <p:tav tm="100000">
                                          <p:val>
                                            <p:strVal val="#ppt_x"/>
                                          </p:val>
                                        </p:tav>
                                      </p:tavLst>
                                    </p:anim>
                                    <p:anim calcmode="lin" valueType="num">
                                      <p:cBhvr additive="base">
                                        <p:cTn id="63" dur="500" fill="hold"/>
                                        <p:tgtEl>
                                          <p:spTgt spid="3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 grpId="0" animBg="1"/>
      <p:bldP spid="288" grpId="0" animBg="1"/>
      <p:bldP spid="296" grpId="0" animBg="1"/>
      <p:bldP spid="289" grpId="0" animBg="1"/>
      <p:bldP spid="297" grpId="0" animBg="1"/>
      <p:bldP spid="290" grpId="0" animBg="1"/>
      <p:bldP spid="299" grpId="0" animBg="1"/>
      <p:bldP spid="298" grpId="0" animBg="1"/>
      <p:bldP spid="316" grpId="0" animBg="1"/>
      <p:bldP spid="302" grpId="0" animBg="1"/>
      <p:bldP spid="305" grpId="0" animBg="1"/>
      <p:bldP spid="308" grpId="0" animBg="1"/>
      <p:bldP spid="311" grpId="0" animBg="1"/>
    </p:bldLst>
  </p:timing>
</p:sld>
</file>

<file path=ppt/slides/slide26.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319" name="图片"/>
          <p:cNvPicPr>
            <a:picLocks noChangeAspect="1"/>
          </p:cNvPicPr>
          <p:nvPr/>
        </p:nvPicPr>
        <p:blipFill>
          <a:blip r:embed="rId1" cstate="print"/>
          <a:stretch>
            <a:fillRect/>
          </a:stretch>
        </p:blipFill>
        <p:spPr>
          <a:xfrm rot="0">
            <a:off x="365124" y="1453515"/>
            <a:ext cx="1413510" cy="1381760"/>
          </a:xfrm>
          <a:prstGeom prst="rect"/>
          <a:noFill/>
          <a:ln w="9525" cmpd="sng" cap="flat">
            <a:noFill/>
            <a:prstDash val="solid"/>
            <a:miter/>
          </a:ln>
        </p:spPr>
      </p:pic>
      <p:sp>
        <p:nvSpPr>
          <p:cNvPr id="320" name="矩形"/>
          <p:cNvSpPr>
            <a:spLocks/>
          </p:cNvSpPr>
          <p:nvPr/>
        </p:nvSpPr>
        <p:spPr>
          <a:xfrm rot="0">
            <a:off x="838200" y="457200"/>
            <a:ext cx="3632581"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020101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工资薪金</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321"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322"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323" name="矩形"/>
          <p:cNvSpPr>
            <a:spLocks/>
          </p:cNvSpPr>
          <p:nvPr/>
        </p:nvSpPr>
        <p:spPr>
          <a:xfrm rot="0">
            <a:off x="2576830" y="977900"/>
            <a:ext cx="9094470" cy="462914"/>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Arial" pitchFamily="0" charset="0"/>
              </a:rPr>
              <a:t>以下情况，韩梅梅可以如何扣除继续教育支出？</a:t>
            </a:r>
            <a:endParaRPr lang="zh-CN" altLang="en-US" sz="2500" b="0" i="0" u="none" strike="noStrike" kern="1200" cap="none" spc="0" baseline="0">
              <a:solidFill>
                <a:schemeClr val="tx1"/>
              </a:solidFill>
              <a:latin typeface="宋体" pitchFamily="0" charset="0"/>
              <a:ea typeface="宋体" pitchFamily="0" charset="0"/>
              <a:cs typeface="Arial" pitchFamily="0" charset="0"/>
            </a:endParaRPr>
          </a:p>
        </p:txBody>
      </p:sp>
      <p:sp>
        <p:nvSpPr>
          <p:cNvPr id="324" name="矩形"/>
          <p:cNvSpPr>
            <a:spLocks/>
          </p:cNvSpPr>
          <p:nvPr/>
        </p:nvSpPr>
        <p:spPr>
          <a:xfrm rot="0">
            <a:off x="2466975" y="1453515"/>
            <a:ext cx="9094470" cy="2320290"/>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Arial" pitchFamily="0" charset="0"/>
              </a:rPr>
              <a:t>1</a:t>
            </a:r>
            <a:r>
              <a:rPr lang="zh-CN" altLang="en-US" sz="2500" b="0" i="0" u="none" strike="noStrike" kern="1200" cap="none" spc="0" baseline="0">
                <a:solidFill>
                  <a:schemeClr val="tx1"/>
                </a:solidFill>
                <a:latin typeface="宋体" pitchFamily="0" charset="0"/>
                <a:ea typeface="宋体" pitchFamily="0" charset="0"/>
                <a:cs typeface="Arial" pitchFamily="0" charset="0"/>
              </a:rPr>
              <a:t>、韩梅梅本人功读在职博士研究生，但是读了</a:t>
            </a:r>
            <a:r>
              <a:rPr lang="en-US" altLang="zh-CN" sz="2500" b="0" i="0" u="none" strike="noStrike" kern="1200" cap="none" spc="0" baseline="0">
                <a:solidFill>
                  <a:schemeClr val="tx1"/>
                </a:solidFill>
                <a:latin typeface="宋体" pitchFamily="0" charset="0"/>
                <a:ea typeface="宋体" pitchFamily="0" charset="0"/>
                <a:cs typeface="Arial" pitchFamily="0" charset="0"/>
              </a:rPr>
              <a:t>5</a:t>
            </a:r>
            <a:r>
              <a:rPr lang="zh-CN" altLang="en-US" sz="2500" b="0" i="0" u="none" strike="noStrike" kern="1200" cap="none" spc="0" baseline="0">
                <a:solidFill>
                  <a:schemeClr val="tx1"/>
                </a:solidFill>
                <a:latin typeface="宋体" pitchFamily="0" charset="0"/>
                <a:ea typeface="宋体" pitchFamily="0" charset="0"/>
                <a:cs typeface="Arial" pitchFamily="0" charset="0"/>
              </a:rPr>
              <a:t>年还没能毕业？</a:t>
            </a:r>
            <a:endParaRPr lang="en-US" altLang="zh-CN" sz="25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5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Arial" pitchFamily="0" charset="0"/>
              </a:rPr>
              <a:t>2</a:t>
            </a:r>
            <a:r>
              <a:rPr lang="zh-CN" altLang="en-US" sz="2500" b="0" i="0" u="none" strike="noStrike" kern="1200" cap="none" spc="0" baseline="0">
                <a:solidFill>
                  <a:schemeClr val="tx1"/>
                </a:solidFill>
                <a:latin typeface="宋体" pitchFamily="0" charset="0"/>
                <a:ea typeface="宋体" pitchFamily="0" charset="0"/>
                <a:cs typeface="Arial" pitchFamily="0" charset="0"/>
              </a:rPr>
              <a:t>、考霸韩梅梅</a:t>
            </a:r>
            <a:r>
              <a:rPr lang="en-US" altLang="zh-CN" sz="2500" b="0" i="0" u="none" strike="noStrike" kern="1200" cap="none" spc="0" baseline="0">
                <a:solidFill>
                  <a:schemeClr val="tx1"/>
                </a:solidFill>
                <a:latin typeface="宋体" pitchFamily="0" charset="0"/>
                <a:ea typeface="宋体" pitchFamily="0" charset="0"/>
                <a:cs typeface="Arial" pitchFamily="0" charset="0"/>
              </a:rPr>
              <a:t>2019</a:t>
            </a:r>
            <a:r>
              <a:rPr lang="zh-CN" altLang="en-US" sz="2500" b="0" i="0" u="none" strike="noStrike" kern="1200" cap="none" spc="0" baseline="0">
                <a:solidFill>
                  <a:schemeClr val="tx1"/>
                </a:solidFill>
                <a:latin typeface="宋体" pitchFamily="0" charset="0"/>
                <a:ea typeface="宋体" pitchFamily="0" charset="0"/>
                <a:cs typeface="Arial" pitchFamily="0" charset="0"/>
              </a:rPr>
              <a:t>年通过并领取了</a:t>
            </a:r>
            <a:r>
              <a:rPr lang="en-US" altLang="zh-CN" sz="2500" b="0" i="0" u="none" strike="noStrike" kern="1200" cap="none" spc="0" baseline="0">
                <a:solidFill>
                  <a:schemeClr val="tx1"/>
                </a:solidFill>
                <a:latin typeface="宋体" pitchFamily="0" charset="0"/>
                <a:ea typeface="宋体" pitchFamily="0" charset="0"/>
                <a:cs typeface="Arial" pitchFamily="0" charset="0"/>
              </a:rPr>
              <a:t>“</a:t>
            </a:r>
            <a:r>
              <a:rPr lang="zh-CN" altLang="en-US" sz="2500" b="0" i="0" u="none" strike="noStrike" kern="1200" cap="none" spc="0" baseline="0">
                <a:solidFill>
                  <a:schemeClr val="tx1"/>
                </a:solidFill>
                <a:latin typeface="宋体" pitchFamily="0" charset="0"/>
                <a:ea typeface="宋体" pitchFamily="0" charset="0"/>
                <a:cs typeface="Arial" pitchFamily="0" charset="0"/>
              </a:rPr>
              <a:t>三师</a:t>
            </a:r>
            <a:r>
              <a:rPr lang="en-US" altLang="zh-CN" sz="2500" b="0" i="0" u="none" strike="noStrike" kern="1200" cap="none" spc="0" baseline="0">
                <a:solidFill>
                  <a:schemeClr val="tx1"/>
                </a:solidFill>
                <a:latin typeface="宋体" pitchFamily="0" charset="0"/>
                <a:ea typeface="宋体" pitchFamily="0" charset="0"/>
                <a:cs typeface="Arial" pitchFamily="0" charset="0"/>
              </a:rPr>
              <a:t>”</a:t>
            </a:r>
            <a:r>
              <a:rPr lang="zh-CN" altLang="en-US" sz="2500" b="0" i="0" u="none" strike="noStrike" kern="1200" cap="none" spc="0" baseline="0">
                <a:solidFill>
                  <a:schemeClr val="tx1"/>
                </a:solidFill>
                <a:latin typeface="宋体" pitchFamily="0" charset="0"/>
                <a:ea typeface="宋体" pitchFamily="0" charset="0"/>
                <a:cs typeface="Arial" pitchFamily="0" charset="0"/>
              </a:rPr>
              <a:t>资格证？</a:t>
            </a:r>
            <a:endParaRPr lang="en-US" altLang="zh-CN" sz="25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5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Arial" pitchFamily="0" charset="0"/>
              </a:rPr>
              <a:t>3</a:t>
            </a:r>
            <a:r>
              <a:rPr lang="zh-CN" altLang="en-US" sz="2500" b="0" i="0" u="none" strike="noStrike" kern="1200" cap="none" spc="0" baseline="0">
                <a:solidFill>
                  <a:schemeClr val="tx1"/>
                </a:solidFill>
                <a:latin typeface="宋体" pitchFamily="0" charset="0"/>
                <a:ea typeface="宋体" pitchFamily="0" charset="0"/>
                <a:cs typeface="Arial" pitchFamily="0" charset="0"/>
              </a:rPr>
              <a:t>、韩梅梅的大儿子在北京读在职本科继续教育，小儿子在美国读在职大专继续教育？</a:t>
            </a:r>
            <a:endParaRPr lang="zh-CN" altLang="en-US" sz="2500" b="0" i="0" u="none" strike="noStrike" kern="1200" cap="none" spc="0" baseline="0">
              <a:solidFill>
                <a:schemeClr val="tx1"/>
              </a:solidFill>
              <a:latin typeface="宋体" pitchFamily="0" charset="0"/>
              <a:ea typeface="宋体" pitchFamily="0" charset="0"/>
              <a:cs typeface="Arial" pitchFamily="0" charset="0"/>
            </a:endParaRPr>
          </a:p>
        </p:txBody>
      </p:sp>
      <p:sp>
        <p:nvSpPr>
          <p:cNvPr id="325" name="矩形"/>
          <p:cNvSpPr>
            <a:spLocks/>
          </p:cNvSpPr>
          <p:nvPr/>
        </p:nvSpPr>
        <p:spPr>
          <a:xfrm rot="0">
            <a:off x="365124" y="3807460"/>
            <a:ext cx="11643994" cy="2991803"/>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3000" b="0" i="0" u="none" strike="noStrike" kern="1200" cap="none" spc="0" baseline="0">
                <a:ln w="12700" cap="flat">
                  <a:solidFill>
                    <a:srgbClr val="333F4F"/>
                  </a:solidFill>
                  <a:prstDash val="solid"/>
                  <a:round/>
                </a:ln>
                <a:pattFill prst="dkUpDiag">
                  <a:fgClr>
                    <a:srgbClr val="44546A"/>
                  </a:fgClr>
                  <a:bgClr>
                    <a:srgbClr val="D5DBE5"/>
                  </a:bgClr>
                </a:pattFill>
                <a:effectLst>
                  <a:outerShdw sx="100000" sy="100000" dir="2640000" dist="38100" algn="bl">
                    <a:srgbClr val="333F4F"/>
                  </a:outerShdw>
                </a:effectLst>
                <a:latin typeface="Arial" pitchFamily="0" charset="0"/>
                <a:ea typeface="黑体" pitchFamily="0" charset="0"/>
                <a:cs typeface="Arial" pitchFamily="0" charset="0"/>
              </a:rPr>
              <a:t>PS</a:t>
            </a:r>
            <a:r>
              <a:rPr lang="zh-CN" altLang="en-US" sz="3000" b="0" i="0" u="none" strike="noStrike" kern="1200" cap="none" spc="0" baseline="0">
                <a:ln w="12700" cap="flat">
                  <a:solidFill>
                    <a:srgbClr val="333F4F"/>
                  </a:solidFill>
                  <a:prstDash val="solid"/>
                  <a:round/>
                </a:ln>
                <a:pattFill prst="dkUpDiag">
                  <a:fgClr>
                    <a:srgbClr val="44546A"/>
                  </a:fgClr>
                  <a:bgClr>
                    <a:srgbClr val="D5DBE5"/>
                  </a:bgClr>
                </a:pattFill>
                <a:effectLst>
                  <a:outerShdw sx="100000" sy="100000" dir="2640000" dist="38100" algn="bl">
                    <a:srgbClr val="333F4F"/>
                  </a:outerShdw>
                </a:effectLst>
                <a:latin typeface="Arial" pitchFamily="0" charset="0"/>
                <a:ea typeface="黑体" pitchFamily="0" charset="0"/>
                <a:cs typeface="Arial" pitchFamily="0" charset="0"/>
              </a:rPr>
              <a:t>：</a:t>
            </a:r>
            <a:r>
              <a:rPr lang="en-US" altLang="zh-CN" sz="2500" b="0" i="0" u="none" strike="noStrike" kern="1200" cap="none" spc="0" baseline="0">
                <a:solidFill>
                  <a:schemeClr val="tx1"/>
                </a:solidFill>
                <a:latin typeface="宋体" pitchFamily="0" charset="0"/>
                <a:ea typeface="宋体" pitchFamily="0" charset="0"/>
                <a:cs typeface="宋体" pitchFamily="0" charset="0"/>
              </a:rPr>
              <a:t>1</a:t>
            </a:r>
            <a:r>
              <a:rPr lang="zh-CN" altLang="en-US" sz="2500" b="0" i="0" u="none" strike="noStrike" kern="1200" cap="none" spc="0" baseline="0">
                <a:solidFill>
                  <a:schemeClr val="tx1"/>
                </a:solidFill>
                <a:latin typeface="宋体" pitchFamily="0" charset="0"/>
                <a:ea typeface="宋体" pitchFamily="0" charset="0"/>
                <a:cs typeface="宋体" pitchFamily="0" charset="0"/>
              </a:rPr>
              <a:t>、韩梅梅本人每月可扣除</a:t>
            </a:r>
            <a:r>
              <a:rPr lang="en-US" altLang="zh-CN" sz="2500" b="0" i="0" u="none" strike="noStrike" kern="1200" cap="none" spc="0" baseline="0">
                <a:solidFill>
                  <a:schemeClr val="tx1"/>
                </a:solidFill>
                <a:latin typeface="宋体" pitchFamily="0" charset="0"/>
                <a:ea typeface="宋体" pitchFamily="0" charset="0"/>
                <a:cs typeface="宋体" pitchFamily="0" charset="0"/>
              </a:rPr>
              <a:t>400</a:t>
            </a:r>
            <a:r>
              <a:rPr lang="zh-CN" altLang="en-US" sz="2500" b="0" i="0" u="none" strike="noStrike" kern="1200" cap="none" spc="0" baseline="0">
                <a:solidFill>
                  <a:schemeClr val="tx1"/>
                </a:solidFill>
                <a:latin typeface="宋体" pitchFamily="0" charset="0"/>
                <a:ea typeface="宋体" pitchFamily="0" charset="0"/>
                <a:cs typeface="宋体" pitchFamily="0" charset="0"/>
              </a:rPr>
              <a:t>元，但扣除期限不能超过</a:t>
            </a:r>
            <a:r>
              <a:rPr lang="en-US" altLang="zh-CN" sz="2500" b="0" i="0" u="none" strike="noStrike" kern="1200" cap="none" spc="0" baseline="0">
                <a:solidFill>
                  <a:schemeClr val="tx1"/>
                </a:solidFill>
                <a:latin typeface="宋体" pitchFamily="0" charset="0"/>
                <a:ea typeface="宋体" pitchFamily="0" charset="0"/>
                <a:cs typeface="宋体" pitchFamily="0" charset="0"/>
              </a:rPr>
              <a:t>48</a:t>
            </a:r>
            <a:r>
              <a:rPr lang="zh-CN" altLang="en-US" sz="2500" b="0" i="0" u="none" strike="noStrike" kern="1200" cap="none" spc="0" baseline="0">
                <a:solidFill>
                  <a:schemeClr val="tx1"/>
                </a:solidFill>
                <a:latin typeface="宋体" pitchFamily="0" charset="0"/>
                <a:ea typeface="宋体" pitchFamily="0" charset="0"/>
                <a:cs typeface="宋体" pitchFamily="0" charset="0"/>
              </a:rPr>
              <a:t>个月。所以在读博士研究生期间第</a:t>
            </a:r>
            <a:r>
              <a:rPr lang="en-US" altLang="zh-CN" sz="2500" b="0" i="0" u="none" strike="noStrike" kern="1200" cap="none" spc="0" baseline="0">
                <a:solidFill>
                  <a:schemeClr val="tx1"/>
                </a:solidFill>
                <a:latin typeface="宋体" pitchFamily="0" charset="0"/>
                <a:ea typeface="宋体" pitchFamily="0" charset="0"/>
                <a:cs typeface="宋体" pitchFamily="0" charset="0"/>
              </a:rPr>
              <a:t>5</a:t>
            </a:r>
            <a:r>
              <a:rPr lang="zh-CN" altLang="en-US" sz="2500" b="0" i="0" u="none" strike="noStrike" kern="1200" cap="none" spc="0" baseline="0">
                <a:solidFill>
                  <a:schemeClr val="tx1"/>
                </a:solidFill>
                <a:latin typeface="宋体" pitchFamily="0" charset="0"/>
                <a:ea typeface="宋体" pitchFamily="0" charset="0"/>
                <a:cs typeface="宋体" pitchFamily="0" charset="0"/>
              </a:rPr>
              <a:t>年及以后不能扣除。</a:t>
            </a:r>
            <a:endParaRPr lang="en-US" altLang="zh-CN" sz="2500" b="0" i="0" u="none" strike="noStrike" kern="1200" cap="none" spc="0" baseline="0">
              <a:solidFill>
                <a:schemeClr val="tx1"/>
              </a:solidFill>
              <a:latin typeface="宋体" pitchFamily="0" charset="0"/>
              <a:ea typeface="宋体" pitchFamily="0" charset="0"/>
              <a:cs typeface="宋体" pitchFamily="0" charset="0"/>
            </a:endParaRPr>
          </a:p>
          <a:p>
            <a:pPr marL="0" indent="0" algn="l">
              <a:lnSpc>
                <a:spcPct val="15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宋体" pitchFamily="0" charset="0"/>
              </a:rPr>
              <a:t>      2</a:t>
            </a:r>
            <a:r>
              <a:rPr lang="zh-CN" altLang="en-US" sz="2500" b="0" i="0" u="none" strike="noStrike" kern="1200" cap="none" spc="0" baseline="0">
                <a:solidFill>
                  <a:schemeClr val="tx1"/>
                </a:solidFill>
                <a:latin typeface="宋体" pitchFamily="0" charset="0"/>
                <a:ea typeface="宋体" pitchFamily="0" charset="0"/>
                <a:cs typeface="宋体" pitchFamily="0" charset="0"/>
              </a:rPr>
              <a:t>、只能扣除一个</a:t>
            </a:r>
            <a:r>
              <a:rPr lang="en-US" altLang="zh-CN" sz="2500" b="0" i="0" u="none" strike="noStrike" kern="1200" cap="none" spc="0" baseline="0">
                <a:solidFill>
                  <a:schemeClr val="tx1"/>
                </a:solidFill>
                <a:latin typeface="宋体" pitchFamily="0" charset="0"/>
                <a:ea typeface="宋体" pitchFamily="0" charset="0"/>
                <a:cs typeface="宋体" pitchFamily="0" charset="0"/>
              </a:rPr>
              <a:t>3600</a:t>
            </a:r>
            <a:r>
              <a:rPr lang="zh-CN" altLang="en-US" sz="2500" b="0" i="0" u="none" strike="noStrike" kern="1200" cap="none" spc="0" baseline="0">
                <a:solidFill>
                  <a:schemeClr val="tx1"/>
                </a:solidFill>
                <a:latin typeface="宋体" pitchFamily="0" charset="0"/>
                <a:ea typeface="宋体" pitchFamily="0" charset="0"/>
                <a:cs typeface="宋体" pitchFamily="0" charset="0"/>
              </a:rPr>
              <a:t>元，不能叠加享受。</a:t>
            </a:r>
            <a:endParaRPr lang="en-US" altLang="zh-CN" sz="2500" b="0" i="0" u="none" strike="noStrike" kern="1200" cap="none" spc="0" baseline="0">
              <a:solidFill>
                <a:schemeClr val="tx1"/>
              </a:solidFill>
              <a:latin typeface="宋体" pitchFamily="0" charset="0"/>
              <a:ea typeface="宋体" pitchFamily="0" charset="0"/>
              <a:cs typeface="宋体" pitchFamily="0" charset="0"/>
            </a:endParaRPr>
          </a:p>
          <a:p>
            <a:pPr marL="0" indent="0" algn="l">
              <a:lnSpc>
                <a:spcPct val="15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宋体" pitchFamily="0" charset="0"/>
              </a:rPr>
              <a:t>      3</a:t>
            </a:r>
            <a:r>
              <a:rPr lang="zh-CN" altLang="en-US" sz="2500" b="0" i="0" u="none" strike="noStrike" kern="1200" cap="none" spc="0" baseline="0">
                <a:solidFill>
                  <a:schemeClr val="tx1"/>
                </a:solidFill>
                <a:latin typeface="宋体" pitchFamily="0" charset="0"/>
                <a:ea typeface="宋体" pitchFamily="0" charset="0"/>
                <a:cs typeface="宋体" pitchFamily="0" charset="0"/>
              </a:rPr>
              <a:t>、大儿子的继续教育支出可以由大儿子本人按</a:t>
            </a:r>
            <a:r>
              <a:rPr lang="en-US" altLang="zh-CN" sz="2500" b="0" i="0" u="none" strike="noStrike" kern="1200" cap="none" spc="0" baseline="0">
                <a:solidFill>
                  <a:schemeClr val="tx1"/>
                </a:solidFill>
                <a:latin typeface="宋体" pitchFamily="0" charset="0"/>
                <a:ea typeface="宋体" pitchFamily="0" charset="0"/>
                <a:cs typeface="宋体" pitchFamily="0" charset="0"/>
              </a:rPr>
              <a:t>400</a:t>
            </a:r>
            <a:r>
              <a:rPr lang="zh-CN" altLang="en-US" sz="2500" b="0" i="0" u="none" strike="noStrike" kern="1200" cap="none" spc="0" baseline="0">
                <a:solidFill>
                  <a:schemeClr val="tx1"/>
                </a:solidFill>
                <a:latin typeface="宋体" pitchFamily="0" charset="0"/>
                <a:ea typeface="宋体" pitchFamily="0" charset="0"/>
                <a:cs typeface="宋体" pitchFamily="0" charset="0"/>
              </a:rPr>
              <a:t>元</a:t>
            </a:r>
            <a:r>
              <a:rPr lang="en-US" altLang="zh-CN" sz="2500" b="0" i="0" u="none" strike="noStrike" kern="1200" cap="none" spc="0" baseline="0">
                <a:solidFill>
                  <a:schemeClr val="tx1"/>
                </a:solidFill>
                <a:latin typeface="宋体" pitchFamily="0" charset="0"/>
                <a:ea typeface="宋体" pitchFamily="0" charset="0"/>
                <a:cs typeface="宋体" pitchFamily="0" charset="0"/>
              </a:rPr>
              <a:t>/</a:t>
            </a:r>
            <a:r>
              <a:rPr lang="zh-CN" altLang="en-US" sz="2500" b="0" i="0" u="none" strike="noStrike" kern="1200" cap="none" spc="0" baseline="0">
                <a:solidFill>
                  <a:schemeClr val="tx1"/>
                </a:solidFill>
                <a:latin typeface="宋体" pitchFamily="0" charset="0"/>
                <a:ea typeface="宋体" pitchFamily="0" charset="0"/>
                <a:cs typeface="宋体" pitchFamily="0" charset="0"/>
              </a:rPr>
              <a:t>月扣，也可以由韩梅梅及其配偶按子女教育</a:t>
            </a:r>
            <a:r>
              <a:rPr lang="en-US" altLang="zh-CN" sz="2500" b="0" i="0" u="none" strike="noStrike" kern="1200" cap="none" spc="0" baseline="0">
                <a:solidFill>
                  <a:schemeClr val="tx1"/>
                </a:solidFill>
                <a:latin typeface="宋体" pitchFamily="0" charset="0"/>
                <a:ea typeface="宋体" pitchFamily="0" charset="0"/>
                <a:cs typeface="宋体" pitchFamily="0" charset="0"/>
              </a:rPr>
              <a:t>1000</a:t>
            </a:r>
            <a:r>
              <a:rPr lang="zh-CN" altLang="en-US" sz="2500" b="0" i="0" u="none" strike="noStrike" kern="1200" cap="none" spc="0" baseline="0">
                <a:solidFill>
                  <a:schemeClr val="tx1"/>
                </a:solidFill>
                <a:latin typeface="宋体" pitchFamily="0" charset="0"/>
                <a:ea typeface="宋体" pitchFamily="0" charset="0"/>
                <a:cs typeface="宋体" pitchFamily="0" charset="0"/>
              </a:rPr>
              <a:t>元</a:t>
            </a:r>
            <a:r>
              <a:rPr lang="en-US" altLang="zh-CN" sz="2500" b="0" i="0" u="none" strike="noStrike" kern="1200" cap="none" spc="0" baseline="0">
                <a:solidFill>
                  <a:schemeClr val="tx1"/>
                </a:solidFill>
                <a:latin typeface="宋体" pitchFamily="0" charset="0"/>
                <a:ea typeface="宋体" pitchFamily="0" charset="0"/>
                <a:cs typeface="宋体" pitchFamily="0" charset="0"/>
              </a:rPr>
              <a:t>/</a:t>
            </a:r>
            <a:r>
              <a:rPr lang="zh-CN" altLang="en-US" sz="2500" b="0" i="0" u="none" strike="noStrike" kern="1200" cap="none" spc="0" baseline="0">
                <a:solidFill>
                  <a:schemeClr val="tx1"/>
                </a:solidFill>
                <a:latin typeface="宋体" pitchFamily="0" charset="0"/>
                <a:ea typeface="宋体" pitchFamily="0" charset="0"/>
                <a:cs typeface="宋体" pitchFamily="0" charset="0"/>
              </a:rPr>
              <a:t>月扣；小儿子的继续教育本人和韩梅梅均不能扣。</a:t>
            </a:r>
            <a:endParaRPr lang="zh-CN" altLang="en-US" sz="2500" b="0" i="0" u="none" strike="noStrike" kern="1200" cap="none" spc="0" baseline="0">
              <a:solidFill>
                <a:schemeClr val="tx1"/>
              </a:solidFill>
              <a:latin typeface="宋体" pitchFamily="0" charset="0"/>
              <a:ea typeface="宋体" pitchFamily="0" charset="0"/>
              <a:cs typeface="宋体" pitchFamily="0" charset="0"/>
            </a:endParaRPr>
          </a:p>
        </p:txBody>
      </p:sp>
    </p:spTree>
    <p:extLst>
      <p:ext uri="{BB962C8B-B14F-4D97-AF65-F5344CB8AC3E}">
        <p14:creationId xmlns:p14="http://schemas.microsoft.com/office/powerpoint/2010/main" val="71059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strips(downLeft)">
                                      <p:cBhvr>
                                        <p:cTn id="7" dur="500"/>
                                        <p:tgtEl>
                                          <p:spTgt spid="3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25"/>
                                        </p:tgtEl>
                                        <p:attrNameLst>
                                          <p:attrName>style.visibility</p:attrName>
                                        </p:attrNameLst>
                                      </p:cBhvr>
                                      <p:to>
                                        <p:strVal val="visible"/>
                                      </p:to>
                                    </p:set>
                                    <p:anim calcmode="lin" valueType="num">
                                      <p:cBhvr additive="base">
                                        <p:cTn id="12" dur="500" fill="hold"/>
                                        <p:tgtEl>
                                          <p:spTgt spid="325"/>
                                        </p:tgtEl>
                                        <p:attrNameLst>
                                          <p:attrName>ppt_x</p:attrName>
                                        </p:attrNameLst>
                                      </p:cBhvr>
                                      <p:tavLst>
                                        <p:tav tm="0">
                                          <p:val>
                                            <p:strVal val="#ppt_x"/>
                                          </p:val>
                                        </p:tav>
                                        <p:tav tm="100000">
                                          <p:val>
                                            <p:strVal val="#ppt_x"/>
                                          </p:val>
                                        </p:tav>
                                      </p:tavLst>
                                    </p:anim>
                                    <p:anim calcmode="lin" valueType="num">
                                      <p:cBhvr additive="base">
                                        <p:cTn id="13" dur="500" fill="hold"/>
                                        <p:tgtEl>
                                          <p:spTgt spid="3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5" grpId="0"/>
    </p:bldLst>
  </p:timing>
</p:sld>
</file>

<file path=ppt/slides/slide27.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326" name="曲线"/>
          <p:cNvSpPr>
            <a:spLocks/>
          </p:cNvSpPr>
          <p:nvPr/>
        </p:nvSpPr>
        <p:spPr>
          <a:xfrm rot="0">
            <a:off x="4930457" y="1989549"/>
            <a:ext cx="6983" cy="1409700"/>
          </a:xfrm>
          <a:custGeom>
            <a:gdLst>
              <a:gd name="T1" fmla="*/ 0 w 21600"/>
              <a:gd name="T2" fmla="*/ 0 h 21600"/>
              <a:gd name="T3" fmla="*/ 21600 w 21600"/>
              <a:gd name="T4" fmla="*/ 21600 h 21600"/>
            </a:gdLst>
            <a:rect l="T1" t="T2" r="T3" b="T4"/>
            <a:pathLst>
              <a:path w="21600" h="21600">
                <a:moveTo>
                  <a:pt x="0" y="0"/>
                </a:moveTo>
                <a:lnTo>
                  <a:pt x="0" y="21600"/>
                </a:lnTo>
              </a:path>
            </a:pathLst>
          </a:custGeom>
          <a:noFill/>
          <a:ln w="20267" cmpd="sng" cap="flat">
            <a:solidFill>
              <a:srgbClr val="1A7B80"/>
            </a:solidFill>
            <a:prstDash val="solid"/>
            <a:bevel/>
            <a:headEnd type="oval" w="med" len="med"/>
            <a:tailEnd type="oval" w="med" len="med"/>
          </a:ln>
        </p:spPr>
      </p:sp>
      <p:sp>
        <p:nvSpPr>
          <p:cNvPr id="327" name="曲线"/>
          <p:cNvSpPr>
            <a:spLocks/>
          </p:cNvSpPr>
          <p:nvPr/>
        </p:nvSpPr>
        <p:spPr>
          <a:xfrm rot="0">
            <a:off x="4901248" y="4521929"/>
            <a:ext cx="6983" cy="1409700"/>
          </a:xfrm>
          <a:custGeom>
            <a:gdLst>
              <a:gd name="T1" fmla="*/ 0 w 21600"/>
              <a:gd name="T2" fmla="*/ 0 h 21600"/>
              <a:gd name="T3" fmla="*/ 21600 w 21600"/>
              <a:gd name="T4" fmla="*/ 21600 h 21600"/>
            </a:gdLst>
            <a:rect l="T1" t="T2" r="T3" b="T4"/>
            <a:pathLst>
              <a:path w="21600" h="21600">
                <a:moveTo>
                  <a:pt x="0" y="0"/>
                </a:moveTo>
                <a:lnTo>
                  <a:pt x="0" y="21600"/>
                </a:lnTo>
              </a:path>
            </a:pathLst>
          </a:custGeom>
          <a:noFill/>
          <a:ln w="20267" cmpd="sng" cap="flat">
            <a:solidFill>
              <a:srgbClr val="1A7B80"/>
            </a:solidFill>
            <a:prstDash val="solid"/>
            <a:bevel/>
            <a:headEnd type="oval" w="med" len="med"/>
            <a:tailEnd type="oval" w="med" len="med"/>
          </a:ln>
        </p:spPr>
      </p:sp>
      <p:sp>
        <p:nvSpPr>
          <p:cNvPr id="328" name="曲线"/>
          <p:cNvSpPr>
            <a:spLocks/>
          </p:cNvSpPr>
          <p:nvPr/>
        </p:nvSpPr>
        <p:spPr>
          <a:xfrm flipH="1" rot="0">
            <a:off x="7227888" y="1989549"/>
            <a:ext cx="6983" cy="1409700"/>
          </a:xfrm>
          <a:custGeom>
            <a:gdLst>
              <a:gd name="T1" fmla="*/ -21600 w 21600"/>
              <a:gd name="T2" fmla="*/ 0 h 21600"/>
              <a:gd name="T3" fmla="*/ 0 w 21600"/>
              <a:gd name="T4" fmla="*/ 21600 h 21600"/>
            </a:gdLst>
            <a:rect l="T1" t="T2" r="T3" b="T4"/>
            <a:pathLst>
              <a:path w="21600" h="21600">
                <a:moveTo>
                  <a:pt x="0" y="0"/>
                </a:moveTo>
                <a:lnTo>
                  <a:pt x="0" y="21600"/>
                </a:lnTo>
              </a:path>
            </a:pathLst>
          </a:custGeom>
          <a:noFill/>
          <a:ln w="20267" cmpd="sng" cap="flat">
            <a:solidFill>
              <a:srgbClr val="1A7B80"/>
            </a:solidFill>
            <a:prstDash val="solid"/>
            <a:bevel/>
            <a:headEnd type="oval" w="med" len="med"/>
            <a:tailEnd type="oval" w="med" len="med"/>
          </a:ln>
        </p:spPr>
      </p:sp>
      <p:grpSp>
        <p:nvGrpSpPr>
          <p:cNvPr id="333" name="组合"/>
          <p:cNvGrpSpPr>
            <a:grpSpLocks/>
          </p:cNvGrpSpPr>
          <p:nvPr/>
        </p:nvGrpSpPr>
        <p:grpSpPr>
          <a:xfrm>
            <a:off x="4945379" y="2729230"/>
            <a:ext cx="2138680" cy="1792604"/>
            <a:chOff x="4945379" y="2729230"/>
            <a:chExt cx="2138680" cy="1792604"/>
          </a:xfrm>
        </p:grpSpPr>
        <p:sp>
          <p:nvSpPr>
            <p:cNvPr id="329" name="曲线"/>
            <p:cNvSpPr>
              <a:spLocks/>
            </p:cNvSpPr>
            <p:nvPr/>
          </p:nvSpPr>
          <p:spPr>
            <a:xfrm rot="0">
              <a:off x="4945379" y="2729230"/>
              <a:ext cx="2138680" cy="1792604"/>
            </a:xfrm>
            <a:custGeom>
              <a:gdLst>
                <a:gd name="T1" fmla="*/ 0 w 21600"/>
                <a:gd name="T2" fmla="*/ 0 h 21600"/>
                <a:gd name="T3" fmla="*/ 21600 w 21600"/>
                <a:gd name="T4" fmla="*/ 21600 h 21600"/>
              </a:gdLst>
              <a:rect l="T1" t="T2" r="T3" b="T4"/>
              <a:pathLst>
                <a:path w="21600" h="21600">
                  <a:moveTo>
                    <a:pt x="0" y="10798"/>
                  </a:moveTo>
                  <a:cubicBezTo>
                    <a:pt x="0" y="4835"/>
                    <a:pt x="4834" y="0"/>
                    <a:pt x="10800" y="0"/>
                  </a:cubicBezTo>
                  <a:cubicBezTo>
                    <a:pt x="16764" y="0"/>
                    <a:pt x="21600" y="4835"/>
                    <a:pt x="21600" y="10798"/>
                  </a:cubicBezTo>
                  <a:cubicBezTo>
                    <a:pt x="21600" y="16764"/>
                    <a:pt x="16764" y="21600"/>
                    <a:pt x="10800" y="21600"/>
                  </a:cubicBezTo>
                  <a:cubicBezTo>
                    <a:pt x="4834" y="21600"/>
                    <a:pt x="0" y="16764"/>
                    <a:pt x="0" y="10798"/>
                  </a:cubicBezTo>
                  <a:close/>
                </a:path>
              </a:pathLst>
            </a:custGeom>
            <a:solidFill>
              <a:srgbClr val="1A7B80"/>
            </a:solidFill>
            <a:ln w="30400" cmpd="sng" cap="flat">
              <a:solidFill>
                <a:srgbClr val="F7F7F7"/>
              </a:solidFill>
              <a:prstDash val="solid"/>
              <a:bevel/>
            </a:ln>
          </p:spPr>
        </p:sp>
        <p:sp>
          <p:nvSpPr>
            <p:cNvPr id="330" name="曲线"/>
            <p:cNvSpPr>
              <a:spLocks/>
            </p:cNvSpPr>
            <p:nvPr/>
          </p:nvSpPr>
          <p:spPr>
            <a:xfrm rot="0">
              <a:off x="5218280" y="2957970"/>
              <a:ext cx="1592872" cy="1335118"/>
            </a:xfrm>
            <a:custGeom>
              <a:gdLst>
                <a:gd name="T1" fmla="*/ 0 w 21600"/>
                <a:gd name="T2" fmla="*/ 0 h 21600"/>
                <a:gd name="T3" fmla="*/ 21600 w 21600"/>
                <a:gd name="T4" fmla="*/ 21600 h 21600"/>
              </a:gdLst>
              <a:rect l="T1" t="T2" r="T3" b="T4"/>
              <a:pathLst>
                <a:path w="21600" h="21600">
                  <a:moveTo>
                    <a:pt x="0" y="10800"/>
                  </a:moveTo>
                  <a:cubicBezTo>
                    <a:pt x="0" y="4833"/>
                    <a:pt x="4835" y="0"/>
                    <a:pt x="10800" y="0"/>
                  </a:cubicBezTo>
                  <a:cubicBezTo>
                    <a:pt x="16762" y="0"/>
                    <a:pt x="21600" y="4833"/>
                    <a:pt x="21600" y="10800"/>
                  </a:cubicBezTo>
                  <a:cubicBezTo>
                    <a:pt x="21600" y="16762"/>
                    <a:pt x="16762" y="21600"/>
                    <a:pt x="10800" y="21600"/>
                  </a:cubicBezTo>
                  <a:cubicBezTo>
                    <a:pt x="4835" y="21600"/>
                    <a:pt x="0" y="16762"/>
                    <a:pt x="0" y="10800"/>
                  </a:cubicBezTo>
                  <a:close/>
                </a:path>
              </a:pathLst>
            </a:custGeom>
            <a:solidFill>
              <a:srgbClr val="309FA2"/>
            </a:solidFill>
            <a:ln w="30400" cmpd="sng" cap="flat">
              <a:solidFill>
                <a:srgbClr val="F7F7F7"/>
              </a:solidFill>
              <a:prstDash val="solid"/>
              <a:bevel/>
            </a:ln>
          </p:spPr>
        </p:sp>
        <p:sp>
          <p:nvSpPr>
            <p:cNvPr id="331" name="曲线"/>
            <p:cNvSpPr>
              <a:spLocks/>
            </p:cNvSpPr>
            <p:nvPr/>
          </p:nvSpPr>
          <p:spPr>
            <a:xfrm rot="0">
              <a:off x="5504133" y="3197568"/>
              <a:ext cx="1021169" cy="855926"/>
            </a:xfrm>
            <a:custGeom>
              <a:gdLst>
                <a:gd name="T1" fmla="*/ 0 w 21600"/>
                <a:gd name="T2" fmla="*/ 0 h 21600"/>
                <a:gd name="T3" fmla="*/ 21600 w 21600"/>
                <a:gd name="T4" fmla="*/ 21600 h 21600"/>
              </a:gdLst>
              <a:rect l="T1" t="T2" r="T3" b="T4"/>
              <a:pathLst>
                <a:path w="21600" h="21600">
                  <a:moveTo>
                    <a:pt x="0" y="10799"/>
                  </a:moveTo>
                  <a:cubicBezTo>
                    <a:pt x="0" y="4831"/>
                    <a:pt x="4835" y="0"/>
                    <a:pt x="10800" y="0"/>
                  </a:cubicBezTo>
                  <a:cubicBezTo>
                    <a:pt x="16764" y="0"/>
                    <a:pt x="21600" y="4831"/>
                    <a:pt x="21600" y="10799"/>
                  </a:cubicBezTo>
                  <a:cubicBezTo>
                    <a:pt x="21600" y="16760"/>
                    <a:pt x="16764" y="21600"/>
                    <a:pt x="10800" y="21600"/>
                  </a:cubicBezTo>
                  <a:cubicBezTo>
                    <a:pt x="4835" y="21600"/>
                    <a:pt x="0" y="16760"/>
                    <a:pt x="0" y="10799"/>
                  </a:cubicBezTo>
                  <a:close/>
                </a:path>
              </a:pathLst>
            </a:custGeom>
            <a:solidFill>
              <a:srgbClr val="1A7B80"/>
            </a:solidFill>
            <a:ln w="30400" cmpd="sng" cap="flat">
              <a:solidFill>
                <a:srgbClr val="F7F7F7"/>
              </a:solidFill>
              <a:prstDash val="solid"/>
              <a:bevel/>
            </a:ln>
          </p:spPr>
        </p:sp>
        <p:sp>
          <p:nvSpPr>
            <p:cNvPr id="332" name="曲线"/>
            <p:cNvSpPr>
              <a:spLocks/>
            </p:cNvSpPr>
            <p:nvPr/>
          </p:nvSpPr>
          <p:spPr>
            <a:xfrm rot="0">
              <a:off x="5761835" y="3413569"/>
              <a:ext cx="505767" cy="423926"/>
            </a:xfrm>
            <a:custGeom>
              <a:gdLst>
                <a:gd name="T1" fmla="*/ 0 w 21600"/>
                <a:gd name="T2" fmla="*/ 0 h 21600"/>
                <a:gd name="T3" fmla="*/ 21600 w 21600"/>
                <a:gd name="T4" fmla="*/ 21600 h 21600"/>
              </a:gdLst>
              <a:rect l="T1" t="T2" r="T3" b="T4"/>
              <a:pathLst>
                <a:path w="21600" h="21600">
                  <a:moveTo>
                    <a:pt x="0" y="10800"/>
                  </a:moveTo>
                  <a:cubicBezTo>
                    <a:pt x="0" y="4831"/>
                    <a:pt x="4834" y="0"/>
                    <a:pt x="10799" y="0"/>
                  </a:cubicBezTo>
                  <a:cubicBezTo>
                    <a:pt x="16763" y="0"/>
                    <a:pt x="21600" y="4831"/>
                    <a:pt x="21600" y="10800"/>
                  </a:cubicBezTo>
                  <a:cubicBezTo>
                    <a:pt x="21600" y="16761"/>
                    <a:pt x="16763" y="21600"/>
                    <a:pt x="10799" y="21600"/>
                  </a:cubicBezTo>
                  <a:cubicBezTo>
                    <a:pt x="4834" y="21600"/>
                    <a:pt x="0" y="16761"/>
                    <a:pt x="0" y="10800"/>
                  </a:cubicBezTo>
                  <a:close/>
                </a:path>
              </a:pathLst>
            </a:custGeom>
            <a:solidFill>
              <a:srgbClr val="34C5CA"/>
            </a:solidFill>
            <a:ln w="30400" cmpd="sng" cap="flat">
              <a:solidFill>
                <a:srgbClr val="F7F7F7"/>
              </a:solidFill>
              <a:prstDash val="solid"/>
              <a:bevel/>
            </a:ln>
          </p:spPr>
        </p:sp>
      </p:grpSp>
      <p:sp>
        <p:nvSpPr>
          <p:cNvPr id="334" name="曲线"/>
          <p:cNvSpPr>
            <a:spLocks/>
          </p:cNvSpPr>
          <p:nvPr/>
        </p:nvSpPr>
        <p:spPr>
          <a:xfrm rot="0">
            <a:off x="4937760" y="2671445"/>
            <a:ext cx="439420" cy="567055"/>
          </a:xfrm>
          <a:custGeom>
            <a:gdLst>
              <a:gd name="T1" fmla="*/ 0 w 21600"/>
              <a:gd name="T2" fmla="*/ 0 h 21600"/>
              <a:gd name="T3" fmla="*/ 21600 w 21600"/>
              <a:gd name="T4" fmla="*/ 21600 h 21600"/>
            </a:gdLst>
            <a:rect l="T1" t="T2" r="T3" b="T4"/>
            <a:pathLst>
              <a:path w="21600" h="21600">
                <a:moveTo>
                  <a:pt x="0" y="0"/>
                </a:moveTo>
                <a:lnTo>
                  <a:pt x="9795" y="0"/>
                </a:lnTo>
                <a:lnTo>
                  <a:pt x="21600" y="21600"/>
                </a:lnTo>
              </a:path>
            </a:pathLst>
          </a:custGeom>
          <a:solidFill>
            <a:srgbClr val="FFFFFF"/>
          </a:solidFill>
          <a:ln w="20267" cmpd="sng" cap="flat">
            <a:solidFill>
              <a:srgbClr val="1A7B80"/>
            </a:solidFill>
            <a:prstDash val="solid"/>
            <a:bevel/>
            <a:tailEnd type="oval" w="med" len="med"/>
          </a:ln>
        </p:spPr>
      </p:sp>
      <p:sp>
        <p:nvSpPr>
          <p:cNvPr id="335" name="曲线"/>
          <p:cNvSpPr>
            <a:spLocks/>
          </p:cNvSpPr>
          <p:nvPr/>
        </p:nvSpPr>
        <p:spPr>
          <a:xfrm rot="0">
            <a:off x="4908550" y="4434840"/>
            <a:ext cx="744854" cy="860424"/>
          </a:xfrm>
          <a:custGeom>
            <a:gdLst>
              <a:gd name="T1" fmla="*/ 0 w 21600"/>
              <a:gd name="T2" fmla="*/ 0 h 21600"/>
              <a:gd name="T3" fmla="*/ 21600 w 21600"/>
              <a:gd name="T4" fmla="*/ 21600 h 21600"/>
            </a:gdLst>
            <a:rect l="T1" t="T2" r="T3" b="T4"/>
            <a:pathLst>
              <a:path w="21600" h="21600">
                <a:moveTo>
                  <a:pt x="0" y="21600"/>
                </a:moveTo>
                <a:lnTo>
                  <a:pt x="8173" y="21600"/>
                </a:lnTo>
                <a:lnTo>
                  <a:pt x="21600" y="0"/>
                </a:lnTo>
              </a:path>
            </a:pathLst>
          </a:custGeom>
          <a:solidFill>
            <a:srgbClr val="FFFFFF"/>
          </a:solidFill>
          <a:ln w="20267" cmpd="sng" cap="flat">
            <a:solidFill>
              <a:srgbClr val="1A7B80"/>
            </a:solidFill>
            <a:prstDash val="solid"/>
            <a:bevel/>
            <a:tailEnd type="oval" w="med" len="med"/>
          </a:ln>
        </p:spPr>
      </p:sp>
      <p:sp>
        <p:nvSpPr>
          <p:cNvPr id="336" name="曲线"/>
          <p:cNvSpPr>
            <a:spLocks/>
          </p:cNvSpPr>
          <p:nvPr/>
        </p:nvSpPr>
        <p:spPr>
          <a:xfrm rot="0">
            <a:off x="6368415" y="4229735"/>
            <a:ext cx="859790" cy="918210"/>
          </a:xfrm>
          <a:custGeom>
            <a:gdLst>
              <a:gd name="T1" fmla="*/ 0 w 21600"/>
              <a:gd name="T2" fmla="*/ 0 h 21600"/>
              <a:gd name="T3" fmla="*/ 21600 w 21600"/>
              <a:gd name="T4" fmla="*/ 21600 h 21600"/>
            </a:gdLst>
            <a:rect l="T1" t="T2" r="T3" b="T4"/>
            <a:pathLst>
              <a:path w="21600" h="21600">
                <a:moveTo>
                  <a:pt x="21600" y="21600"/>
                </a:moveTo>
                <a:lnTo>
                  <a:pt x="12555" y="21600"/>
                </a:lnTo>
                <a:lnTo>
                  <a:pt x="0" y="0"/>
                </a:lnTo>
              </a:path>
            </a:pathLst>
          </a:custGeom>
          <a:solidFill>
            <a:srgbClr val="FFFFFF"/>
          </a:solidFill>
          <a:ln w="20267" cmpd="sng" cap="flat">
            <a:solidFill>
              <a:srgbClr val="1A7B80"/>
            </a:solidFill>
            <a:prstDash val="solid"/>
            <a:bevel/>
            <a:tailEnd type="oval" w="med" len="med"/>
          </a:ln>
        </p:spPr>
      </p:sp>
      <p:sp>
        <p:nvSpPr>
          <p:cNvPr id="337" name="曲线"/>
          <p:cNvSpPr>
            <a:spLocks/>
          </p:cNvSpPr>
          <p:nvPr/>
        </p:nvSpPr>
        <p:spPr>
          <a:xfrm rot="0">
            <a:off x="6138545" y="2671445"/>
            <a:ext cx="1096643" cy="1213485"/>
          </a:xfrm>
          <a:custGeom>
            <a:gdLst>
              <a:gd name="T1" fmla="*/ 0 w 21600"/>
              <a:gd name="T2" fmla="*/ 0 h 21600"/>
              <a:gd name="T3" fmla="*/ 21600 w 21600"/>
              <a:gd name="T4" fmla="*/ 21600 h 21600"/>
            </a:gdLst>
            <a:rect l="T1" t="T2" r="T3" b="T4"/>
            <a:pathLst>
              <a:path w="21600" h="21600">
                <a:moveTo>
                  <a:pt x="21600" y="0"/>
                </a:moveTo>
                <a:lnTo>
                  <a:pt x="13767" y="0"/>
                </a:lnTo>
                <a:lnTo>
                  <a:pt x="0" y="21600"/>
                </a:lnTo>
              </a:path>
            </a:pathLst>
          </a:custGeom>
          <a:solidFill>
            <a:srgbClr val="FFFFFF"/>
          </a:solidFill>
          <a:ln w="20267" cmpd="sng" cap="flat">
            <a:solidFill>
              <a:srgbClr val="1A7B80"/>
            </a:solidFill>
            <a:prstDash val="solid"/>
            <a:bevel/>
            <a:tailEnd type="oval" w="med" len="med"/>
          </a:ln>
        </p:spPr>
      </p:sp>
      <p:grpSp>
        <p:nvGrpSpPr>
          <p:cNvPr id="340" name="组合"/>
          <p:cNvGrpSpPr>
            <a:grpSpLocks/>
          </p:cNvGrpSpPr>
          <p:nvPr/>
        </p:nvGrpSpPr>
        <p:grpSpPr>
          <a:xfrm>
            <a:off x="365124" y="1804152"/>
            <a:ext cx="4342765" cy="2271150"/>
            <a:chOff x="365124" y="1804152"/>
            <a:chExt cx="4342765" cy="2271150"/>
          </a:xfrm>
        </p:grpSpPr>
        <p:sp>
          <p:nvSpPr>
            <p:cNvPr id="338" name="矩形"/>
            <p:cNvSpPr>
              <a:spLocks/>
            </p:cNvSpPr>
            <p:nvPr/>
          </p:nvSpPr>
          <p:spPr>
            <a:xfrm rot="0">
              <a:off x="365124" y="2393290"/>
              <a:ext cx="4215632" cy="1682012"/>
            </a:xfrm>
            <a:prstGeom prst="rect"/>
            <a:noFill/>
            <a:ln w="9525" cmpd="sng" cap="flat">
              <a:noFill/>
              <a:prstDash val="solid"/>
              <a:miter/>
            </a:ln>
          </p:spPr>
          <p:txBody>
            <a:bodyPr vert="horz" wrap="square" lIns="36000" tIns="0" rIns="36000" bIns="0" anchor="ctr" anchorCtr="0">
              <a:prstTxWarp prst="textNoShape"/>
            </a:bodyPr>
            <a:lstStyle/>
            <a:p>
              <a:pPr marL="0" indent="0" algn="l">
                <a:lnSpc>
                  <a:spcPct val="129000"/>
                </a:lnSpc>
                <a:spcBef>
                  <a:spcPts val="0"/>
                </a:spcBef>
                <a:spcAft>
                  <a:spcPts val="0"/>
                </a:spcAft>
                <a:buNone/>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在一个纳税年度内，发生的与基本医保相关的医药费用支出，扣除医保报销后个人负担（指医保目录范围内的自付部分）累计超过</a:t>
              </a:r>
              <a:r>
                <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15000</a:t>
              </a: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元的纳税人。</a:t>
              </a:r>
              <a:endPar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p:txBody>
        </p:sp>
        <p:sp>
          <p:nvSpPr>
            <p:cNvPr id="339" name="矩形"/>
            <p:cNvSpPr>
              <a:spLocks/>
            </p:cNvSpPr>
            <p:nvPr/>
          </p:nvSpPr>
          <p:spPr>
            <a:xfrm rot="0">
              <a:off x="1723083" y="1804152"/>
              <a:ext cx="2984806" cy="548292"/>
            </a:xfrm>
            <a:prstGeom prst="rect"/>
            <a:noFill/>
            <a:ln w="9525" cmpd="sng" cap="flat">
              <a:noFill/>
              <a:prstDash val="solid"/>
              <a:miter/>
            </a:ln>
          </p:spPr>
          <p:txBody>
            <a:bodyPr vert="horz" wrap="square" lIns="36000" tIns="0" rIns="36000" bIns="0" anchor="ctr" anchorCtr="0">
              <a:prstTxWarp prst="textNoShape"/>
            </a:bodyPr>
            <a:lstStyle/>
            <a:p>
              <a:pPr marL="0" indent="0" algn="r">
                <a:lnSpc>
                  <a:spcPct val="100000"/>
                </a:lnSpc>
                <a:spcBef>
                  <a:spcPts val="0"/>
                </a:spcBef>
                <a:spcAft>
                  <a:spcPts val="0"/>
                </a:spcAft>
                <a:buNone/>
              </a:pPr>
              <a:r>
                <a:rPr lang="zh-CN" altLang="en-US" sz="2300" b="1" i="0" u="none" strike="noStrike" kern="1200" cap="none" spc="0" baseline="0">
                  <a:solidFill>
                    <a:srgbClr val="FF0000"/>
                  </a:solidFill>
                  <a:latin typeface="宋体" pitchFamily="0" charset="0"/>
                  <a:ea typeface="宋体" pitchFamily="0" charset="0"/>
                  <a:cs typeface="Arial" pitchFamily="0" charset="0"/>
                </a:rPr>
                <a:t>谁能扣？</a:t>
              </a:r>
              <a:endParaRPr lang="zh-CN" altLang="en-US" sz="2300" b="1" i="0" u="none" strike="noStrike" kern="1200" cap="none" spc="0" baseline="0">
                <a:solidFill>
                  <a:srgbClr val="FF0000"/>
                </a:solidFill>
                <a:latin typeface="宋体" pitchFamily="0" charset="0"/>
                <a:ea typeface="宋体" pitchFamily="0" charset="0"/>
                <a:cs typeface="Arial" pitchFamily="0" charset="0"/>
              </a:endParaRPr>
            </a:p>
          </p:txBody>
        </p:sp>
      </p:grpSp>
      <p:grpSp>
        <p:nvGrpSpPr>
          <p:cNvPr id="343" name="组合"/>
          <p:cNvGrpSpPr>
            <a:grpSpLocks/>
          </p:cNvGrpSpPr>
          <p:nvPr/>
        </p:nvGrpSpPr>
        <p:grpSpPr>
          <a:xfrm>
            <a:off x="491490" y="5147851"/>
            <a:ext cx="4216400" cy="887808"/>
            <a:chOff x="491490" y="5147851"/>
            <a:chExt cx="4216400" cy="887808"/>
          </a:xfrm>
        </p:grpSpPr>
        <p:sp>
          <p:nvSpPr>
            <p:cNvPr id="341" name="矩形"/>
            <p:cNvSpPr>
              <a:spLocks/>
            </p:cNvSpPr>
            <p:nvPr/>
          </p:nvSpPr>
          <p:spPr>
            <a:xfrm rot="0">
              <a:off x="491490" y="5494460"/>
              <a:ext cx="4216400" cy="541200"/>
            </a:xfrm>
            <a:prstGeom prst="rect"/>
            <a:noFill/>
            <a:ln w="9525" cmpd="sng" cap="flat">
              <a:noFill/>
              <a:prstDash val="solid"/>
              <a:miter/>
            </a:ln>
          </p:spPr>
          <p:txBody>
            <a:bodyPr vert="horz" wrap="square" lIns="36000" tIns="0" rIns="36000" bIns="0" anchor="ctr" anchorCtr="0">
              <a:prstTxWarp prst="textNoShape"/>
            </a:bodyPr>
            <a:lstStyle/>
            <a:p>
              <a:pPr marL="0" indent="0" algn="r">
                <a:lnSpc>
                  <a:spcPct val="129000"/>
                </a:lnSpc>
                <a:spcBef>
                  <a:spcPts val="0"/>
                </a:spcBef>
                <a:spcAft>
                  <a:spcPts val="0"/>
                </a:spcAft>
                <a:buNone/>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每年</a:t>
              </a:r>
              <a:r>
                <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80000</a:t>
              </a: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元限额</a:t>
              </a:r>
              <a:endPar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p:txBody>
        </p:sp>
        <p:sp>
          <p:nvSpPr>
            <p:cNvPr id="342" name="矩形"/>
            <p:cNvSpPr>
              <a:spLocks/>
            </p:cNvSpPr>
            <p:nvPr/>
          </p:nvSpPr>
          <p:spPr>
            <a:xfrm rot="0">
              <a:off x="2896234" y="5147851"/>
              <a:ext cx="1684654" cy="141667"/>
            </a:xfrm>
            <a:prstGeom prst="rect"/>
            <a:noFill/>
            <a:ln w="9525" cmpd="sng" cap="flat">
              <a:noFill/>
              <a:prstDash val="solid"/>
              <a:miter/>
            </a:ln>
          </p:spPr>
          <p:txBody>
            <a:bodyPr vert="horz" wrap="square" lIns="36000" tIns="0" rIns="36000" bIns="0" anchor="ctr" anchorCtr="0">
              <a:prstTxWarp prst="textNoShape"/>
            </a:bodyPr>
            <a:lstStyle/>
            <a:p>
              <a:pPr marL="0" indent="0" algn="r">
                <a:lnSpc>
                  <a:spcPct val="100000"/>
                </a:lnSpc>
                <a:spcBef>
                  <a:spcPts val="0"/>
                </a:spcBef>
                <a:spcAft>
                  <a:spcPts val="0"/>
                </a:spcAft>
                <a:buNone/>
              </a:pPr>
              <a:r>
                <a:rPr lang="zh-CN" altLang="en-US" sz="2300" b="1" i="0" u="none" strike="noStrike" kern="1200" cap="none" spc="0" baseline="0">
                  <a:solidFill>
                    <a:srgbClr val="FF0000"/>
                  </a:solidFill>
                  <a:latin typeface="宋体" pitchFamily="0" charset="0"/>
                  <a:ea typeface="宋体" pitchFamily="0" charset="0"/>
                  <a:cs typeface="Arial" pitchFamily="0" charset="0"/>
                </a:rPr>
                <a:t>扣多少？</a:t>
              </a:r>
              <a:endParaRPr lang="zh-CN" altLang="en-US" sz="1400" b="0" i="0" u="none" strike="noStrike" kern="1200" cap="none" spc="0" baseline="0">
                <a:solidFill>
                  <a:srgbClr val="092B2D"/>
                </a:solidFill>
                <a:latin typeface="微软雅黑" pitchFamily="0" charset="0"/>
                <a:ea typeface="微软雅黑" pitchFamily="0" charset="0"/>
                <a:cs typeface="Arial" pitchFamily="0" charset="0"/>
              </a:endParaRPr>
            </a:p>
          </p:txBody>
        </p:sp>
      </p:grpSp>
      <p:grpSp>
        <p:nvGrpSpPr>
          <p:cNvPr id="346" name="组合"/>
          <p:cNvGrpSpPr>
            <a:grpSpLocks/>
          </p:cNvGrpSpPr>
          <p:nvPr/>
        </p:nvGrpSpPr>
        <p:grpSpPr>
          <a:xfrm>
            <a:off x="7403265" y="2133600"/>
            <a:ext cx="4514217" cy="1396999"/>
            <a:chOff x="7403265" y="2133600"/>
            <a:chExt cx="4514217" cy="1396999"/>
          </a:xfrm>
        </p:grpSpPr>
        <p:sp>
          <p:nvSpPr>
            <p:cNvPr id="344" name="矩形"/>
            <p:cNvSpPr>
              <a:spLocks/>
            </p:cNvSpPr>
            <p:nvPr/>
          </p:nvSpPr>
          <p:spPr>
            <a:xfrm rot="0">
              <a:off x="7403265" y="2667635"/>
              <a:ext cx="4514217" cy="862964"/>
            </a:xfrm>
            <a:prstGeom prst="rect"/>
            <a:noFill/>
            <a:ln w="9525" cmpd="sng" cap="flat">
              <a:noFill/>
              <a:prstDash val="solid"/>
              <a:miter/>
            </a:ln>
          </p:spPr>
          <p:txBody>
            <a:bodyPr vert="horz" wrap="square" lIns="36000" tIns="0" rIns="36000" bIns="0" anchor="ctr" anchorCtr="0">
              <a:prstTxWarp prst="textNoShape"/>
            </a:bodyPr>
            <a:lstStyle/>
            <a:p>
              <a:pPr marL="0" indent="0" algn="l">
                <a:lnSpc>
                  <a:spcPct val="129000"/>
                </a:lnSpc>
                <a:spcBef>
                  <a:spcPts val="0"/>
                </a:spcBef>
                <a:spcAft>
                  <a:spcPts val="0"/>
                </a:spcAft>
                <a:buNone/>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纳税人发生的医药费用支出可以选择由本人或者配偶扣除；未成年子女的医药费用支出可以选择由其父母</a:t>
              </a:r>
              <a:r>
                <a:rPr lang="zh-CN" altLang="en-US" sz="1800" b="1" i="0" u="none" strike="noStrike" kern="1200" cap="none" spc="0" baseline="0">
                  <a:solidFill>
                    <a:srgbClr val="FF0000"/>
                  </a:solidFill>
                  <a:latin typeface="宋体" pitchFamily="0" charset="0"/>
                  <a:ea typeface="宋体" pitchFamily="0" charset="0"/>
                  <a:cs typeface="Arial" pitchFamily="0" charset="0"/>
                  <a:sym typeface="黑体" pitchFamily="0" charset="0"/>
                </a:rPr>
                <a:t>一方</a:t>
              </a: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扣除。</a:t>
              </a:r>
              <a:endPar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p:txBody>
        </p:sp>
        <p:sp>
          <p:nvSpPr>
            <p:cNvPr id="345" name="矩形"/>
            <p:cNvSpPr>
              <a:spLocks/>
            </p:cNvSpPr>
            <p:nvPr/>
          </p:nvSpPr>
          <p:spPr>
            <a:xfrm rot="0">
              <a:off x="7486392" y="2133600"/>
              <a:ext cx="3196214" cy="226059"/>
            </a:xfrm>
            <a:prstGeom prst="rect"/>
            <a:noFill/>
            <a:ln w="9525" cmpd="sng" cap="flat">
              <a:noFill/>
              <a:prstDash val="solid"/>
              <a:miter/>
            </a:ln>
          </p:spPr>
          <p:txBody>
            <a:bodyPr vert="horz" wrap="square" lIns="36000" tIns="0" rIns="36000" bIns="0" anchor="ctr" anchorCtr="0">
              <a:prstTxWarp prst="textNoShape"/>
            </a:bodyPr>
            <a:lstStyle/>
            <a:p>
              <a:pPr marL="0" indent="0" algn="l">
                <a:lnSpc>
                  <a:spcPct val="100000"/>
                </a:lnSpc>
                <a:spcBef>
                  <a:spcPts val="0"/>
                </a:spcBef>
                <a:spcAft>
                  <a:spcPts val="0"/>
                </a:spcAft>
                <a:buNone/>
              </a:pPr>
              <a:r>
                <a:rPr lang="zh-CN" altLang="en-US" sz="2300" b="1" i="0" u="none" strike="noStrike" kern="1200" cap="none" spc="0" baseline="0">
                  <a:solidFill>
                    <a:srgbClr val="FF0000"/>
                  </a:solidFill>
                  <a:latin typeface="宋体" pitchFamily="0" charset="0"/>
                  <a:ea typeface="宋体" pitchFamily="0" charset="0"/>
                  <a:cs typeface="Arial" pitchFamily="0" charset="0"/>
                </a:rPr>
                <a:t>怎么扣？</a:t>
              </a:r>
              <a:endParaRPr lang="zh-CN" altLang="en-US" sz="2300" b="1" i="0" u="none" strike="noStrike" kern="1200" cap="none" spc="0" baseline="0">
                <a:solidFill>
                  <a:srgbClr val="FF0000"/>
                </a:solidFill>
                <a:latin typeface="宋体" pitchFamily="0" charset="0"/>
                <a:ea typeface="宋体" pitchFamily="0" charset="0"/>
                <a:cs typeface="Arial" pitchFamily="0" charset="0"/>
              </a:endParaRPr>
            </a:p>
          </p:txBody>
        </p:sp>
      </p:grpSp>
      <p:grpSp>
        <p:nvGrpSpPr>
          <p:cNvPr id="349" name="组合"/>
          <p:cNvGrpSpPr>
            <a:grpSpLocks/>
          </p:cNvGrpSpPr>
          <p:nvPr/>
        </p:nvGrpSpPr>
        <p:grpSpPr>
          <a:xfrm>
            <a:off x="7235370" y="3929645"/>
            <a:ext cx="4700905" cy="2676233"/>
            <a:chOff x="7235370" y="3929645"/>
            <a:chExt cx="4700905" cy="2676233"/>
          </a:xfrm>
        </p:grpSpPr>
        <p:sp>
          <p:nvSpPr>
            <p:cNvPr id="347" name="矩形"/>
            <p:cNvSpPr>
              <a:spLocks/>
            </p:cNvSpPr>
            <p:nvPr/>
          </p:nvSpPr>
          <p:spPr>
            <a:xfrm rot="0">
              <a:off x="7235370" y="5294496"/>
              <a:ext cx="4700905" cy="1311381"/>
            </a:xfrm>
            <a:prstGeom prst="rect"/>
            <a:noFill/>
            <a:ln w="9525" cmpd="sng" cap="flat">
              <a:noFill/>
              <a:prstDash val="solid"/>
              <a:miter/>
            </a:ln>
          </p:spPr>
          <p:txBody>
            <a:bodyPr vert="horz" wrap="square" lIns="36000" tIns="0" rIns="36000" bIns="0" anchor="ctr" anchorCtr="0">
              <a:prstTxWarp prst="textNoShape"/>
            </a:bodyPr>
            <a:lstStyle/>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大病医疗扣除不能在预扣预缴阶段扣除，只能在汇算清缴阶段扣除；</a:t>
              </a:r>
              <a:endPar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需要单独按人归集计算；</a:t>
              </a:r>
              <a:endPar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纳税人应当留存医药服务收费及医保报销相关票据原件或复印件，或者医疗保障部门出具的纳税年度医药费用清单等资料。</a:t>
              </a:r>
              <a:endPar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a:p>
              <a:pPr marL="0" indent="0" algn="l">
                <a:lnSpc>
                  <a:spcPct val="129000"/>
                </a:lnSpc>
                <a:spcBef>
                  <a:spcPts val="0"/>
                </a:spcBef>
                <a:spcAft>
                  <a:spcPts val="0"/>
                </a:spcAft>
                <a:buNone/>
              </a:pPr>
              <a:endPar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a:p>
              <a:pPr marL="0" indent="0" algn="l">
                <a:lnSpc>
                  <a:spcPct val="129000"/>
                </a:lnSpc>
                <a:spcBef>
                  <a:spcPts val="0"/>
                </a:spcBef>
                <a:spcAft>
                  <a:spcPts val="0"/>
                </a:spcAft>
                <a:buNone/>
              </a:pPr>
              <a:endPar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p:txBody>
        </p:sp>
        <p:sp>
          <p:nvSpPr>
            <p:cNvPr id="348" name="矩形"/>
            <p:cNvSpPr>
              <a:spLocks/>
            </p:cNvSpPr>
            <p:nvPr/>
          </p:nvSpPr>
          <p:spPr>
            <a:xfrm rot="0">
              <a:off x="7421047" y="3929645"/>
              <a:ext cx="3328396" cy="363022"/>
            </a:xfrm>
            <a:prstGeom prst="rect"/>
            <a:noFill/>
            <a:ln w="9525" cmpd="sng" cap="flat">
              <a:noFill/>
              <a:prstDash val="solid"/>
              <a:miter/>
            </a:ln>
          </p:spPr>
          <p:txBody>
            <a:bodyPr vert="horz" wrap="square" lIns="36000" tIns="0" rIns="36000" bIns="0" anchor="ctr" anchorCtr="0">
              <a:prstTxWarp prst="textNoShape"/>
            </a:bodyPr>
            <a:lstStyle/>
            <a:p>
              <a:pPr marL="0" indent="0" algn="l">
                <a:lnSpc>
                  <a:spcPct val="100000"/>
                </a:lnSpc>
                <a:spcBef>
                  <a:spcPts val="0"/>
                </a:spcBef>
                <a:spcAft>
                  <a:spcPts val="0"/>
                </a:spcAft>
                <a:buNone/>
              </a:pPr>
              <a:r>
                <a:rPr lang="zh-CN" altLang="en-US" sz="2300" b="1" i="0" u="none" strike="noStrike" kern="1200" cap="none" spc="0" baseline="0">
                  <a:solidFill>
                    <a:srgbClr val="FF0000"/>
                  </a:solidFill>
                  <a:latin typeface="宋体" pitchFamily="0" charset="0"/>
                  <a:ea typeface="宋体" pitchFamily="0" charset="0"/>
                  <a:cs typeface="Arial" pitchFamily="0" charset="0"/>
                </a:rPr>
                <a:t>注意：</a:t>
              </a:r>
              <a:endParaRPr lang="zh-CN" altLang="en-US" sz="1400" b="0" i="0" u="none" strike="noStrike" kern="1200" cap="none" spc="0" baseline="0">
                <a:solidFill>
                  <a:srgbClr val="092B2D"/>
                </a:solidFill>
                <a:latin typeface="微软雅黑" pitchFamily="0" charset="0"/>
                <a:ea typeface="微软雅黑" pitchFamily="0" charset="0"/>
                <a:cs typeface="Arial" pitchFamily="0" charset="0"/>
              </a:endParaRPr>
            </a:p>
          </p:txBody>
        </p:sp>
      </p:grpSp>
      <p:sp>
        <p:nvSpPr>
          <p:cNvPr id="350" name="矩形"/>
          <p:cNvSpPr>
            <a:spLocks/>
          </p:cNvSpPr>
          <p:nvPr/>
        </p:nvSpPr>
        <p:spPr>
          <a:xfrm rot="0">
            <a:off x="838200" y="457200"/>
            <a:ext cx="3632581"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020101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工资薪金</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351"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352"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353" name="矩形"/>
          <p:cNvSpPr>
            <a:spLocks/>
          </p:cNvSpPr>
          <p:nvPr/>
        </p:nvSpPr>
        <p:spPr>
          <a:xfrm rot="0">
            <a:off x="2731770" y="1044575"/>
            <a:ext cx="6969760" cy="585692"/>
          </a:xfrm>
          <a:prstGeom prst="rect"/>
          <a:solidFill>
            <a:srgbClr val="1C8388"/>
          </a:solidFill>
          <a:ln w="3175" cmpd="sng" cap="flat">
            <a:solidFill>
              <a:srgbClr val="309FA2"/>
            </a:solidFill>
            <a:prstDash val="dash"/>
            <a:round/>
          </a:ln>
        </p:spPr>
        <p:txBody>
          <a:bodyPr vert="horz" wrap="square" lIns="72000" tIns="36195" rIns="72000" bIns="36195" anchor="t" anchorCtr="0">
            <a:prstTxWarp prst="textNoShape"/>
            <a:spAutoFit/>
          </a:bodyPr>
          <a:lstStyle/>
          <a:p>
            <a:pPr marL="0" indent="0" algn="ctr" defTabSz="913638" eaLnBrk="1" fontAlgn="auto" latinLnBrk="0" hangingPunct="1">
              <a:lnSpc>
                <a:spcPct val="129000"/>
              </a:lnSpc>
              <a:spcBef>
                <a:spcPts val="800"/>
              </a:spcBef>
              <a:spcAft>
                <a:spcPts val="0"/>
              </a:spcAft>
              <a:buNone/>
            </a:pPr>
            <a:r>
              <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rPr>
              <a:t>累计专项附加扣除----大病医疗</a:t>
            </a:r>
            <a:endPar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endParaRPr>
          </a:p>
        </p:txBody>
      </p:sp>
      <p:sp>
        <p:nvSpPr>
          <p:cNvPr id="354" name="曲线"/>
          <p:cNvSpPr>
            <a:spLocks/>
          </p:cNvSpPr>
          <p:nvPr/>
        </p:nvSpPr>
        <p:spPr>
          <a:xfrm flipH="1" rot="0">
            <a:off x="7220268" y="4522564"/>
            <a:ext cx="6983" cy="1409700"/>
          </a:xfrm>
          <a:custGeom>
            <a:gdLst>
              <a:gd name="T1" fmla="*/ -21600 w 21600"/>
              <a:gd name="T2" fmla="*/ 0 h 21600"/>
              <a:gd name="T3" fmla="*/ 0 w 21600"/>
              <a:gd name="T4" fmla="*/ 21600 h 21600"/>
            </a:gdLst>
            <a:rect l="T1" t="T2" r="T3" b="T4"/>
            <a:pathLst>
              <a:path w="21600" h="21600">
                <a:moveTo>
                  <a:pt x="0" y="0"/>
                </a:moveTo>
                <a:lnTo>
                  <a:pt x="0" y="21600"/>
                </a:lnTo>
              </a:path>
            </a:pathLst>
          </a:custGeom>
          <a:noFill/>
          <a:ln w="20267" cmpd="sng" cap="flat">
            <a:solidFill>
              <a:srgbClr val="1A7B80"/>
            </a:solidFill>
            <a:prstDash val="solid"/>
            <a:bevel/>
            <a:headEnd type="oval" w="med" len="med"/>
            <a:tailEnd type="oval" w="med" len="med"/>
          </a:ln>
        </p:spPr>
      </p:sp>
    </p:spTree>
    <p:extLst>
      <p:ext uri="{BB962C8B-B14F-4D97-AF65-F5344CB8AC3E}">
        <p14:creationId xmlns:p14="http://schemas.microsoft.com/office/powerpoint/2010/main" val="213863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33"/>
                                        </p:tgtEl>
                                        <p:attrNameLst>
                                          <p:attrName>style.visibility</p:attrName>
                                        </p:attrNameLst>
                                      </p:cBhvr>
                                      <p:to>
                                        <p:strVal val="visible"/>
                                      </p:to>
                                    </p:set>
                                    <p:animEffect transition="in" filter="wheel(1)">
                                      <p:cBhvr>
                                        <p:cTn id="7" dur="750"/>
                                        <p:tgtEl>
                                          <p:spTgt spid="333"/>
                                        </p:tgtEl>
                                      </p:cBhvr>
                                    </p:animEffect>
                                  </p:childTnLst>
                                </p:cTn>
                              </p:par>
                            </p:childTnLst>
                          </p:cTn>
                        </p:par>
                        <p:par>
                          <p:cTn id="8" fill="hold" nodeType="withGroup">
                            <p:stCondLst>
                              <p:cond delay="750"/>
                            </p:stCondLst>
                            <p:childTnLst>
                              <p:par>
                                <p:cTn id="9" presetID="6" presetClass="entr" presetSubtype="32" fill="hold" grpId="0" nodeType="afterEffect">
                                  <p:stCondLst>
                                    <p:cond delay="0"/>
                                  </p:stCondLst>
                                  <p:childTnLst>
                                    <p:set>
                                      <p:cBhvr>
                                        <p:cTn id="10" dur="1" fill="hold">
                                          <p:stCondLst>
                                            <p:cond delay="0"/>
                                          </p:stCondLst>
                                        </p:cTn>
                                        <p:tgtEl>
                                          <p:spTgt spid="326"/>
                                        </p:tgtEl>
                                        <p:attrNameLst>
                                          <p:attrName>style.visibility</p:attrName>
                                        </p:attrNameLst>
                                      </p:cBhvr>
                                      <p:to>
                                        <p:strVal val="visible"/>
                                      </p:to>
                                    </p:set>
                                    <p:animEffect transition="in" filter="circle(out)">
                                      <p:cBhvr>
                                        <p:cTn id="11" dur="750"/>
                                        <p:tgtEl>
                                          <p:spTgt spid="326"/>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34"/>
                                        </p:tgtEl>
                                        <p:attrNameLst>
                                          <p:attrName>style.visibility</p:attrName>
                                        </p:attrNameLst>
                                      </p:cBhvr>
                                      <p:to>
                                        <p:strVal val="visible"/>
                                      </p:to>
                                    </p:set>
                                    <p:animEffect transition="in" filter="wipe(left)">
                                      <p:cBhvr>
                                        <p:cTn id="15" dur="500"/>
                                        <p:tgtEl>
                                          <p:spTgt spid="334"/>
                                        </p:tgtEl>
                                      </p:cBhvr>
                                    </p:animEffect>
                                  </p:childTnLst>
                                </p:cTn>
                              </p:par>
                            </p:childTnLst>
                          </p:cTn>
                        </p:par>
                        <p:par>
                          <p:cTn id="16" fill="hold" nodeType="withGroup">
                            <p:stCondLst>
                              <p:cond delay="2000"/>
                            </p:stCondLst>
                            <p:childTnLst>
                              <p:par>
                                <p:cTn id="17" presetID="6" presetClass="entr" presetSubtype="32" fill="hold" grpId="0" nodeType="afterEffect">
                                  <p:stCondLst>
                                    <p:cond delay="0"/>
                                  </p:stCondLst>
                                  <p:childTnLst>
                                    <p:set>
                                      <p:cBhvr>
                                        <p:cTn id="18" dur="1" fill="hold">
                                          <p:stCondLst>
                                            <p:cond delay="0"/>
                                          </p:stCondLst>
                                        </p:cTn>
                                        <p:tgtEl>
                                          <p:spTgt spid="327"/>
                                        </p:tgtEl>
                                        <p:attrNameLst>
                                          <p:attrName>style.visibility</p:attrName>
                                        </p:attrNameLst>
                                      </p:cBhvr>
                                      <p:to>
                                        <p:strVal val="visible"/>
                                      </p:to>
                                    </p:set>
                                    <p:animEffect transition="in" filter="circle(out)">
                                      <p:cBhvr>
                                        <p:cTn id="19" dur="750"/>
                                        <p:tgtEl>
                                          <p:spTgt spid="327"/>
                                        </p:tgtEl>
                                      </p:cBhvr>
                                    </p:animEffect>
                                  </p:childTnLst>
                                </p:cTn>
                              </p:par>
                            </p:childTnLst>
                          </p:cTn>
                        </p:par>
                        <p:par>
                          <p:cTn id="20" fill="hold">
                            <p:stCondLst>
                              <p:cond delay="2750"/>
                            </p:stCondLst>
                            <p:childTnLst>
                              <p:par>
                                <p:cTn id="21" presetID="22" presetClass="entr" presetSubtype="8" fill="hold" grpId="0" nodeType="afterEffect">
                                  <p:stCondLst>
                                    <p:cond delay="0"/>
                                  </p:stCondLst>
                                  <p:childTnLst>
                                    <p:set>
                                      <p:cBhvr>
                                        <p:cTn id="22" dur="1" fill="hold">
                                          <p:stCondLst>
                                            <p:cond delay="0"/>
                                          </p:stCondLst>
                                        </p:cTn>
                                        <p:tgtEl>
                                          <p:spTgt spid="335"/>
                                        </p:tgtEl>
                                        <p:attrNameLst>
                                          <p:attrName>style.visibility</p:attrName>
                                        </p:attrNameLst>
                                      </p:cBhvr>
                                      <p:to>
                                        <p:strVal val="visible"/>
                                      </p:to>
                                    </p:set>
                                    <p:animEffect transition="in" filter="wipe(left)">
                                      <p:cBhvr>
                                        <p:cTn id="23" dur="500"/>
                                        <p:tgtEl>
                                          <p:spTgt spid="335"/>
                                        </p:tgtEl>
                                      </p:cBhvr>
                                    </p:animEffect>
                                  </p:childTnLst>
                                </p:cTn>
                              </p:par>
                            </p:childTnLst>
                          </p:cTn>
                        </p:par>
                        <p:par>
                          <p:cTn id="24" fill="hold" nodeType="withGroup">
                            <p:stCondLst>
                              <p:cond delay="3250"/>
                            </p:stCondLst>
                            <p:childTnLst>
                              <p:par>
                                <p:cTn id="25" presetID="6" presetClass="entr" presetSubtype="32" fill="hold" grpId="0" nodeType="afterEffect">
                                  <p:stCondLst>
                                    <p:cond delay="0"/>
                                  </p:stCondLst>
                                  <p:childTnLst>
                                    <p:set>
                                      <p:cBhvr>
                                        <p:cTn id="26" dur="1" fill="hold">
                                          <p:stCondLst>
                                            <p:cond delay="0"/>
                                          </p:stCondLst>
                                        </p:cTn>
                                        <p:tgtEl>
                                          <p:spTgt spid="328"/>
                                        </p:tgtEl>
                                        <p:attrNameLst>
                                          <p:attrName>style.visibility</p:attrName>
                                        </p:attrNameLst>
                                      </p:cBhvr>
                                      <p:to>
                                        <p:strVal val="visible"/>
                                      </p:to>
                                    </p:set>
                                    <p:animEffect transition="in" filter="circle(out)">
                                      <p:cBhvr>
                                        <p:cTn id="27" dur="750"/>
                                        <p:tgtEl>
                                          <p:spTgt spid="328"/>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337"/>
                                        </p:tgtEl>
                                        <p:attrNameLst>
                                          <p:attrName>style.visibility</p:attrName>
                                        </p:attrNameLst>
                                      </p:cBhvr>
                                      <p:to>
                                        <p:strVal val="visible"/>
                                      </p:to>
                                    </p:set>
                                    <p:animEffect transition="in" filter="wipe(left)">
                                      <p:cBhvr>
                                        <p:cTn id="31" dur="500"/>
                                        <p:tgtEl>
                                          <p:spTgt spid="337"/>
                                        </p:tgtEl>
                                      </p:cBhvr>
                                    </p:animEffect>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336"/>
                                        </p:tgtEl>
                                        <p:attrNameLst>
                                          <p:attrName>style.visibility</p:attrName>
                                        </p:attrNameLst>
                                      </p:cBhvr>
                                      <p:to>
                                        <p:strVal val="visible"/>
                                      </p:to>
                                    </p:set>
                                    <p:animEffect transition="in" filter="wipe(left)">
                                      <p:cBhvr>
                                        <p:cTn id="35" dur="500"/>
                                        <p:tgtEl>
                                          <p:spTgt spid="336"/>
                                        </p:tgtEl>
                                      </p:cBhvr>
                                    </p:animEffect>
                                  </p:childTnLst>
                                </p:cTn>
                              </p:par>
                            </p:childTnLst>
                          </p:cTn>
                        </p:par>
                        <p:par>
                          <p:cTn id="36" fill="hold" nodeType="withGroup">
                            <p:stCondLst>
                              <p:cond delay="5000"/>
                            </p:stCondLst>
                            <p:childTnLst>
                              <p:par>
                                <p:cTn id="37" presetID="6" presetClass="entr" presetSubtype="32" fill="hold" grpId="0" nodeType="afterEffect">
                                  <p:stCondLst>
                                    <p:cond delay="0"/>
                                  </p:stCondLst>
                                  <p:childTnLst>
                                    <p:set>
                                      <p:cBhvr>
                                        <p:cTn id="38" dur="1" fill="hold">
                                          <p:stCondLst>
                                            <p:cond delay="0"/>
                                          </p:stCondLst>
                                        </p:cTn>
                                        <p:tgtEl>
                                          <p:spTgt spid="354"/>
                                        </p:tgtEl>
                                        <p:attrNameLst>
                                          <p:attrName>style.visibility</p:attrName>
                                        </p:attrNameLst>
                                      </p:cBhvr>
                                      <p:to>
                                        <p:strVal val="visible"/>
                                      </p:to>
                                    </p:set>
                                    <p:animEffect transition="in" filter="circle(out)">
                                      <p:cBhvr>
                                        <p:cTn id="39" dur="750"/>
                                        <p:tgtEl>
                                          <p:spTgt spid="35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40"/>
                                        </p:tgtEl>
                                        <p:attrNameLst>
                                          <p:attrName>style.visibility</p:attrName>
                                        </p:attrNameLst>
                                      </p:cBhvr>
                                      <p:to>
                                        <p:strVal val="visible"/>
                                      </p:to>
                                    </p:set>
                                    <p:anim calcmode="lin" valueType="num">
                                      <p:cBhvr additive="base">
                                        <p:cTn id="44" dur="500" fill="hold"/>
                                        <p:tgtEl>
                                          <p:spTgt spid="340"/>
                                        </p:tgtEl>
                                        <p:attrNameLst>
                                          <p:attrName>ppt_x</p:attrName>
                                        </p:attrNameLst>
                                      </p:cBhvr>
                                      <p:tavLst>
                                        <p:tav tm="0">
                                          <p:val>
                                            <p:strVal val="#ppt_x"/>
                                          </p:val>
                                        </p:tav>
                                        <p:tav tm="100000">
                                          <p:val>
                                            <p:strVal val="#ppt_x"/>
                                          </p:val>
                                        </p:tav>
                                      </p:tavLst>
                                    </p:anim>
                                    <p:anim calcmode="lin" valueType="num">
                                      <p:cBhvr additive="base">
                                        <p:cTn id="45" dur="500" fill="hold"/>
                                        <p:tgtEl>
                                          <p:spTgt spid="34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43"/>
                                        </p:tgtEl>
                                        <p:attrNameLst>
                                          <p:attrName>style.visibility</p:attrName>
                                        </p:attrNameLst>
                                      </p:cBhvr>
                                      <p:to>
                                        <p:strVal val="visible"/>
                                      </p:to>
                                    </p:set>
                                    <p:anim calcmode="lin" valueType="num">
                                      <p:cBhvr additive="base">
                                        <p:cTn id="50" dur="500" fill="hold"/>
                                        <p:tgtEl>
                                          <p:spTgt spid="343"/>
                                        </p:tgtEl>
                                        <p:attrNameLst>
                                          <p:attrName>ppt_x</p:attrName>
                                        </p:attrNameLst>
                                      </p:cBhvr>
                                      <p:tavLst>
                                        <p:tav tm="0">
                                          <p:val>
                                            <p:strVal val="#ppt_x"/>
                                          </p:val>
                                        </p:tav>
                                        <p:tav tm="100000">
                                          <p:val>
                                            <p:strVal val="#ppt_x"/>
                                          </p:val>
                                        </p:tav>
                                      </p:tavLst>
                                    </p:anim>
                                    <p:anim calcmode="lin" valueType="num">
                                      <p:cBhvr additive="base">
                                        <p:cTn id="51" dur="500" fill="hold"/>
                                        <p:tgtEl>
                                          <p:spTgt spid="34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46"/>
                                        </p:tgtEl>
                                        <p:attrNameLst>
                                          <p:attrName>style.visibility</p:attrName>
                                        </p:attrNameLst>
                                      </p:cBhvr>
                                      <p:to>
                                        <p:strVal val="visible"/>
                                      </p:to>
                                    </p:set>
                                    <p:anim calcmode="lin" valueType="num">
                                      <p:cBhvr additive="base">
                                        <p:cTn id="56" dur="500" fill="hold"/>
                                        <p:tgtEl>
                                          <p:spTgt spid="346"/>
                                        </p:tgtEl>
                                        <p:attrNameLst>
                                          <p:attrName>ppt_x</p:attrName>
                                        </p:attrNameLst>
                                      </p:cBhvr>
                                      <p:tavLst>
                                        <p:tav tm="0">
                                          <p:val>
                                            <p:strVal val="#ppt_x"/>
                                          </p:val>
                                        </p:tav>
                                        <p:tav tm="100000">
                                          <p:val>
                                            <p:strVal val="#ppt_x"/>
                                          </p:val>
                                        </p:tav>
                                      </p:tavLst>
                                    </p:anim>
                                    <p:anim calcmode="lin" valueType="num">
                                      <p:cBhvr additive="base">
                                        <p:cTn id="57" dur="500" fill="hold"/>
                                        <p:tgtEl>
                                          <p:spTgt spid="34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49"/>
                                        </p:tgtEl>
                                        <p:attrNameLst>
                                          <p:attrName>style.visibility</p:attrName>
                                        </p:attrNameLst>
                                      </p:cBhvr>
                                      <p:to>
                                        <p:strVal val="visible"/>
                                      </p:to>
                                    </p:set>
                                    <p:anim calcmode="lin" valueType="num">
                                      <p:cBhvr additive="base">
                                        <p:cTn id="62" dur="500" fill="hold"/>
                                        <p:tgtEl>
                                          <p:spTgt spid="349"/>
                                        </p:tgtEl>
                                        <p:attrNameLst>
                                          <p:attrName>ppt_x</p:attrName>
                                        </p:attrNameLst>
                                      </p:cBhvr>
                                      <p:tavLst>
                                        <p:tav tm="0">
                                          <p:val>
                                            <p:strVal val="#ppt_x"/>
                                          </p:val>
                                        </p:tav>
                                        <p:tav tm="100000">
                                          <p:val>
                                            <p:strVal val="#ppt_x"/>
                                          </p:val>
                                        </p:tav>
                                      </p:tavLst>
                                    </p:anim>
                                    <p:anim calcmode="lin" valueType="num">
                                      <p:cBhvr additive="base">
                                        <p:cTn id="63" dur="500" fill="hold"/>
                                        <p:tgtEl>
                                          <p:spTgt spid="3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 grpId="0" animBg="1"/>
      <p:bldP spid="326" grpId="0" animBg="1"/>
      <p:bldP spid="334" grpId="0" animBg="1"/>
      <p:bldP spid="327" grpId="0" animBg="1"/>
      <p:bldP spid="335" grpId="0" animBg="1"/>
      <p:bldP spid="328" grpId="0" animBg="1"/>
      <p:bldP spid="337" grpId="0" animBg="1"/>
      <p:bldP spid="336" grpId="0" animBg="1"/>
      <p:bldP spid="354" grpId="0" animBg="1"/>
      <p:bldP spid="340" grpId="0" animBg="1"/>
      <p:bldP spid="343" grpId="0" animBg="1"/>
      <p:bldP spid="346" grpId="0" animBg="1"/>
      <p:bldP spid="349" grpId="0" animBg="1"/>
    </p:bldLst>
  </p:timing>
</p:sld>
</file>

<file path=ppt/slides/slide28.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357" name="图片"/>
          <p:cNvPicPr>
            <a:picLocks noChangeAspect="1"/>
          </p:cNvPicPr>
          <p:nvPr/>
        </p:nvPicPr>
        <p:blipFill>
          <a:blip r:embed="rId1" cstate="print"/>
          <a:stretch>
            <a:fillRect/>
          </a:stretch>
        </p:blipFill>
        <p:spPr>
          <a:xfrm rot="0">
            <a:off x="365124" y="1453515"/>
            <a:ext cx="1413510" cy="1381760"/>
          </a:xfrm>
          <a:prstGeom prst="rect"/>
          <a:noFill/>
          <a:ln w="9525" cmpd="sng" cap="flat">
            <a:noFill/>
            <a:prstDash val="solid"/>
            <a:miter/>
          </a:ln>
        </p:spPr>
      </p:pic>
      <p:sp>
        <p:nvSpPr>
          <p:cNvPr id="358" name="矩形"/>
          <p:cNvSpPr>
            <a:spLocks/>
          </p:cNvSpPr>
          <p:nvPr/>
        </p:nvSpPr>
        <p:spPr>
          <a:xfrm rot="0">
            <a:off x="838200" y="457200"/>
            <a:ext cx="3557396"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020101</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工资薪金</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359"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360"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361" name="矩形"/>
          <p:cNvSpPr>
            <a:spLocks/>
          </p:cNvSpPr>
          <p:nvPr/>
        </p:nvSpPr>
        <p:spPr>
          <a:xfrm rot="0">
            <a:off x="2433320" y="1453515"/>
            <a:ext cx="9094470" cy="462914"/>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Arial" pitchFamily="0" charset="0"/>
              </a:rPr>
              <a:t>瞅瞅下列情况，咋办？</a:t>
            </a:r>
            <a:endParaRPr lang="zh-CN" altLang="en-US" sz="2500" b="0" i="0" u="none" strike="noStrike" kern="1200" cap="none" spc="0" baseline="0">
              <a:solidFill>
                <a:schemeClr val="tx1"/>
              </a:solidFill>
              <a:latin typeface="宋体" pitchFamily="0" charset="0"/>
              <a:ea typeface="宋体" pitchFamily="0" charset="0"/>
              <a:cs typeface="Arial" pitchFamily="0" charset="0"/>
            </a:endParaRPr>
          </a:p>
        </p:txBody>
      </p:sp>
      <p:sp>
        <p:nvSpPr>
          <p:cNvPr id="362" name="矩形"/>
          <p:cNvSpPr>
            <a:spLocks/>
          </p:cNvSpPr>
          <p:nvPr/>
        </p:nvSpPr>
        <p:spPr>
          <a:xfrm rot="0">
            <a:off x="2279015" y="2217420"/>
            <a:ext cx="9094470" cy="1205864"/>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Arial" pitchFamily="0" charset="0"/>
              </a:rPr>
              <a:t>1</a:t>
            </a:r>
            <a:r>
              <a:rPr lang="zh-CN" altLang="en-US" sz="2500" b="0" i="0" u="none" strike="noStrike" kern="1200" cap="none" spc="0" baseline="0">
                <a:solidFill>
                  <a:schemeClr val="tx1"/>
                </a:solidFill>
                <a:latin typeface="宋体" pitchFamily="0" charset="0"/>
                <a:ea typeface="宋体" pitchFamily="0" charset="0"/>
                <a:cs typeface="Arial" pitchFamily="0" charset="0"/>
              </a:rPr>
              <a:t>、李雷</a:t>
            </a:r>
            <a:r>
              <a:rPr lang="en-US" altLang="zh-CN" sz="2500" b="0" i="0" u="none" strike="noStrike" kern="1200" cap="none" spc="0" baseline="0">
                <a:solidFill>
                  <a:schemeClr val="tx1"/>
                </a:solidFill>
                <a:latin typeface="宋体" pitchFamily="0" charset="0"/>
                <a:ea typeface="宋体" pitchFamily="0" charset="0"/>
                <a:cs typeface="Arial" pitchFamily="0" charset="0"/>
              </a:rPr>
              <a:t>2019</a:t>
            </a:r>
            <a:r>
              <a:rPr lang="zh-CN" altLang="en-US" sz="2500" b="0" i="0" u="none" strike="noStrike" kern="1200" cap="none" spc="0" baseline="0">
                <a:solidFill>
                  <a:schemeClr val="tx1"/>
                </a:solidFill>
                <a:latin typeface="宋体" pitchFamily="0" charset="0"/>
                <a:ea typeface="宋体" pitchFamily="0" charset="0"/>
                <a:cs typeface="Arial" pitchFamily="0" charset="0"/>
              </a:rPr>
              <a:t>年发生大病医疗自付部分支出</a:t>
            </a:r>
            <a:r>
              <a:rPr lang="en-US" altLang="zh-CN" sz="2500" b="0" i="0" u="none" strike="noStrike" kern="1200" cap="none" spc="0" baseline="0">
                <a:solidFill>
                  <a:schemeClr val="tx1"/>
                </a:solidFill>
                <a:latin typeface="宋体" pitchFamily="0" charset="0"/>
                <a:ea typeface="宋体" pitchFamily="0" charset="0"/>
                <a:cs typeface="Arial" pitchFamily="0" charset="0"/>
              </a:rPr>
              <a:t>15</a:t>
            </a:r>
            <a:r>
              <a:rPr lang="zh-CN" altLang="en-US" sz="2500" b="0" i="0" u="none" strike="noStrike" kern="1200" cap="none" spc="0" baseline="0">
                <a:solidFill>
                  <a:schemeClr val="tx1"/>
                </a:solidFill>
                <a:latin typeface="宋体" pitchFamily="0" charset="0"/>
                <a:ea typeface="宋体" pitchFamily="0" charset="0"/>
                <a:cs typeface="Arial" pitchFamily="0" charset="0"/>
              </a:rPr>
              <a:t>万元，能扣多少？若商业保险赔付了</a:t>
            </a:r>
            <a:r>
              <a:rPr lang="en-US" altLang="zh-CN" sz="2500" b="0" i="0" u="none" strike="noStrike" kern="1200" cap="none" spc="0" baseline="0">
                <a:solidFill>
                  <a:schemeClr val="tx1"/>
                </a:solidFill>
                <a:latin typeface="宋体" pitchFamily="0" charset="0"/>
                <a:ea typeface="宋体" pitchFamily="0" charset="0"/>
                <a:cs typeface="Arial" pitchFamily="0" charset="0"/>
              </a:rPr>
              <a:t>10</a:t>
            </a:r>
            <a:r>
              <a:rPr lang="zh-CN" altLang="en-US" sz="2500" b="0" i="0" u="none" strike="noStrike" kern="1200" cap="none" spc="0" baseline="0">
                <a:solidFill>
                  <a:schemeClr val="tx1"/>
                </a:solidFill>
                <a:latin typeface="宋体" pitchFamily="0" charset="0"/>
                <a:ea typeface="宋体" pitchFamily="0" charset="0"/>
                <a:cs typeface="Arial" pitchFamily="0" charset="0"/>
              </a:rPr>
              <a:t>万，剩余</a:t>
            </a:r>
            <a:r>
              <a:rPr lang="en-US" altLang="zh-CN" sz="2500" b="0" i="0" u="none" strike="noStrike" kern="1200" cap="none" spc="0" baseline="0">
                <a:solidFill>
                  <a:schemeClr val="tx1"/>
                </a:solidFill>
                <a:latin typeface="宋体" pitchFamily="0" charset="0"/>
                <a:ea typeface="宋体" pitchFamily="0" charset="0"/>
                <a:cs typeface="Arial" pitchFamily="0" charset="0"/>
              </a:rPr>
              <a:t>5</a:t>
            </a:r>
            <a:r>
              <a:rPr lang="zh-CN" altLang="en-US" sz="2500" b="0" i="0" u="none" strike="noStrike" kern="1200" cap="none" spc="0" baseline="0">
                <a:solidFill>
                  <a:schemeClr val="tx1"/>
                </a:solidFill>
                <a:latin typeface="宋体" pitchFamily="0" charset="0"/>
                <a:ea typeface="宋体" pitchFamily="0" charset="0"/>
                <a:cs typeface="Arial" pitchFamily="0" charset="0"/>
              </a:rPr>
              <a:t>万元由李雷自付，能扣多少？</a:t>
            </a:r>
            <a:endParaRPr lang="zh-CN" altLang="en-US" sz="2500" b="0" i="0" u="none" strike="noStrike" kern="1200" cap="none" spc="0" baseline="0">
              <a:solidFill>
                <a:schemeClr val="tx1"/>
              </a:solidFill>
              <a:latin typeface="宋体" pitchFamily="0" charset="0"/>
              <a:ea typeface="宋体" pitchFamily="0" charset="0"/>
              <a:cs typeface="Arial" pitchFamily="0" charset="0"/>
            </a:endParaRPr>
          </a:p>
        </p:txBody>
      </p:sp>
      <p:sp>
        <p:nvSpPr>
          <p:cNvPr id="363" name="矩形"/>
          <p:cNvSpPr>
            <a:spLocks/>
          </p:cNvSpPr>
          <p:nvPr/>
        </p:nvSpPr>
        <p:spPr>
          <a:xfrm rot="0">
            <a:off x="273685" y="3729989"/>
            <a:ext cx="11643994" cy="2991803"/>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3000" b="0" i="0" u="none" strike="noStrike" kern="1200" cap="none" spc="0" baseline="0">
                <a:ln w="12700" cap="flat">
                  <a:solidFill>
                    <a:srgbClr val="333F4F"/>
                  </a:solidFill>
                  <a:prstDash val="solid"/>
                  <a:round/>
                </a:ln>
                <a:pattFill prst="dkUpDiag">
                  <a:fgClr>
                    <a:srgbClr val="44546A"/>
                  </a:fgClr>
                  <a:bgClr>
                    <a:srgbClr val="D5DBE5"/>
                  </a:bgClr>
                </a:pattFill>
                <a:effectLst>
                  <a:outerShdw sx="100000" sy="100000" dir="2640000" dist="38100" algn="bl">
                    <a:srgbClr val="333F4F"/>
                  </a:outerShdw>
                </a:effectLst>
                <a:latin typeface="Arial" pitchFamily="0" charset="0"/>
                <a:ea typeface="黑体" pitchFamily="0" charset="0"/>
                <a:cs typeface="Arial" pitchFamily="0" charset="0"/>
              </a:rPr>
              <a:t>PS</a:t>
            </a:r>
            <a:r>
              <a:rPr lang="zh-CN" altLang="en-US" sz="3000" b="0" i="0" u="none" strike="noStrike" kern="1200" cap="none" spc="0" baseline="0">
                <a:ln w="12700" cap="flat">
                  <a:solidFill>
                    <a:srgbClr val="333F4F"/>
                  </a:solidFill>
                  <a:prstDash val="solid"/>
                  <a:round/>
                </a:ln>
                <a:pattFill prst="dkUpDiag">
                  <a:fgClr>
                    <a:srgbClr val="44546A"/>
                  </a:fgClr>
                  <a:bgClr>
                    <a:srgbClr val="D5DBE5"/>
                  </a:bgClr>
                </a:pattFill>
                <a:effectLst>
                  <a:outerShdw sx="100000" sy="100000" dir="2640000" dist="38100" algn="bl">
                    <a:srgbClr val="333F4F"/>
                  </a:outerShdw>
                </a:effectLst>
                <a:latin typeface="Arial" pitchFamily="0" charset="0"/>
                <a:ea typeface="黑体" pitchFamily="0" charset="0"/>
                <a:cs typeface="Arial" pitchFamily="0" charset="0"/>
              </a:rPr>
              <a:t>：</a:t>
            </a:r>
            <a:r>
              <a:rPr lang="zh-CN" altLang="en-US" sz="2500" b="0" i="0" u="none" strike="noStrike" kern="1200" cap="none" spc="0" baseline="0">
                <a:solidFill>
                  <a:schemeClr val="tx1"/>
                </a:solidFill>
                <a:latin typeface="宋体" pitchFamily="0" charset="0"/>
                <a:ea typeface="宋体" pitchFamily="0" charset="0"/>
                <a:cs typeface="Arial" pitchFamily="0" charset="0"/>
              </a:rPr>
              <a:t>大病医疗支出是在自付部分超过</a:t>
            </a:r>
            <a:r>
              <a:rPr lang="en-US" altLang="zh-CN" sz="2500" b="0" i="0" u="none" strike="noStrike" kern="1200" cap="none" spc="0" baseline="0">
                <a:solidFill>
                  <a:schemeClr val="tx1"/>
                </a:solidFill>
                <a:latin typeface="宋体" pitchFamily="0" charset="0"/>
                <a:ea typeface="宋体" pitchFamily="0" charset="0"/>
                <a:cs typeface="Arial" pitchFamily="0" charset="0"/>
              </a:rPr>
              <a:t>1.5</a:t>
            </a:r>
            <a:r>
              <a:rPr lang="zh-CN" altLang="en-US" sz="2500" b="0" i="0" u="none" strike="noStrike" kern="1200" cap="none" spc="0" baseline="0">
                <a:solidFill>
                  <a:schemeClr val="tx1"/>
                </a:solidFill>
                <a:latin typeface="宋体" pitchFamily="0" charset="0"/>
                <a:ea typeface="宋体" pitchFamily="0" charset="0"/>
                <a:cs typeface="Arial" pitchFamily="0" charset="0"/>
              </a:rPr>
              <a:t>万元基础上限额</a:t>
            </a:r>
            <a:r>
              <a:rPr lang="en-US" altLang="zh-CN" sz="2500" b="0" i="0" u="none" strike="noStrike" kern="1200" cap="none" spc="0" baseline="0">
                <a:solidFill>
                  <a:schemeClr val="tx1"/>
                </a:solidFill>
                <a:latin typeface="宋体" pitchFamily="0" charset="0"/>
                <a:ea typeface="宋体" pitchFamily="0" charset="0"/>
                <a:cs typeface="Arial" pitchFamily="0" charset="0"/>
              </a:rPr>
              <a:t>8</a:t>
            </a:r>
            <a:r>
              <a:rPr lang="zh-CN" altLang="en-US" sz="2500" b="0" i="0" u="none" strike="noStrike" kern="1200" cap="none" spc="0" baseline="0">
                <a:solidFill>
                  <a:schemeClr val="tx1"/>
                </a:solidFill>
                <a:latin typeface="宋体" pitchFamily="0" charset="0"/>
                <a:ea typeface="宋体" pitchFamily="0" charset="0"/>
                <a:cs typeface="Arial" pitchFamily="0" charset="0"/>
              </a:rPr>
              <a:t>万元内扣，李雷能扣除</a:t>
            </a:r>
            <a:r>
              <a:rPr lang="en-US" altLang="zh-CN" sz="2500" b="0" i="0" u="none" strike="noStrike" kern="1200" cap="none" spc="0" baseline="0">
                <a:solidFill>
                  <a:schemeClr val="tx1"/>
                </a:solidFill>
                <a:latin typeface="宋体" pitchFamily="0" charset="0"/>
                <a:ea typeface="宋体" pitchFamily="0" charset="0"/>
                <a:cs typeface="Arial" pitchFamily="0" charset="0"/>
              </a:rPr>
              <a:t>8</a:t>
            </a:r>
            <a:r>
              <a:rPr lang="zh-CN" altLang="en-US" sz="2500" b="0" i="0" u="none" strike="noStrike" kern="1200" cap="none" spc="0" baseline="0">
                <a:solidFill>
                  <a:schemeClr val="tx1"/>
                </a:solidFill>
                <a:latin typeface="宋体" pitchFamily="0" charset="0"/>
                <a:ea typeface="宋体" pitchFamily="0" charset="0"/>
                <a:cs typeface="Arial" pitchFamily="0" charset="0"/>
              </a:rPr>
              <a:t>万元，在</a:t>
            </a:r>
            <a:r>
              <a:rPr lang="en-US" altLang="zh-CN" sz="2500" b="0" i="0" u="none" strike="noStrike" kern="1200" cap="none" spc="0" baseline="0">
                <a:solidFill>
                  <a:schemeClr val="tx1"/>
                </a:solidFill>
                <a:latin typeface="宋体" pitchFamily="0" charset="0"/>
                <a:ea typeface="宋体" pitchFamily="0" charset="0"/>
                <a:cs typeface="Arial" pitchFamily="0" charset="0"/>
              </a:rPr>
              <a:t>2019</a:t>
            </a:r>
            <a:r>
              <a:rPr lang="zh-CN" altLang="en-US" sz="2500" b="0" i="0" u="none" strike="noStrike" kern="1200" cap="none" spc="0" baseline="0">
                <a:solidFill>
                  <a:schemeClr val="tx1"/>
                </a:solidFill>
                <a:latin typeface="宋体" pitchFamily="0" charset="0"/>
                <a:ea typeface="宋体" pitchFamily="0" charset="0"/>
                <a:cs typeface="Arial" pitchFamily="0" charset="0"/>
              </a:rPr>
              <a:t>年汇算期，即</a:t>
            </a:r>
            <a:r>
              <a:rPr lang="en-US" altLang="zh-CN" sz="2500" b="0" i="0" u="none" strike="noStrike" kern="1200" cap="none" spc="0" baseline="0">
                <a:solidFill>
                  <a:schemeClr val="tx1"/>
                </a:solidFill>
                <a:latin typeface="宋体" pitchFamily="0" charset="0"/>
                <a:ea typeface="宋体" pitchFamily="0" charset="0"/>
                <a:cs typeface="Arial" pitchFamily="0" charset="0"/>
              </a:rPr>
              <a:t>2020</a:t>
            </a:r>
            <a:r>
              <a:rPr lang="zh-CN" altLang="en-US" sz="2500" b="0" i="0" u="none" strike="noStrike" kern="1200" cap="none" spc="0" baseline="0">
                <a:solidFill>
                  <a:schemeClr val="tx1"/>
                </a:solidFill>
                <a:latin typeface="宋体" pitchFamily="0" charset="0"/>
                <a:ea typeface="宋体" pitchFamily="0" charset="0"/>
                <a:cs typeface="Arial" pitchFamily="0" charset="0"/>
              </a:rPr>
              <a:t>年</a:t>
            </a:r>
            <a:r>
              <a:rPr lang="en-US" altLang="zh-CN" sz="2500" b="0" i="0" u="none" strike="noStrike" kern="1200" cap="none" spc="0" baseline="0">
                <a:solidFill>
                  <a:schemeClr val="tx1"/>
                </a:solidFill>
                <a:latin typeface="宋体" pitchFamily="0" charset="0"/>
                <a:ea typeface="宋体" pitchFamily="0" charset="0"/>
                <a:cs typeface="Arial" pitchFamily="0" charset="0"/>
              </a:rPr>
              <a:t>3</a:t>
            </a:r>
            <a:r>
              <a:rPr lang="zh-CN" altLang="en-US" sz="2500" b="0" i="0" u="none" strike="noStrike" kern="1200" cap="none" spc="0" baseline="0">
                <a:solidFill>
                  <a:schemeClr val="tx1"/>
                </a:solidFill>
                <a:latin typeface="宋体" pitchFamily="0" charset="0"/>
                <a:ea typeface="宋体" pitchFamily="0" charset="0"/>
                <a:cs typeface="Arial" pitchFamily="0" charset="0"/>
              </a:rPr>
              <a:t>月</a:t>
            </a:r>
            <a:r>
              <a:rPr lang="en-US" altLang="zh-CN" sz="2500" b="0" i="0" u="none" strike="noStrike" kern="1200" cap="none" spc="0" baseline="0">
                <a:solidFill>
                  <a:schemeClr val="tx1"/>
                </a:solidFill>
                <a:latin typeface="宋体" pitchFamily="0" charset="0"/>
                <a:ea typeface="宋体" pitchFamily="0" charset="0"/>
                <a:cs typeface="Arial" pitchFamily="0" charset="0"/>
              </a:rPr>
              <a:t>1</a:t>
            </a:r>
            <a:r>
              <a:rPr lang="zh-CN" altLang="en-US" sz="2500" b="0" i="0" u="none" strike="noStrike" kern="1200" cap="none" spc="0" baseline="0">
                <a:solidFill>
                  <a:schemeClr val="tx1"/>
                </a:solidFill>
                <a:latin typeface="宋体" pitchFamily="0" charset="0"/>
                <a:ea typeface="宋体" pitchFamily="0" charset="0"/>
                <a:cs typeface="Arial" pitchFamily="0" charset="0"/>
              </a:rPr>
              <a:t>日至</a:t>
            </a:r>
            <a:r>
              <a:rPr lang="en-US" altLang="zh-CN" sz="2500" b="0" i="0" u="none" strike="noStrike" kern="1200" cap="none" spc="0" baseline="0">
                <a:solidFill>
                  <a:schemeClr val="tx1"/>
                </a:solidFill>
                <a:latin typeface="宋体" pitchFamily="0" charset="0"/>
                <a:ea typeface="宋体" pitchFamily="0" charset="0"/>
                <a:cs typeface="Arial" pitchFamily="0" charset="0"/>
              </a:rPr>
              <a:t>6</a:t>
            </a:r>
            <a:r>
              <a:rPr lang="zh-CN" altLang="en-US" sz="2500" b="0" i="0" u="none" strike="noStrike" kern="1200" cap="none" spc="0" baseline="0">
                <a:solidFill>
                  <a:schemeClr val="tx1"/>
                </a:solidFill>
                <a:latin typeface="宋体" pitchFamily="0" charset="0"/>
                <a:ea typeface="宋体" pitchFamily="0" charset="0"/>
                <a:cs typeface="Arial" pitchFamily="0" charset="0"/>
              </a:rPr>
              <a:t>月</a:t>
            </a:r>
            <a:r>
              <a:rPr lang="en-US" altLang="zh-CN" sz="2500" b="0" i="0" u="none" strike="noStrike" kern="1200" cap="none" spc="0" baseline="0">
                <a:solidFill>
                  <a:schemeClr val="tx1"/>
                </a:solidFill>
                <a:latin typeface="宋体" pitchFamily="0" charset="0"/>
                <a:ea typeface="宋体" pitchFamily="0" charset="0"/>
                <a:cs typeface="Arial" pitchFamily="0" charset="0"/>
              </a:rPr>
              <a:t>30</a:t>
            </a:r>
            <a:r>
              <a:rPr lang="zh-CN" altLang="en-US" sz="2500" b="0" i="0" u="none" strike="noStrike" kern="1200" cap="none" spc="0" baseline="0">
                <a:solidFill>
                  <a:schemeClr val="tx1"/>
                </a:solidFill>
                <a:latin typeface="宋体" pitchFamily="0" charset="0"/>
                <a:ea typeface="宋体" pitchFamily="0" charset="0"/>
                <a:cs typeface="Arial" pitchFamily="0" charset="0"/>
              </a:rPr>
              <a:t>日内申请扣除。</a:t>
            </a:r>
            <a:endParaRPr lang="en-US" altLang="zh-CN" sz="25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50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宋体" pitchFamily="0" charset="0"/>
              </a:rPr>
              <a:t>      李雷还是可以扣除</a:t>
            </a:r>
            <a:r>
              <a:rPr lang="en-US" altLang="zh-CN" sz="2500" b="0" i="0" u="none" strike="noStrike" kern="1200" cap="none" spc="0" baseline="0">
                <a:solidFill>
                  <a:schemeClr val="tx1"/>
                </a:solidFill>
                <a:latin typeface="宋体" pitchFamily="0" charset="0"/>
                <a:ea typeface="宋体" pitchFamily="0" charset="0"/>
                <a:cs typeface="宋体" pitchFamily="0" charset="0"/>
              </a:rPr>
              <a:t>8</a:t>
            </a:r>
            <a:r>
              <a:rPr lang="zh-CN" altLang="en-US" sz="2500" b="0" i="0" u="none" strike="noStrike" kern="1200" cap="none" spc="0" baseline="0">
                <a:solidFill>
                  <a:schemeClr val="tx1"/>
                </a:solidFill>
                <a:latin typeface="宋体" pitchFamily="0" charset="0"/>
                <a:ea typeface="宋体" pitchFamily="0" charset="0"/>
                <a:cs typeface="宋体" pitchFamily="0" charset="0"/>
              </a:rPr>
              <a:t>万元，医保目录范围内的自付部分不考虑实际支付来源，商业保险负担的、单位负担的，以及家庭负担的或者社会捐赠的，都属于个人负担部分。</a:t>
            </a:r>
            <a:endParaRPr lang="zh-CN" altLang="en-US" sz="2500" b="0" i="0" u="none" strike="noStrike" kern="1200" cap="none" spc="0" baseline="0">
              <a:solidFill>
                <a:schemeClr val="tx1"/>
              </a:solidFill>
              <a:latin typeface="宋体" pitchFamily="0" charset="0"/>
              <a:ea typeface="宋体" pitchFamily="0" charset="0"/>
              <a:cs typeface="宋体" pitchFamily="0" charset="0"/>
            </a:endParaRPr>
          </a:p>
        </p:txBody>
      </p:sp>
    </p:spTree>
    <p:extLst>
      <p:ext uri="{BB962C8B-B14F-4D97-AF65-F5344CB8AC3E}">
        <p14:creationId xmlns:p14="http://schemas.microsoft.com/office/powerpoint/2010/main" val="48397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62"/>
                                        </p:tgtEl>
                                        <p:attrNameLst>
                                          <p:attrName>style.visibility</p:attrName>
                                        </p:attrNameLst>
                                      </p:cBhvr>
                                      <p:to>
                                        <p:strVal val="visible"/>
                                      </p:to>
                                    </p:set>
                                    <p:animEffect transition="in" filter="strips(downLeft)">
                                      <p:cBhvr>
                                        <p:cTn id="7" dur="500"/>
                                        <p:tgtEl>
                                          <p:spTgt spid="3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63"/>
                                        </p:tgtEl>
                                        <p:attrNameLst>
                                          <p:attrName>style.visibility</p:attrName>
                                        </p:attrNameLst>
                                      </p:cBhvr>
                                      <p:to>
                                        <p:strVal val="visible"/>
                                      </p:to>
                                    </p:set>
                                    <p:anim calcmode="lin" valueType="num">
                                      <p:cBhvr additive="base">
                                        <p:cTn id="12" dur="500" fill="hold"/>
                                        <p:tgtEl>
                                          <p:spTgt spid="363"/>
                                        </p:tgtEl>
                                        <p:attrNameLst>
                                          <p:attrName>ppt_x</p:attrName>
                                        </p:attrNameLst>
                                      </p:cBhvr>
                                      <p:tavLst>
                                        <p:tav tm="0">
                                          <p:val>
                                            <p:strVal val="#ppt_x"/>
                                          </p:val>
                                        </p:tav>
                                        <p:tav tm="100000">
                                          <p:val>
                                            <p:strVal val="#ppt_x"/>
                                          </p:val>
                                        </p:tav>
                                      </p:tavLst>
                                    </p:anim>
                                    <p:anim calcmode="lin" valueType="num">
                                      <p:cBhvr additive="base">
                                        <p:cTn id="13" dur="500" fill="hold"/>
                                        <p:tgtEl>
                                          <p:spTgt spid="3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 grpId="0"/>
      <p:bldP spid="363" grpId="0"/>
    </p:bldLst>
  </p:timing>
</p:sld>
</file>

<file path=ppt/slides/slide29.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364" name="图片"/>
          <p:cNvPicPr>
            <a:picLocks noChangeAspect="1"/>
          </p:cNvPicPr>
          <p:nvPr/>
        </p:nvPicPr>
        <p:blipFill>
          <a:blip r:embed="rId1" cstate="print"/>
          <a:stretch>
            <a:fillRect/>
          </a:stretch>
        </p:blipFill>
        <p:spPr>
          <a:xfrm rot="0">
            <a:off x="365124" y="1453515"/>
            <a:ext cx="1413510" cy="1381760"/>
          </a:xfrm>
          <a:prstGeom prst="rect"/>
          <a:noFill/>
          <a:ln w="9525" cmpd="sng" cap="flat">
            <a:noFill/>
            <a:prstDash val="solid"/>
            <a:miter/>
          </a:ln>
        </p:spPr>
      </p:pic>
      <p:sp>
        <p:nvSpPr>
          <p:cNvPr id="365" name="矩形"/>
          <p:cNvSpPr>
            <a:spLocks/>
          </p:cNvSpPr>
          <p:nvPr/>
        </p:nvSpPr>
        <p:spPr>
          <a:xfrm rot="0">
            <a:off x="838200" y="457200"/>
            <a:ext cx="3334893"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0201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工资薪金</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366"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367"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368" name="矩形"/>
          <p:cNvSpPr>
            <a:spLocks/>
          </p:cNvSpPr>
          <p:nvPr/>
        </p:nvSpPr>
        <p:spPr>
          <a:xfrm rot="0">
            <a:off x="2576830" y="1210310"/>
            <a:ext cx="9094470" cy="462914"/>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Arial" pitchFamily="0" charset="0"/>
              </a:rPr>
              <a:t>瞅瞅下列情况，怎么办？</a:t>
            </a:r>
            <a:endParaRPr lang="zh-CN" altLang="en-US" sz="2500" b="0" i="0" u="none" strike="noStrike" kern="1200" cap="none" spc="0" baseline="0">
              <a:solidFill>
                <a:schemeClr val="tx1"/>
              </a:solidFill>
              <a:latin typeface="宋体" pitchFamily="0" charset="0"/>
              <a:ea typeface="宋体" pitchFamily="0" charset="0"/>
              <a:cs typeface="Arial" pitchFamily="0" charset="0"/>
            </a:endParaRPr>
          </a:p>
        </p:txBody>
      </p:sp>
      <p:sp>
        <p:nvSpPr>
          <p:cNvPr id="369" name="矩形"/>
          <p:cNvSpPr>
            <a:spLocks/>
          </p:cNvSpPr>
          <p:nvPr/>
        </p:nvSpPr>
        <p:spPr>
          <a:xfrm rot="0">
            <a:off x="2444750" y="1685925"/>
            <a:ext cx="9094470" cy="2877502"/>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Arial" pitchFamily="0" charset="0"/>
              </a:rPr>
              <a:t>2</a:t>
            </a:r>
            <a:r>
              <a:rPr lang="zh-CN" altLang="en-US" sz="2500" b="0" i="0" u="none" strike="noStrike" kern="1200" cap="none" spc="0" baseline="0">
                <a:solidFill>
                  <a:schemeClr val="tx1"/>
                </a:solidFill>
                <a:latin typeface="宋体" pitchFamily="0" charset="0"/>
                <a:ea typeface="宋体" pitchFamily="0" charset="0"/>
                <a:cs typeface="Arial" pitchFamily="0" charset="0"/>
              </a:rPr>
              <a:t>、</a:t>
            </a:r>
            <a:r>
              <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2019</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年，</a:t>
            </a:r>
            <a:r>
              <a:rPr lang="zh-CN" altLang="en-US" sz="2500" b="0" i="0" u="none" strike="noStrike" kern="1200" cap="none" spc="0" baseline="0">
                <a:solidFill>
                  <a:schemeClr val="tx1"/>
                </a:solidFill>
                <a:latin typeface="宋体" pitchFamily="0" charset="0"/>
                <a:ea typeface="宋体" pitchFamily="0" charset="0"/>
                <a:cs typeface="Arial" pitchFamily="0" charset="0"/>
              </a:rPr>
              <a:t>李雷发生大病医疗</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自付部分</a:t>
            </a:r>
            <a:r>
              <a:rPr lang="zh-CN" altLang="en-US" sz="2500" b="0" i="0" u="none" strike="noStrike" kern="1200" cap="none" spc="0" baseline="0">
                <a:solidFill>
                  <a:schemeClr val="tx1"/>
                </a:solidFill>
                <a:latin typeface="宋体" pitchFamily="0" charset="0"/>
                <a:ea typeface="宋体" pitchFamily="0" charset="0"/>
                <a:cs typeface="Arial" pitchFamily="0" charset="0"/>
              </a:rPr>
              <a:t>支出</a:t>
            </a:r>
            <a:r>
              <a:rPr lang="en-US" altLang="zh-CN" sz="2500" b="0" i="0" u="none" strike="noStrike" kern="1200" cap="none" spc="0" baseline="0">
                <a:solidFill>
                  <a:schemeClr val="tx1"/>
                </a:solidFill>
                <a:latin typeface="宋体" pitchFamily="0" charset="0"/>
                <a:ea typeface="宋体" pitchFamily="0" charset="0"/>
                <a:cs typeface="Arial" pitchFamily="0" charset="0"/>
              </a:rPr>
              <a:t>15</a:t>
            </a:r>
            <a:r>
              <a:rPr lang="zh-CN" altLang="en-US" sz="2500" b="0" i="0" u="none" strike="noStrike" kern="1200" cap="none" spc="0" baseline="0">
                <a:solidFill>
                  <a:schemeClr val="tx1"/>
                </a:solidFill>
                <a:latin typeface="宋体" pitchFamily="0" charset="0"/>
                <a:ea typeface="宋体" pitchFamily="0" charset="0"/>
                <a:cs typeface="Arial" pitchFamily="0" charset="0"/>
              </a:rPr>
              <a:t>万元，其妻子发生大病医疗</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自付部分</a:t>
            </a:r>
            <a:r>
              <a:rPr lang="zh-CN" altLang="en-US" sz="2500" b="0" i="0" u="none" strike="noStrike" kern="1200" cap="none" spc="0" baseline="0">
                <a:solidFill>
                  <a:schemeClr val="tx1"/>
                </a:solidFill>
                <a:latin typeface="宋体" pitchFamily="0" charset="0"/>
                <a:ea typeface="宋体" pitchFamily="0" charset="0"/>
                <a:cs typeface="Arial" pitchFamily="0" charset="0"/>
              </a:rPr>
              <a:t>支出</a:t>
            </a:r>
            <a:r>
              <a:rPr lang="en-US" altLang="zh-CN" sz="2500" b="0" i="0" u="none" strike="noStrike" kern="1200" cap="none" spc="0" baseline="0">
                <a:solidFill>
                  <a:schemeClr val="tx1"/>
                </a:solidFill>
                <a:latin typeface="宋体" pitchFamily="0" charset="0"/>
                <a:ea typeface="宋体" pitchFamily="0" charset="0"/>
                <a:cs typeface="Arial" pitchFamily="0" charset="0"/>
              </a:rPr>
              <a:t>3</a:t>
            </a:r>
            <a:r>
              <a:rPr lang="zh-CN" altLang="en-US" sz="2500" b="0" i="0" u="none" strike="noStrike" kern="1200" cap="none" spc="0" baseline="0">
                <a:solidFill>
                  <a:schemeClr val="tx1"/>
                </a:solidFill>
                <a:latin typeface="宋体" pitchFamily="0" charset="0"/>
                <a:ea typeface="宋体" pitchFamily="0" charset="0"/>
                <a:cs typeface="Arial" pitchFamily="0" charset="0"/>
              </a:rPr>
              <a:t>万元，成年大儿子发生大病医疗</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自付部分</a:t>
            </a:r>
            <a:r>
              <a:rPr lang="zh-CN" altLang="en-US" sz="2500" b="0" i="0" u="none" strike="noStrike" kern="1200" cap="none" spc="0" baseline="0">
                <a:solidFill>
                  <a:schemeClr val="tx1"/>
                </a:solidFill>
                <a:latin typeface="宋体" pitchFamily="0" charset="0"/>
                <a:ea typeface="宋体" pitchFamily="0" charset="0"/>
                <a:cs typeface="Arial" pitchFamily="0" charset="0"/>
              </a:rPr>
              <a:t>支出</a:t>
            </a:r>
            <a:r>
              <a:rPr lang="en-US" altLang="zh-CN" sz="2500" b="0" i="0" u="none" strike="noStrike" kern="1200" cap="none" spc="0" baseline="0">
                <a:solidFill>
                  <a:schemeClr val="tx1"/>
                </a:solidFill>
                <a:latin typeface="宋体" pitchFamily="0" charset="0"/>
                <a:ea typeface="宋体" pitchFamily="0" charset="0"/>
                <a:cs typeface="Arial" pitchFamily="0" charset="0"/>
              </a:rPr>
              <a:t>8</a:t>
            </a:r>
            <a:r>
              <a:rPr lang="zh-CN" altLang="en-US" sz="2500" b="0" i="0" u="none" strike="noStrike" kern="1200" cap="none" spc="0" baseline="0">
                <a:solidFill>
                  <a:schemeClr val="tx1"/>
                </a:solidFill>
                <a:latin typeface="宋体" pitchFamily="0" charset="0"/>
                <a:ea typeface="宋体" pitchFamily="0" charset="0"/>
                <a:cs typeface="Arial" pitchFamily="0" charset="0"/>
              </a:rPr>
              <a:t>万元，未成年小儿子发生大病医疗</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自付部分</a:t>
            </a:r>
            <a:r>
              <a:rPr lang="zh-CN" altLang="en-US" sz="2500" b="0" i="0" u="none" strike="noStrike" kern="1200" cap="none" spc="0" baseline="0">
                <a:solidFill>
                  <a:schemeClr val="tx1"/>
                </a:solidFill>
                <a:latin typeface="宋体" pitchFamily="0" charset="0"/>
                <a:ea typeface="宋体" pitchFamily="0" charset="0"/>
                <a:cs typeface="Arial" pitchFamily="0" charset="0"/>
              </a:rPr>
              <a:t>支出</a:t>
            </a:r>
            <a:r>
              <a:rPr lang="en-US" altLang="zh-CN" sz="2500" b="0" i="0" u="none" strike="noStrike" kern="1200" cap="none" spc="0" baseline="0">
                <a:solidFill>
                  <a:schemeClr val="tx1"/>
                </a:solidFill>
                <a:latin typeface="宋体" pitchFamily="0" charset="0"/>
                <a:ea typeface="宋体" pitchFamily="0" charset="0"/>
                <a:cs typeface="Arial" pitchFamily="0" charset="0"/>
              </a:rPr>
              <a:t>1</a:t>
            </a:r>
            <a:r>
              <a:rPr lang="zh-CN" altLang="en-US" sz="2500" b="0" i="0" u="none" strike="noStrike" kern="1200" cap="none" spc="0" baseline="0">
                <a:solidFill>
                  <a:schemeClr val="tx1"/>
                </a:solidFill>
                <a:latin typeface="宋体" pitchFamily="0" charset="0"/>
                <a:ea typeface="宋体" pitchFamily="0" charset="0"/>
                <a:cs typeface="Arial" pitchFamily="0" charset="0"/>
              </a:rPr>
              <a:t>万元，其父亲发生大病医疗</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自付部分</a:t>
            </a:r>
            <a:r>
              <a:rPr lang="zh-CN" altLang="en-US" sz="2500" b="0" i="0" u="none" strike="noStrike" kern="1200" cap="none" spc="0" baseline="0">
                <a:solidFill>
                  <a:schemeClr val="tx1"/>
                </a:solidFill>
                <a:latin typeface="宋体" pitchFamily="0" charset="0"/>
                <a:ea typeface="宋体" pitchFamily="0" charset="0"/>
                <a:cs typeface="Arial" pitchFamily="0" charset="0"/>
              </a:rPr>
              <a:t>支出</a:t>
            </a:r>
            <a:r>
              <a:rPr lang="en-US" altLang="zh-CN" sz="2500" b="0" i="0" u="none" strike="noStrike" kern="1200" cap="none" spc="0" baseline="0">
                <a:solidFill>
                  <a:schemeClr val="tx1"/>
                </a:solidFill>
                <a:latin typeface="宋体" pitchFamily="0" charset="0"/>
                <a:ea typeface="宋体" pitchFamily="0" charset="0"/>
                <a:cs typeface="Arial" pitchFamily="0" charset="0"/>
              </a:rPr>
              <a:t>6</a:t>
            </a:r>
            <a:r>
              <a:rPr lang="zh-CN" altLang="en-US" sz="2500" b="0" i="0" u="none" strike="noStrike" kern="1200" cap="none" spc="0" baseline="0">
                <a:solidFill>
                  <a:schemeClr val="tx1"/>
                </a:solidFill>
                <a:latin typeface="宋体" pitchFamily="0" charset="0"/>
                <a:ea typeface="宋体" pitchFamily="0" charset="0"/>
                <a:cs typeface="Arial" pitchFamily="0" charset="0"/>
              </a:rPr>
              <a:t>万元。假设全部人员的大病医疗支出都选择由李雷扣除，哪些能扣，扣多少？</a:t>
            </a:r>
            <a:endParaRPr lang="zh-CN" altLang="en-US" sz="2500" b="0" i="0" u="none" strike="noStrike" kern="1200" cap="none" spc="0" baseline="0">
              <a:solidFill>
                <a:schemeClr val="tx1"/>
              </a:solidFill>
              <a:latin typeface="宋体" pitchFamily="0" charset="0"/>
              <a:ea typeface="宋体" pitchFamily="0" charset="0"/>
              <a:cs typeface="Arial" pitchFamily="0" charset="0"/>
            </a:endParaRPr>
          </a:p>
        </p:txBody>
      </p:sp>
      <p:sp>
        <p:nvSpPr>
          <p:cNvPr id="370" name="矩形"/>
          <p:cNvSpPr>
            <a:spLocks/>
          </p:cNvSpPr>
          <p:nvPr/>
        </p:nvSpPr>
        <p:spPr>
          <a:xfrm rot="0">
            <a:off x="274320" y="4770120"/>
            <a:ext cx="11643994" cy="1877377"/>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3000" b="0" i="0" u="none" strike="noStrike" kern="1200" cap="none" spc="0" baseline="0">
                <a:ln w="12700" cap="flat">
                  <a:solidFill>
                    <a:srgbClr val="333F4F"/>
                  </a:solidFill>
                  <a:prstDash val="solid"/>
                  <a:round/>
                </a:ln>
                <a:pattFill prst="dkUpDiag">
                  <a:fgClr>
                    <a:srgbClr val="44546A"/>
                  </a:fgClr>
                  <a:bgClr>
                    <a:srgbClr val="D5DBE5"/>
                  </a:bgClr>
                </a:pattFill>
                <a:effectLst>
                  <a:outerShdw sx="100000" sy="100000" dir="2640000" dist="38100" algn="bl">
                    <a:srgbClr val="333F4F"/>
                  </a:outerShdw>
                </a:effectLst>
                <a:latin typeface="Arial" pitchFamily="0" charset="0"/>
                <a:ea typeface="黑体" pitchFamily="0" charset="0"/>
                <a:cs typeface="Arial" pitchFamily="0" charset="0"/>
              </a:rPr>
              <a:t>PS</a:t>
            </a:r>
            <a:r>
              <a:rPr lang="zh-CN" altLang="en-US" sz="3000" b="0" i="0" u="none" strike="noStrike" kern="1200" cap="none" spc="0" baseline="0">
                <a:ln w="12700" cap="flat">
                  <a:solidFill>
                    <a:srgbClr val="333F4F"/>
                  </a:solidFill>
                  <a:prstDash val="solid"/>
                  <a:round/>
                </a:ln>
                <a:pattFill prst="dkUpDiag">
                  <a:fgClr>
                    <a:srgbClr val="44546A"/>
                  </a:fgClr>
                  <a:bgClr>
                    <a:srgbClr val="D5DBE5"/>
                  </a:bgClr>
                </a:pattFill>
                <a:effectLst>
                  <a:outerShdw sx="100000" sy="100000" dir="2640000" dist="38100" algn="bl">
                    <a:srgbClr val="333F4F"/>
                  </a:outerShdw>
                </a:effectLst>
                <a:latin typeface="Arial" pitchFamily="0" charset="0"/>
                <a:ea typeface="黑体" pitchFamily="0" charset="0"/>
                <a:cs typeface="Arial" pitchFamily="0" charset="0"/>
              </a:rPr>
              <a:t>：</a:t>
            </a:r>
            <a:r>
              <a:rPr lang="zh-CN" altLang="en-US" sz="2500" b="0" i="0" u="none" strike="noStrike" kern="1200" cap="none" spc="0" baseline="0">
                <a:solidFill>
                  <a:schemeClr val="tx1"/>
                </a:solidFill>
                <a:latin typeface="宋体" pitchFamily="0" charset="0"/>
                <a:ea typeface="宋体" pitchFamily="0" charset="0"/>
                <a:cs typeface="Arial" pitchFamily="0" charset="0"/>
              </a:rPr>
              <a:t>按照单独按人归集计算的原则，李雷自己的能扣8万元；其妻子能扣除</a:t>
            </a:r>
            <a:r>
              <a:rPr lang="en-US" altLang="zh-CN" sz="2500" b="0" i="0" u="none" strike="noStrike" kern="1200" cap="none" spc="0" baseline="0">
                <a:solidFill>
                  <a:schemeClr val="tx1"/>
                </a:solidFill>
                <a:latin typeface="宋体" pitchFamily="0" charset="0"/>
                <a:ea typeface="宋体" pitchFamily="0" charset="0"/>
                <a:cs typeface="Arial" pitchFamily="0" charset="0"/>
              </a:rPr>
              <a:t>3-1.5=1.5</a:t>
            </a:r>
            <a:r>
              <a:rPr lang="zh-CN" altLang="en-US" sz="2500" b="0" i="0" u="none" strike="noStrike" kern="1200" cap="none" spc="0" baseline="0">
                <a:solidFill>
                  <a:schemeClr val="tx1"/>
                </a:solidFill>
                <a:latin typeface="宋体" pitchFamily="0" charset="0"/>
                <a:ea typeface="宋体" pitchFamily="0" charset="0"/>
                <a:cs typeface="Arial" pitchFamily="0" charset="0"/>
              </a:rPr>
              <a:t>万元；大儿子不能扣，因已经成年；小儿子的也不能扣，因自付部分未超过</a:t>
            </a:r>
            <a:r>
              <a:rPr lang="en-US" altLang="zh-CN" sz="2500" b="0" i="0" u="none" strike="noStrike" kern="1200" cap="none" spc="0" baseline="0">
                <a:solidFill>
                  <a:schemeClr val="tx1"/>
                </a:solidFill>
                <a:latin typeface="宋体" pitchFamily="0" charset="0"/>
                <a:ea typeface="宋体" pitchFamily="0" charset="0"/>
                <a:cs typeface="Arial" pitchFamily="0" charset="0"/>
              </a:rPr>
              <a:t>1.5</a:t>
            </a:r>
            <a:r>
              <a:rPr lang="zh-CN" altLang="en-US" sz="2500" b="0" i="0" u="none" strike="noStrike" kern="1200" cap="none" spc="0" baseline="0">
                <a:solidFill>
                  <a:schemeClr val="tx1"/>
                </a:solidFill>
                <a:latin typeface="宋体" pitchFamily="0" charset="0"/>
                <a:ea typeface="宋体" pitchFamily="0" charset="0"/>
                <a:cs typeface="Arial" pitchFamily="0" charset="0"/>
              </a:rPr>
              <a:t>万元；父母的支出不能由子女扣除。合计李雷该年度最高能扣除</a:t>
            </a:r>
            <a:r>
              <a:rPr lang="en-US" altLang="zh-CN" sz="2500" b="0" i="0" u="none" strike="noStrike" kern="1200" cap="none" spc="0" baseline="0">
                <a:solidFill>
                  <a:schemeClr val="tx1"/>
                </a:solidFill>
                <a:latin typeface="宋体" pitchFamily="0" charset="0"/>
                <a:ea typeface="宋体" pitchFamily="0" charset="0"/>
                <a:cs typeface="Arial" pitchFamily="0" charset="0"/>
              </a:rPr>
              <a:t>9.5</a:t>
            </a:r>
            <a:r>
              <a:rPr lang="zh-CN" altLang="en-US" sz="2500" b="0" i="0" u="none" strike="noStrike" kern="1200" cap="none" spc="0" baseline="0">
                <a:solidFill>
                  <a:schemeClr val="tx1"/>
                </a:solidFill>
                <a:latin typeface="宋体" pitchFamily="0" charset="0"/>
                <a:ea typeface="宋体" pitchFamily="0" charset="0"/>
                <a:cs typeface="Arial" pitchFamily="0" charset="0"/>
              </a:rPr>
              <a:t>万元。</a:t>
            </a:r>
            <a:endParaRPr lang="zh-CN" altLang="en-US" sz="2500" b="0" i="0" u="none" strike="noStrike" kern="1200" cap="none" spc="0" baseline="0">
              <a:ln w="12700" cap="flat">
                <a:solidFill>
                  <a:srgbClr val="333F4F"/>
                </a:solidFill>
                <a:prstDash val="solid"/>
                <a:round/>
              </a:ln>
              <a:pattFill prst="dkUpDiag">
                <a:fgClr>
                  <a:srgbClr val="44546A"/>
                </a:fgClr>
                <a:bgClr>
                  <a:srgbClr val="D5DBE5"/>
                </a:bgClr>
              </a:pattFill>
              <a:effectLst>
                <a:outerShdw sx="100000" sy="100000" dir="2640000" dist="38100" algn="bl">
                  <a:srgbClr val="333F4F"/>
                </a:outerShdw>
              </a:effectLst>
              <a:latin typeface="宋体" pitchFamily="0" charset="0"/>
              <a:ea typeface="宋体" pitchFamily="0" charset="0"/>
              <a:cs typeface="宋体" pitchFamily="0" charset="0"/>
            </a:endParaRPr>
          </a:p>
        </p:txBody>
      </p:sp>
    </p:spTree>
    <p:extLst>
      <p:ext uri="{BB962C8B-B14F-4D97-AF65-F5344CB8AC3E}">
        <p14:creationId xmlns:p14="http://schemas.microsoft.com/office/powerpoint/2010/main" val="91542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69"/>
                                        </p:tgtEl>
                                        <p:attrNameLst>
                                          <p:attrName>style.visibility</p:attrName>
                                        </p:attrNameLst>
                                      </p:cBhvr>
                                      <p:to>
                                        <p:strVal val="visible"/>
                                      </p:to>
                                    </p:set>
                                    <p:animEffect transition="in" filter="strips(downLeft)">
                                      <p:cBhvr>
                                        <p:cTn id="7" dur="500"/>
                                        <p:tgtEl>
                                          <p:spTgt spid="36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70"/>
                                        </p:tgtEl>
                                        <p:attrNameLst>
                                          <p:attrName>style.visibility</p:attrName>
                                        </p:attrNameLst>
                                      </p:cBhvr>
                                      <p:to>
                                        <p:strVal val="visible"/>
                                      </p:to>
                                    </p:set>
                                    <p:anim calcmode="lin" valueType="num">
                                      <p:cBhvr additive="base">
                                        <p:cTn id="12" dur="500" fill="hold"/>
                                        <p:tgtEl>
                                          <p:spTgt spid="370"/>
                                        </p:tgtEl>
                                        <p:attrNameLst>
                                          <p:attrName>ppt_x</p:attrName>
                                        </p:attrNameLst>
                                      </p:cBhvr>
                                      <p:tavLst>
                                        <p:tav tm="0">
                                          <p:val>
                                            <p:strVal val="#ppt_x"/>
                                          </p:val>
                                        </p:tav>
                                        <p:tav tm="100000">
                                          <p:val>
                                            <p:strVal val="#ppt_x"/>
                                          </p:val>
                                        </p:tav>
                                      </p:tavLst>
                                    </p:anim>
                                    <p:anim calcmode="lin" valueType="num">
                                      <p:cBhvr additive="base">
                                        <p:cTn id="13" dur="500" fill="hold"/>
                                        <p:tgtEl>
                                          <p:spTgt spid="3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 grpId="0"/>
      <p:bldP spid="370" grpId="0"/>
    </p:bldLst>
  </p:timing>
</p:sld>
</file>

<file path=ppt/slides/slide3.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46" name="矩形"/>
          <p:cNvSpPr>
            <a:spLocks/>
          </p:cNvSpPr>
          <p:nvPr/>
        </p:nvSpPr>
        <p:spPr>
          <a:xfrm rot="0">
            <a:off x="682625" y="2492375"/>
            <a:ext cx="10826750" cy="1829466"/>
          </a:xfrm>
          <a:prstGeom prst="rect"/>
          <a:noFill/>
          <a:ln w="3175" cmpd="sng" cap="flat">
            <a:noFill/>
            <a:prstDash val="dash"/>
            <a:round/>
          </a:ln>
        </p:spPr>
        <p:txBody>
          <a:bodyPr vert="horz" wrap="square" lIns="72000" tIns="36195" rIns="72000" bIns="36195" anchor="t" anchorCtr="0">
            <a:prstTxWarp prst="textNoShape"/>
            <a:spAutoFit/>
          </a:bodyPr>
          <a:lstStyle/>
          <a:p>
            <a:pPr marL="0" indent="0" algn="l" defTabSz="913638" eaLnBrk="1" latinLnBrk="0" hangingPunct="1">
              <a:lnSpc>
                <a:spcPct val="129000"/>
              </a:lnSpc>
              <a:spcBef>
                <a:spcPts val="0"/>
              </a:spcBef>
              <a:spcAft>
                <a:spcPts val="0"/>
              </a:spcAft>
              <a:buNone/>
            </a:pPr>
            <a:r>
              <a:rPr lang="en-US" altLang="zh-CN" sz="9000" b="1" i="0" u="none" strike="noStrike" kern="1200" cap="none" spc="380" baseline="0">
                <a:solidFill>
                  <a:srgbClr val="1A7B80"/>
                </a:solidFill>
                <a:latin typeface="微软雅黑" pitchFamily="0" charset="0"/>
                <a:ea typeface="微软雅黑" pitchFamily="0" charset="0"/>
                <a:cs typeface="微软雅黑" pitchFamily="0" charset="0"/>
                <a:sym typeface="黑体" pitchFamily="0" charset="0"/>
              </a:rPr>
              <a:t>01</a:t>
            </a:r>
            <a:r>
              <a:rPr lang="en-US" altLang="zh-CN" sz="7000" b="0" i="0" u="none" strike="noStrike" kern="1200" cap="none" spc="380" baseline="0">
                <a:solidFill>
                  <a:srgbClr val="1A7B80"/>
                </a:solidFill>
                <a:latin typeface="微软雅黑" pitchFamily="0" charset="0"/>
                <a:ea typeface="微软雅黑" pitchFamily="0" charset="0"/>
                <a:cs typeface="微软雅黑" pitchFamily="0" charset="0"/>
                <a:sym typeface="黑体" pitchFamily="0" charset="0"/>
              </a:rPr>
              <a:t> </a:t>
            </a:r>
            <a:r>
              <a:rPr lang="zh-CN" altLang="en-US" sz="5400" b="1" i="0" u="none" strike="noStrike" kern="1200" cap="none" spc="380" baseline="0">
                <a:solidFill>
                  <a:schemeClr val="tx1"/>
                </a:solidFill>
                <a:latin typeface="微软雅黑" pitchFamily="0" charset="0"/>
                <a:ea typeface="微软雅黑" pitchFamily="0" charset="0"/>
                <a:cs typeface="微软雅黑" pitchFamily="0" charset="0"/>
                <a:sym typeface="黑体" pitchFamily="0" charset="0"/>
              </a:rPr>
              <a:t>此次个税修订的主要内容</a:t>
            </a:r>
            <a:endParaRPr lang="zh-CN" altLang="en-US" sz="5400" b="1" i="0" u="none" strike="noStrike" kern="1200" cap="none" spc="380" baseline="0">
              <a:solidFill>
                <a:schemeClr val="tx1"/>
              </a:solidFill>
              <a:latin typeface="微软雅黑" pitchFamily="0" charset="0"/>
              <a:ea typeface="微软雅黑" pitchFamily="0" charset="0"/>
              <a:cs typeface="微软雅黑" pitchFamily="0" charset="0"/>
              <a:sym typeface="黑体" pitchFamily="0" charset="0"/>
            </a:endParaRPr>
          </a:p>
        </p:txBody>
      </p:sp>
    </p:spTree>
    <p:extLst>
      <p:ext uri="{BB962C8B-B14F-4D97-AF65-F5344CB8AC3E}">
        <p14:creationId xmlns:p14="http://schemas.microsoft.com/office/powerpoint/2010/main" val="796096961"/>
      </p:ext>
    </p:extLst>
  </p:cSld>
  <p:clrMapOvr>
    <a:masterClrMapping/>
  </p:clrMapOvr>
</p:sld>
</file>

<file path=ppt/slides/slide30.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371" name="图片"/>
          <p:cNvPicPr>
            <a:picLocks noChangeAspect="1"/>
          </p:cNvPicPr>
          <p:nvPr/>
        </p:nvPicPr>
        <p:blipFill>
          <a:blip r:embed="rId1" cstate="print"/>
          <a:stretch>
            <a:fillRect/>
          </a:stretch>
        </p:blipFill>
        <p:spPr>
          <a:xfrm rot="0">
            <a:off x="365124" y="1453515"/>
            <a:ext cx="1413510" cy="1381760"/>
          </a:xfrm>
          <a:prstGeom prst="rect"/>
          <a:noFill/>
          <a:ln w="9525" cmpd="sng" cap="flat">
            <a:noFill/>
            <a:prstDash val="solid"/>
            <a:miter/>
          </a:ln>
        </p:spPr>
      </p:pic>
      <p:sp>
        <p:nvSpPr>
          <p:cNvPr id="372" name="矩形"/>
          <p:cNvSpPr>
            <a:spLocks/>
          </p:cNvSpPr>
          <p:nvPr/>
        </p:nvSpPr>
        <p:spPr>
          <a:xfrm rot="0">
            <a:off x="838200" y="457200"/>
            <a:ext cx="3632581"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020101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工资薪金</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373"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374"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375" name="矩形"/>
          <p:cNvSpPr>
            <a:spLocks/>
          </p:cNvSpPr>
          <p:nvPr/>
        </p:nvSpPr>
        <p:spPr>
          <a:xfrm rot="0">
            <a:off x="2576830" y="1453515"/>
            <a:ext cx="9094470" cy="462914"/>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Arial" pitchFamily="0" charset="0"/>
              </a:rPr>
              <a:t>瞅瞅下列情况，怎么办？</a:t>
            </a:r>
            <a:endParaRPr lang="zh-CN" altLang="en-US" sz="2500" b="0" i="0" u="none" strike="noStrike" kern="1200" cap="none" spc="0" baseline="0">
              <a:solidFill>
                <a:schemeClr val="tx1"/>
              </a:solidFill>
              <a:latin typeface="宋体" pitchFamily="0" charset="0"/>
              <a:ea typeface="宋体" pitchFamily="0" charset="0"/>
              <a:cs typeface="Arial" pitchFamily="0" charset="0"/>
            </a:endParaRPr>
          </a:p>
        </p:txBody>
      </p:sp>
      <p:sp>
        <p:nvSpPr>
          <p:cNvPr id="376" name="矩形"/>
          <p:cNvSpPr>
            <a:spLocks/>
          </p:cNvSpPr>
          <p:nvPr/>
        </p:nvSpPr>
        <p:spPr>
          <a:xfrm rot="0">
            <a:off x="2576830" y="2245360"/>
            <a:ext cx="9094470" cy="120586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Arial" pitchFamily="0" charset="0"/>
              </a:rPr>
              <a:t>3</a:t>
            </a:r>
            <a:r>
              <a:rPr lang="zh-CN" altLang="en-US" sz="2500" b="0" i="0" u="none" strike="noStrike" kern="1200" cap="none" spc="0" baseline="0">
                <a:solidFill>
                  <a:schemeClr val="tx1"/>
                </a:solidFill>
                <a:latin typeface="宋体" pitchFamily="0" charset="0"/>
                <a:ea typeface="宋体" pitchFamily="0" charset="0"/>
                <a:cs typeface="Arial" pitchFamily="0" charset="0"/>
              </a:rPr>
              <a:t>、李雷</a:t>
            </a:r>
            <a:r>
              <a:rPr lang="en-US" altLang="zh-CN" sz="2500" b="0" i="0" u="none" strike="noStrike" kern="1200" cap="none" spc="0" baseline="0">
                <a:solidFill>
                  <a:schemeClr val="tx1"/>
                </a:solidFill>
                <a:latin typeface="宋体" pitchFamily="0" charset="0"/>
                <a:ea typeface="宋体" pitchFamily="0" charset="0"/>
                <a:cs typeface="Arial" pitchFamily="0" charset="0"/>
              </a:rPr>
              <a:t>2019</a:t>
            </a:r>
            <a:r>
              <a:rPr lang="zh-CN" altLang="en-US" sz="2500" b="0" i="0" u="none" strike="noStrike" kern="1200" cap="none" spc="0" baseline="0">
                <a:solidFill>
                  <a:schemeClr val="tx1"/>
                </a:solidFill>
                <a:latin typeface="宋体" pitchFamily="0" charset="0"/>
                <a:ea typeface="宋体" pitchFamily="0" charset="0"/>
                <a:cs typeface="Arial" pitchFamily="0" charset="0"/>
              </a:rPr>
              <a:t>年</a:t>
            </a:r>
            <a:r>
              <a:rPr lang="en-US" altLang="zh-CN" sz="2500" b="0" i="0" u="none" strike="noStrike" kern="1200" cap="none" spc="0" baseline="0">
                <a:solidFill>
                  <a:schemeClr val="tx1"/>
                </a:solidFill>
                <a:latin typeface="宋体" pitchFamily="0" charset="0"/>
                <a:ea typeface="宋体" pitchFamily="0" charset="0"/>
                <a:cs typeface="Arial" pitchFamily="0" charset="0"/>
              </a:rPr>
              <a:t>12</a:t>
            </a:r>
            <a:r>
              <a:rPr lang="zh-CN" altLang="en-US" sz="2500" b="0" i="0" u="none" strike="noStrike" kern="1200" cap="none" spc="0" baseline="0">
                <a:solidFill>
                  <a:schemeClr val="tx1"/>
                </a:solidFill>
                <a:latin typeface="宋体" pitchFamily="0" charset="0"/>
                <a:ea typeface="宋体" pitchFamily="0" charset="0"/>
                <a:cs typeface="Arial" pitchFamily="0" charset="0"/>
              </a:rPr>
              <a:t>月</a:t>
            </a:r>
            <a:r>
              <a:rPr lang="en-US" altLang="zh-CN" sz="2500" b="0" i="0" u="none" strike="noStrike" kern="1200" cap="none" spc="0" baseline="0">
                <a:solidFill>
                  <a:schemeClr val="tx1"/>
                </a:solidFill>
                <a:latin typeface="宋体" pitchFamily="0" charset="0"/>
                <a:ea typeface="宋体" pitchFamily="0" charset="0"/>
                <a:cs typeface="Arial" pitchFamily="0" charset="0"/>
              </a:rPr>
              <a:t>25</a:t>
            </a:r>
            <a:r>
              <a:rPr lang="zh-CN" altLang="en-US" sz="2500" b="0" i="0" u="none" strike="noStrike" kern="1200" cap="none" spc="0" baseline="0">
                <a:solidFill>
                  <a:schemeClr val="tx1"/>
                </a:solidFill>
                <a:latin typeface="宋体" pitchFamily="0" charset="0"/>
                <a:ea typeface="宋体" pitchFamily="0" charset="0"/>
                <a:cs typeface="Arial" pitchFamily="0" charset="0"/>
              </a:rPr>
              <a:t>日生病入院，</a:t>
            </a:r>
            <a:r>
              <a:rPr lang="en-US" altLang="zh-CN" sz="2500" b="0" i="0" u="none" strike="noStrike" kern="1200" cap="none" spc="0" baseline="0">
                <a:solidFill>
                  <a:schemeClr val="tx1"/>
                </a:solidFill>
                <a:latin typeface="宋体" pitchFamily="0" charset="0"/>
                <a:ea typeface="宋体" pitchFamily="0" charset="0"/>
                <a:cs typeface="Arial" pitchFamily="0" charset="0"/>
              </a:rPr>
              <a:t>2020</a:t>
            </a:r>
            <a:r>
              <a:rPr lang="zh-CN" altLang="en-US" sz="2500" b="0" i="0" u="none" strike="noStrike" kern="1200" cap="none" spc="0" baseline="0">
                <a:solidFill>
                  <a:schemeClr val="tx1"/>
                </a:solidFill>
                <a:latin typeface="宋体" pitchFamily="0" charset="0"/>
                <a:ea typeface="宋体" pitchFamily="0" charset="0"/>
                <a:cs typeface="Arial" pitchFamily="0" charset="0"/>
              </a:rPr>
              <a:t>年</a:t>
            </a:r>
            <a:r>
              <a:rPr lang="en-US" altLang="zh-CN" sz="2500" b="0" i="0" u="none" strike="noStrike" kern="1200" cap="none" spc="0" baseline="0">
                <a:solidFill>
                  <a:schemeClr val="tx1"/>
                </a:solidFill>
                <a:latin typeface="宋体" pitchFamily="0" charset="0"/>
                <a:ea typeface="宋体" pitchFamily="0" charset="0"/>
                <a:cs typeface="Arial" pitchFamily="0" charset="0"/>
              </a:rPr>
              <a:t>1</a:t>
            </a:r>
            <a:r>
              <a:rPr lang="zh-CN" altLang="en-US" sz="2500" b="0" i="0" u="none" strike="noStrike" kern="1200" cap="none" spc="0" baseline="0">
                <a:solidFill>
                  <a:schemeClr val="tx1"/>
                </a:solidFill>
                <a:latin typeface="宋体" pitchFamily="0" charset="0"/>
                <a:ea typeface="宋体" pitchFamily="0" charset="0"/>
                <a:cs typeface="Arial" pitchFamily="0" charset="0"/>
              </a:rPr>
              <a:t>月</a:t>
            </a:r>
            <a:r>
              <a:rPr lang="en-US" altLang="zh-CN" sz="2500" b="0" i="0" u="none" strike="noStrike" kern="1200" cap="none" spc="0" baseline="0">
                <a:solidFill>
                  <a:schemeClr val="tx1"/>
                </a:solidFill>
                <a:latin typeface="宋体" pitchFamily="0" charset="0"/>
                <a:ea typeface="宋体" pitchFamily="0" charset="0"/>
                <a:cs typeface="Arial" pitchFamily="0" charset="0"/>
              </a:rPr>
              <a:t>10</a:t>
            </a:r>
            <a:r>
              <a:rPr lang="zh-CN" altLang="en-US" sz="2500" b="0" i="0" u="none" strike="noStrike" kern="1200" cap="none" spc="0" baseline="0">
                <a:solidFill>
                  <a:schemeClr val="tx1"/>
                </a:solidFill>
                <a:latin typeface="宋体" pitchFamily="0" charset="0"/>
                <a:ea typeface="宋体" pitchFamily="0" charset="0"/>
                <a:cs typeface="Arial" pitchFamily="0" charset="0"/>
              </a:rPr>
              <a:t>日出院，共计自付费用</a:t>
            </a:r>
            <a:r>
              <a:rPr lang="en-US" altLang="zh-CN" sz="2500" b="0" i="0" u="none" strike="noStrike" kern="1200" cap="none" spc="0" baseline="0">
                <a:solidFill>
                  <a:schemeClr val="tx1"/>
                </a:solidFill>
                <a:latin typeface="宋体" pitchFamily="0" charset="0"/>
                <a:ea typeface="宋体" pitchFamily="0" charset="0"/>
                <a:cs typeface="Arial" pitchFamily="0" charset="0"/>
              </a:rPr>
              <a:t>7</a:t>
            </a:r>
            <a:r>
              <a:rPr lang="zh-CN" altLang="en-US" sz="2500" b="0" i="0" u="none" strike="noStrike" kern="1200" cap="none" spc="0" baseline="0">
                <a:solidFill>
                  <a:schemeClr val="tx1"/>
                </a:solidFill>
                <a:latin typeface="宋体" pitchFamily="0" charset="0"/>
                <a:ea typeface="宋体" pitchFamily="0" charset="0"/>
                <a:cs typeface="Arial" pitchFamily="0" charset="0"/>
              </a:rPr>
              <a:t>万元，请问什么时候可以扣，扣多少，怎么扣？</a:t>
            </a:r>
            <a:endParaRPr lang="zh-CN" altLang="en-US" sz="2500" b="0" i="0" u="none" strike="noStrike" kern="1200" cap="none" spc="0" baseline="0">
              <a:solidFill>
                <a:schemeClr val="tx1"/>
              </a:solidFill>
              <a:latin typeface="宋体" pitchFamily="0" charset="0"/>
              <a:ea typeface="宋体" pitchFamily="0" charset="0"/>
              <a:cs typeface="Arial" pitchFamily="0" charset="0"/>
            </a:endParaRPr>
          </a:p>
        </p:txBody>
      </p:sp>
      <p:sp>
        <p:nvSpPr>
          <p:cNvPr id="377" name="矩形"/>
          <p:cNvSpPr>
            <a:spLocks/>
          </p:cNvSpPr>
          <p:nvPr/>
        </p:nvSpPr>
        <p:spPr>
          <a:xfrm rot="0">
            <a:off x="365124" y="3773805"/>
            <a:ext cx="11643994" cy="2434590"/>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3000" b="0" i="0" u="none" strike="noStrike" kern="1200" cap="none" spc="0" baseline="0">
                <a:ln w="12700" cap="flat">
                  <a:solidFill>
                    <a:srgbClr val="333F4F"/>
                  </a:solidFill>
                  <a:prstDash val="solid"/>
                  <a:round/>
                </a:ln>
                <a:pattFill prst="dkUpDiag">
                  <a:fgClr>
                    <a:srgbClr val="44546A"/>
                  </a:fgClr>
                  <a:bgClr>
                    <a:srgbClr val="D5DBE5"/>
                  </a:bgClr>
                </a:pattFill>
                <a:effectLst>
                  <a:outerShdw sx="100000" sy="100000" dir="2640000" dist="38100" algn="bl">
                    <a:srgbClr val="333F4F"/>
                  </a:outerShdw>
                </a:effectLst>
                <a:latin typeface="Arial" pitchFamily="0" charset="0"/>
                <a:ea typeface="黑体" pitchFamily="0" charset="0"/>
                <a:cs typeface="Arial" pitchFamily="0" charset="0"/>
              </a:rPr>
              <a:t>PS</a:t>
            </a:r>
            <a:r>
              <a:rPr lang="zh-CN" altLang="en-US" sz="3000" b="0" i="0" u="none" strike="noStrike" kern="1200" cap="none" spc="0" baseline="0">
                <a:ln w="12700" cap="flat">
                  <a:solidFill>
                    <a:srgbClr val="333F4F"/>
                  </a:solidFill>
                  <a:prstDash val="solid"/>
                  <a:round/>
                </a:ln>
                <a:pattFill prst="dkUpDiag">
                  <a:fgClr>
                    <a:srgbClr val="44546A"/>
                  </a:fgClr>
                  <a:bgClr>
                    <a:srgbClr val="D5DBE5"/>
                  </a:bgClr>
                </a:pattFill>
                <a:effectLst>
                  <a:outerShdw sx="100000" sy="100000" dir="2640000" dist="38100" algn="bl">
                    <a:srgbClr val="333F4F"/>
                  </a:outerShdw>
                </a:effectLst>
                <a:latin typeface="Arial" pitchFamily="0" charset="0"/>
                <a:ea typeface="黑体" pitchFamily="0" charset="0"/>
                <a:cs typeface="Arial" pitchFamily="0" charset="0"/>
              </a:rPr>
              <a:t>：</a:t>
            </a:r>
            <a:r>
              <a:rPr lang="zh-CN" altLang="en-US" sz="2500" b="0" i="0" u="none" strike="noStrike" kern="1200" cap="none" spc="0" baseline="0">
                <a:solidFill>
                  <a:schemeClr val="tx1"/>
                </a:solidFill>
                <a:latin typeface="宋体" pitchFamily="0" charset="0"/>
                <a:ea typeface="宋体" pitchFamily="0" charset="0"/>
                <a:cs typeface="Arial" pitchFamily="0" charset="0"/>
              </a:rPr>
              <a:t>纳税人年末住院，第2年年初出院，一般是在出院时才进行医疗费用的结算。纳税人申报享受大病医疗扣除，以医疗费用结算单上的结算时间为准，因此该医疗支出属于是</a:t>
            </a:r>
            <a:r>
              <a:rPr lang="en-US" altLang="zh-CN" sz="2500" b="0" i="0" u="none" strike="noStrike" kern="1200" cap="none" spc="0" baseline="0">
                <a:solidFill>
                  <a:schemeClr val="tx1"/>
                </a:solidFill>
                <a:latin typeface="宋体" pitchFamily="0" charset="0"/>
                <a:ea typeface="宋体" pitchFamily="0" charset="0"/>
                <a:cs typeface="Arial" pitchFamily="0" charset="0"/>
              </a:rPr>
              <a:t>2020</a:t>
            </a:r>
            <a:r>
              <a:rPr lang="zh-CN" altLang="en-US" sz="2500" b="0" i="0" u="none" strike="noStrike" kern="1200" cap="none" spc="0" baseline="0">
                <a:solidFill>
                  <a:schemeClr val="tx1"/>
                </a:solidFill>
                <a:latin typeface="宋体" pitchFamily="0" charset="0"/>
                <a:ea typeface="宋体" pitchFamily="0" charset="0"/>
                <a:cs typeface="Arial" pitchFamily="0" charset="0"/>
              </a:rPr>
              <a:t>年的医疗费用，可以在</a:t>
            </a:r>
            <a:r>
              <a:rPr lang="en-US" altLang="zh-CN" sz="2500" b="0" i="0" u="none" strike="noStrike" kern="1200" cap="none" spc="0" baseline="0">
                <a:solidFill>
                  <a:schemeClr val="tx1"/>
                </a:solidFill>
                <a:latin typeface="宋体" pitchFamily="0" charset="0"/>
                <a:ea typeface="宋体" pitchFamily="0" charset="0"/>
                <a:cs typeface="Arial" pitchFamily="0" charset="0"/>
              </a:rPr>
              <a:t>2020</a:t>
            </a:r>
            <a:r>
              <a:rPr lang="zh-CN" altLang="en-US" sz="2500" b="0" i="0" u="none" strike="noStrike" kern="1200" cap="none" spc="0" baseline="0">
                <a:solidFill>
                  <a:schemeClr val="tx1"/>
                </a:solidFill>
                <a:latin typeface="宋体" pitchFamily="0" charset="0"/>
                <a:ea typeface="宋体" pitchFamily="0" charset="0"/>
                <a:cs typeface="Arial" pitchFamily="0" charset="0"/>
              </a:rPr>
              <a:t>年汇算期</a:t>
            </a:r>
            <a:r>
              <a:rPr lang="en-US" altLang="zh-CN" sz="2500" b="0" i="0" u="none" strike="noStrike" kern="1200" cap="none" spc="0" baseline="0">
                <a:solidFill>
                  <a:schemeClr val="tx1"/>
                </a:solidFill>
                <a:latin typeface="宋体" pitchFamily="0" charset="0"/>
                <a:ea typeface="宋体" pitchFamily="0" charset="0"/>
                <a:cs typeface="Arial" pitchFamily="0" charset="0"/>
              </a:rPr>
              <a:t>2021</a:t>
            </a:r>
            <a:r>
              <a:rPr lang="zh-CN" altLang="en-US" sz="2500" b="0" i="0" u="none" strike="noStrike" kern="1200" cap="none" spc="0" baseline="0">
                <a:solidFill>
                  <a:schemeClr val="tx1"/>
                </a:solidFill>
                <a:latin typeface="宋体" pitchFamily="0" charset="0"/>
                <a:ea typeface="宋体" pitchFamily="0" charset="0"/>
                <a:cs typeface="Arial" pitchFamily="0" charset="0"/>
              </a:rPr>
              <a:t>年</a:t>
            </a:r>
            <a:r>
              <a:rPr lang="en-US" altLang="zh-CN" sz="2500" b="0" i="0" u="none" strike="noStrike" kern="1200" cap="none" spc="0" baseline="0">
                <a:solidFill>
                  <a:schemeClr val="tx1"/>
                </a:solidFill>
                <a:latin typeface="宋体" pitchFamily="0" charset="0"/>
                <a:ea typeface="宋体" pitchFamily="0" charset="0"/>
                <a:cs typeface="Arial" pitchFamily="0" charset="0"/>
              </a:rPr>
              <a:t>3</a:t>
            </a:r>
            <a:r>
              <a:rPr lang="zh-CN" altLang="en-US" sz="2500" b="0" i="0" u="none" strike="noStrike" kern="1200" cap="none" spc="0" baseline="0">
                <a:solidFill>
                  <a:schemeClr val="tx1"/>
                </a:solidFill>
                <a:latin typeface="宋体" pitchFamily="0" charset="0"/>
                <a:ea typeface="宋体" pitchFamily="0" charset="0"/>
                <a:cs typeface="Arial" pitchFamily="0" charset="0"/>
              </a:rPr>
              <a:t>月</a:t>
            </a:r>
            <a:r>
              <a:rPr lang="en-US" altLang="zh-CN" sz="2500" b="0" i="0" u="none" strike="noStrike" kern="1200" cap="none" spc="0" baseline="0">
                <a:solidFill>
                  <a:schemeClr val="tx1"/>
                </a:solidFill>
                <a:latin typeface="宋体" pitchFamily="0" charset="0"/>
                <a:ea typeface="宋体" pitchFamily="0" charset="0"/>
                <a:cs typeface="Arial" pitchFamily="0" charset="0"/>
              </a:rPr>
              <a:t>1</a:t>
            </a:r>
            <a:r>
              <a:rPr lang="zh-CN" altLang="en-US" sz="2500" b="0" i="0" u="none" strike="noStrike" kern="1200" cap="none" spc="0" baseline="0">
                <a:solidFill>
                  <a:schemeClr val="tx1"/>
                </a:solidFill>
                <a:latin typeface="宋体" pitchFamily="0" charset="0"/>
                <a:ea typeface="宋体" pitchFamily="0" charset="0"/>
                <a:cs typeface="Arial" pitchFamily="0" charset="0"/>
              </a:rPr>
              <a:t>日至</a:t>
            </a:r>
            <a:r>
              <a:rPr lang="en-US" altLang="zh-CN" sz="2500" b="0" i="0" u="none" strike="noStrike" kern="1200" cap="none" spc="0" baseline="0">
                <a:solidFill>
                  <a:schemeClr val="tx1"/>
                </a:solidFill>
                <a:latin typeface="宋体" pitchFamily="0" charset="0"/>
                <a:ea typeface="宋体" pitchFamily="0" charset="0"/>
                <a:cs typeface="Arial" pitchFamily="0" charset="0"/>
              </a:rPr>
              <a:t>6</a:t>
            </a:r>
            <a:r>
              <a:rPr lang="zh-CN" altLang="en-US" sz="2500" b="0" i="0" u="none" strike="noStrike" kern="1200" cap="none" spc="0" baseline="0">
                <a:solidFill>
                  <a:schemeClr val="tx1"/>
                </a:solidFill>
                <a:latin typeface="宋体" pitchFamily="0" charset="0"/>
                <a:ea typeface="宋体" pitchFamily="0" charset="0"/>
                <a:cs typeface="Arial" pitchFamily="0" charset="0"/>
              </a:rPr>
              <a:t>月</a:t>
            </a:r>
            <a:r>
              <a:rPr lang="en-US" altLang="zh-CN" sz="2500" b="0" i="0" u="none" strike="noStrike" kern="1200" cap="none" spc="0" baseline="0">
                <a:solidFill>
                  <a:schemeClr val="tx1"/>
                </a:solidFill>
                <a:latin typeface="宋体" pitchFamily="0" charset="0"/>
                <a:ea typeface="宋体" pitchFamily="0" charset="0"/>
                <a:cs typeface="Arial" pitchFamily="0" charset="0"/>
              </a:rPr>
              <a:t>30</a:t>
            </a:r>
            <a:r>
              <a:rPr lang="zh-CN" altLang="en-US" sz="2500" b="0" i="0" u="none" strike="noStrike" kern="1200" cap="none" spc="0" baseline="0">
                <a:solidFill>
                  <a:schemeClr val="tx1"/>
                </a:solidFill>
                <a:latin typeface="宋体" pitchFamily="0" charset="0"/>
                <a:ea typeface="宋体" pitchFamily="0" charset="0"/>
                <a:cs typeface="Arial" pitchFamily="0" charset="0"/>
              </a:rPr>
              <a:t>日申报扣除</a:t>
            </a:r>
            <a:r>
              <a:rPr lang="en-US" altLang="zh-CN" sz="2500" b="0" i="0" u="none" strike="noStrike" kern="1200" cap="none" spc="0" baseline="0">
                <a:solidFill>
                  <a:schemeClr val="tx1"/>
                </a:solidFill>
                <a:latin typeface="宋体" pitchFamily="0" charset="0"/>
                <a:ea typeface="宋体" pitchFamily="0" charset="0"/>
                <a:cs typeface="Arial" pitchFamily="0" charset="0"/>
              </a:rPr>
              <a:t>7-1.5=5.5</a:t>
            </a:r>
            <a:r>
              <a:rPr lang="zh-CN" altLang="en-US" sz="2500" b="0" i="0" u="none" strike="noStrike" kern="1200" cap="none" spc="0" baseline="0">
                <a:solidFill>
                  <a:schemeClr val="tx1"/>
                </a:solidFill>
                <a:latin typeface="宋体" pitchFamily="0" charset="0"/>
                <a:ea typeface="宋体" pitchFamily="0" charset="0"/>
                <a:cs typeface="Arial" pitchFamily="0" charset="0"/>
              </a:rPr>
              <a:t>万元。</a:t>
            </a:r>
            <a:endParaRPr lang="zh-CN" altLang="en-US" sz="2500" b="0" i="0" u="none" strike="noStrike" kern="1200" cap="none" spc="0" baseline="0">
              <a:solidFill>
                <a:schemeClr val="tx1"/>
              </a:solidFill>
              <a:latin typeface="宋体" pitchFamily="0" charset="0"/>
              <a:ea typeface="宋体" pitchFamily="0" charset="0"/>
              <a:cs typeface="Arial" pitchFamily="0" charset="0"/>
            </a:endParaRPr>
          </a:p>
        </p:txBody>
      </p:sp>
    </p:spTree>
    <p:extLst>
      <p:ext uri="{BB962C8B-B14F-4D97-AF65-F5344CB8AC3E}">
        <p14:creationId xmlns:p14="http://schemas.microsoft.com/office/powerpoint/2010/main" val="11111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76"/>
                                        </p:tgtEl>
                                        <p:attrNameLst>
                                          <p:attrName>style.visibility</p:attrName>
                                        </p:attrNameLst>
                                      </p:cBhvr>
                                      <p:to>
                                        <p:strVal val="visible"/>
                                      </p:to>
                                    </p:set>
                                    <p:animEffect transition="in" filter="strips(downLeft)">
                                      <p:cBhvr>
                                        <p:cTn id="7" dur="500"/>
                                        <p:tgtEl>
                                          <p:spTgt spid="37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77"/>
                                        </p:tgtEl>
                                        <p:attrNameLst>
                                          <p:attrName>style.visibility</p:attrName>
                                        </p:attrNameLst>
                                      </p:cBhvr>
                                      <p:to>
                                        <p:strVal val="visible"/>
                                      </p:to>
                                    </p:set>
                                    <p:anim calcmode="lin" valueType="num">
                                      <p:cBhvr additive="base">
                                        <p:cTn id="12" dur="500" fill="hold"/>
                                        <p:tgtEl>
                                          <p:spTgt spid="377"/>
                                        </p:tgtEl>
                                        <p:attrNameLst>
                                          <p:attrName>ppt_x</p:attrName>
                                        </p:attrNameLst>
                                      </p:cBhvr>
                                      <p:tavLst>
                                        <p:tav tm="0">
                                          <p:val>
                                            <p:strVal val="#ppt_x"/>
                                          </p:val>
                                        </p:tav>
                                        <p:tav tm="100000">
                                          <p:val>
                                            <p:strVal val="#ppt_x"/>
                                          </p:val>
                                        </p:tav>
                                      </p:tavLst>
                                    </p:anim>
                                    <p:anim calcmode="lin" valueType="num">
                                      <p:cBhvr additive="base">
                                        <p:cTn id="13" dur="500" fill="hold"/>
                                        <p:tgtEl>
                                          <p:spTgt spid="3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 grpId="0"/>
      <p:bldP spid="377" grpId="0"/>
    </p:bldLst>
  </p:timing>
</p:sld>
</file>

<file path=ppt/slides/slide31.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378" name="曲线"/>
          <p:cNvSpPr>
            <a:spLocks/>
          </p:cNvSpPr>
          <p:nvPr/>
        </p:nvSpPr>
        <p:spPr>
          <a:xfrm rot="0">
            <a:off x="4930457" y="1989549"/>
            <a:ext cx="6983" cy="1409700"/>
          </a:xfrm>
          <a:custGeom>
            <a:gdLst>
              <a:gd name="T1" fmla="*/ 0 w 21600"/>
              <a:gd name="T2" fmla="*/ 0 h 21600"/>
              <a:gd name="T3" fmla="*/ 21600 w 21600"/>
              <a:gd name="T4" fmla="*/ 21600 h 21600"/>
            </a:gdLst>
            <a:rect l="T1" t="T2" r="T3" b="T4"/>
            <a:pathLst>
              <a:path w="21600" h="21600">
                <a:moveTo>
                  <a:pt x="0" y="0"/>
                </a:moveTo>
                <a:lnTo>
                  <a:pt x="0" y="21600"/>
                </a:lnTo>
              </a:path>
            </a:pathLst>
          </a:custGeom>
          <a:noFill/>
          <a:ln w="20267" cmpd="sng" cap="flat">
            <a:solidFill>
              <a:srgbClr val="1A7B80"/>
            </a:solidFill>
            <a:prstDash val="solid"/>
            <a:bevel/>
            <a:headEnd type="oval" w="med" len="med"/>
            <a:tailEnd type="oval" w="med" len="med"/>
          </a:ln>
        </p:spPr>
      </p:sp>
      <p:sp>
        <p:nvSpPr>
          <p:cNvPr id="379" name="曲线"/>
          <p:cNvSpPr>
            <a:spLocks/>
          </p:cNvSpPr>
          <p:nvPr/>
        </p:nvSpPr>
        <p:spPr>
          <a:xfrm rot="0">
            <a:off x="4901248" y="4521929"/>
            <a:ext cx="6983" cy="1409700"/>
          </a:xfrm>
          <a:custGeom>
            <a:gdLst>
              <a:gd name="T1" fmla="*/ 0 w 21600"/>
              <a:gd name="T2" fmla="*/ 0 h 21600"/>
              <a:gd name="T3" fmla="*/ 21600 w 21600"/>
              <a:gd name="T4" fmla="*/ 21600 h 21600"/>
            </a:gdLst>
            <a:rect l="T1" t="T2" r="T3" b="T4"/>
            <a:pathLst>
              <a:path w="21600" h="21600">
                <a:moveTo>
                  <a:pt x="0" y="0"/>
                </a:moveTo>
                <a:lnTo>
                  <a:pt x="0" y="21600"/>
                </a:lnTo>
              </a:path>
            </a:pathLst>
          </a:custGeom>
          <a:noFill/>
          <a:ln w="20267" cmpd="sng" cap="flat">
            <a:solidFill>
              <a:srgbClr val="1A7B80"/>
            </a:solidFill>
            <a:prstDash val="solid"/>
            <a:bevel/>
            <a:headEnd type="oval" w="med" len="med"/>
            <a:tailEnd type="oval" w="med" len="med"/>
          </a:ln>
        </p:spPr>
      </p:sp>
      <p:sp>
        <p:nvSpPr>
          <p:cNvPr id="380" name="曲线"/>
          <p:cNvSpPr>
            <a:spLocks/>
          </p:cNvSpPr>
          <p:nvPr/>
        </p:nvSpPr>
        <p:spPr>
          <a:xfrm flipH="1" rot="0">
            <a:off x="7227888" y="1989549"/>
            <a:ext cx="6983" cy="1409700"/>
          </a:xfrm>
          <a:custGeom>
            <a:gdLst>
              <a:gd name="T1" fmla="*/ -21600 w 21600"/>
              <a:gd name="T2" fmla="*/ 0 h 21600"/>
              <a:gd name="T3" fmla="*/ 0 w 21600"/>
              <a:gd name="T4" fmla="*/ 21600 h 21600"/>
            </a:gdLst>
            <a:rect l="T1" t="T2" r="T3" b="T4"/>
            <a:pathLst>
              <a:path w="21600" h="21600">
                <a:moveTo>
                  <a:pt x="0" y="0"/>
                </a:moveTo>
                <a:lnTo>
                  <a:pt x="0" y="21600"/>
                </a:lnTo>
              </a:path>
            </a:pathLst>
          </a:custGeom>
          <a:noFill/>
          <a:ln w="20267" cmpd="sng" cap="flat">
            <a:solidFill>
              <a:srgbClr val="1A7B80"/>
            </a:solidFill>
            <a:prstDash val="solid"/>
            <a:bevel/>
            <a:headEnd type="oval" w="med" len="med"/>
            <a:tailEnd type="oval" w="med" len="med"/>
          </a:ln>
        </p:spPr>
      </p:sp>
      <p:grpSp>
        <p:nvGrpSpPr>
          <p:cNvPr id="385" name="组合"/>
          <p:cNvGrpSpPr>
            <a:grpSpLocks/>
          </p:cNvGrpSpPr>
          <p:nvPr/>
        </p:nvGrpSpPr>
        <p:grpSpPr>
          <a:xfrm>
            <a:off x="4945379" y="2729230"/>
            <a:ext cx="2138680" cy="1792604"/>
            <a:chOff x="4945379" y="2729230"/>
            <a:chExt cx="2138680" cy="1792604"/>
          </a:xfrm>
        </p:grpSpPr>
        <p:sp>
          <p:nvSpPr>
            <p:cNvPr id="381" name="曲线"/>
            <p:cNvSpPr>
              <a:spLocks/>
            </p:cNvSpPr>
            <p:nvPr/>
          </p:nvSpPr>
          <p:spPr>
            <a:xfrm rot="0">
              <a:off x="4945379" y="2729230"/>
              <a:ext cx="2138680" cy="1792604"/>
            </a:xfrm>
            <a:custGeom>
              <a:gdLst>
                <a:gd name="T1" fmla="*/ 0 w 21600"/>
                <a:gd name="T2" fmla="*/ 0 h 21600"/>
                <a:gd name="T3" fmla="*/ 21600 w 21600"/>
                <a:gd name="T4" fmla="*/ 21600 h 21600"/>
              </a:gdLst>
              <a:rect l="T1" t="T2" r="T3" b="T4"/>
              <a:pathLst>
                <a:path w="21600" h="21600">
                  <a:moveTo>
                    <a:pt x="0" y="10798"/>
                  </a:moveTo>
                  <a:cubicBezTo>
                    <a:pt x="0" y="4835"/>
                    <a:pt x="4834" y="0"/>
                    <a:pt x="10800" y="0"/>
                  </a:cubicBezTo>
                  <a:cubicBezTo>
                    <a:pt x="16764" y="0"/>
                    <a:pt x="21600" y="4835"/>
                    <a:pt x="21600" y="10798"/>
                  </a:cubicBezTo>
                  <a:cubicBezTo>
                    <a:pt x="21600" y="16764"/>
                    <a:pt x="16764" y="21600"/>
                    <a:pt x="10800" y="21600"/>
                  </a:cubicBezTo>
                  <a:cubicBezTo>
                    <a:pt x="4834" y="21600"/>
                    <a:pt x="0" y="16764"/>
                    <a:pt x="0" y="10798"/>
                  </a:cubicBezTo>
                  <a:close/>
                </a:path>
              </a:pathLst>
            </a:custGeom>
            <a:solidFill>
              <a:srgbClr val="1A7B80"/>
            </a:solidFill>
            <a:ln w="30400" cmpd="sng" cap="flat">
              <a:solidFill>
                <a:srgbClr val="F7F7F7"/>
              </a:solidFill>
              <a:prstDash val="solid"/>
              <a:bevel/>
            </a:ln>
          </p:spPr>
        </p:sp>
        <p:sp>
          <p:nvSpPr>
            <p:cNvPr id="382" name="曲线"/>
            <p:cNvSpPr>
              <a:spLocks/>
            </p:cNvSpPr>
            <p:nvPr/>
          </p:nvSpPr>
          <p:spPr>
            <a:xfrm rot="0">
              <a:off x="5218280" y="2957970"/>
              <a:ext cx="1592872" cy="1335118"/>
            </a:xfrm>
            <a:custGeom>
              <a:gdLst>
                <a:gd name="T1" fmla="*/ 0 w 21600"/>
                <a:gd name="T2" fmla="*/ 0 h 21600"/>
                <a:gd name="T3" fmla="*/ 21600 w 21600"/>
                <a:gd name="T4" fmla="*/ 21600 h 21600"/>
              </a:gdLst>
              <a:rect l="T1" t="T2" r="T3" b="T4"/>
              <a:pathLst>
                <a:path w="21600" h="21600">
                  <a:moveTo>
                    <a:pt x="0" y="10800"/>
                  </a:moveTo>
                  <a:cubicBezTo>
                    <a:pt x="0" y="4833"/>
                    <a:pt x="4835" y="0"/>
                    <a:pt x="10800" y="0"/>
                  </a:cubicBezTo>
                  <a:cubicBezTo>
                    <a:pt x="16762" y="0"/>
                    <a:pt x="21600" y="4833"/>
                    <a:pt x="21600" y="10800"/>
                  </a:cubicBezTo>
                  <a:cubicBezTo>
                    <a:pt x="21600" y="16762"/>
                    <a:pt x="16762" y="21600"/>
                    <a:pt x="10800" y="21600"/>
                  </a:cubicBezTo>
                  <a:cubicBezTo>
                    <a:pt x="4835" y="21600"/>
                    <a:pt x="0" y="16762"/>
                    <a:pt x="0" y="10800"/>
                  </a:cubicBezTo>
                  <a:close/>
                </a:path>
              </a:pathLst>
            </a:custGeom>
            <a:solidFill>
              <a:srgbClr val="309FA2"/>
            </a:solidFill>
            <a:ln w="30400" cmpd="sng" cap="flat">
              <a:solidFill>
                <a:srgbClr val="F7F7F7"/>
              </a:solidFill>
              <a:prstDash val="solid"/>
              <a:bevel/>
            </a:ln>
          </p:spPr>
        </p:sp>
        <p:sp>
          <p:nvSpPr>
            <p:cNvPr id="383" name="曲线"/>
            <p:cNvSpPr>
              <a:spLocks/>
            </p:cNvSpPr>
            <p:nvPr/>
          </p:nvSpPr>
          <p:spPr>
            <a:xfrm rot="0">
              <a:off x="5504133" y="3197568"/>
              <a:ext cx="1021169" cy="855926"/>
            </a:xfrm>
            <a:custGeom>
              <a:gdLst>
                <a:gd name="T1" fmla="*/ 0 w 21600"/>
                <a:gd name="T2" fmla="*/ 0 h 21600"/>
                <a:gd name="T3" fmla="*/ 21600 w 21600"/>
                <a:gd name="T4" fmla="*/ 21600 h 21600"/>
              </a:gdLst>
              <a:rect l="T1" t="T2" r="T3" b="T4"/>
              <a:pathLst>
                <a:path w="21600" h="21600">
                  <a:moveTo>
                    <a:pt x="0" y="10799"/>
                  </a:moveTo>
                  <a:cubicBezTo>
                    <a:pt x="0" y="4831"/>
                    <a:pt x="4835" y="0"/>
                    <a:pt x="10800" y="0"/>
                  </a:cubicBezTo>
                  <a:cubicBezTo>
                    <a:pt x="16764" y="0"/>
                    <a:pt x="21600" y="4831"/>
                    <a:pt x="21600" y="10799"/>
                  </a:cubicBezTo>
                  <a:cubicBezTo>
                    <a:pt x="21600" y="16760"/>
                    <a:pt x="16764" y="21600"/>
                    <a:pt x="10800" y="21600"/>
                  </a:cubicBezTo>
                  <a:cubicBezTo>
                    <a:pt x="4835" y="21600"/>
                    <a:pt x="0" y="16760"/>
                    <a:pt x="0" y="10799"/>
                  </a:cubicBezTo>
                  <a:close/>
                </a:path>
              </a:pathLst>
            </a:custGeom>
            <a:solidFill>
              <a:srgbClr val="1A7B80"/>
            </a:solidFill>
            <a:ln w="30400" cmpd="sng" cap="flat">
              <a:solidFill>
                <a:srgbClr val="F7F7F7"/>
              </a:solidFill>
              <a:prstDash val="solid"/>
              <a:bevel/>
            </a:ln>
          </p:spPr>
        </p:sp>
        <p:sp>
          <p:nvSpPr>
            <p:cNvPr id="384" name="曲线"/>
            <p:cNvSpPr>
              <a:spLocks/>
            </p:cNvSpPr>
            <p:nvPr/>
          </p:nvSpPr>
          <p:spPr>
            <a:xfrm rot="0">
              <a:off x="5761835" y="3413569"/>
              <a:ext cx="505767" cy="423926"/>
            </a:xfrm>
            <a:custGeom>
              <a:gdLst>
                <a:gd name="T1" fmla="*/ 0 w 21600"/>
                <a:gd name="T2" fmla="*/ 0 h 21600"/>
                <a:gd name="T3" fmla="*/ 21600 w 21600"/>
                <a:gd name="T4" fmla="*/ 21600 h 21600"/>
              </a:gdLst>
              <a:rect l="T1" t="T2" r="T3" b="T4"/>
              <a:pathLst>
                <a:path w="21600" h="21600">
                  <a:moveTo>
                    <a:pt x="0" y="10800"/>
                  </a:moveTo>
                  <a:cubicBezTo>
                    <a:pt x="0" y="4831"/>
                    <a:pt x="4834" y="0"/>
                    <a:pt x="10799" y="0"/>
                  </a:cubicBezTo>
                  <a:cubicBezTo>
                    <a:pt x="16763" y="0"/>
                    <a:pt x="21600" y="4831"/>
                    <a:pt x="21600" y="10800"/>
                  </a:cubicBezTo>
                  <a:cubicBezTo>
                    <a:pt x="21600" y="16761"/>
                    <a:pt x="16763" y="21600"/>
                    <a:pt x="10799" y="21600"/>
                  </a:cubicBezTo>
                  <a:cubicBezTo>
                    <a:pt x="4834" y="21600"/>
                    <a:pt x="0" y="16761"/>
                    <a:pt x="0" y="10800"/>
                  </a:cubicBezTo>
                  <a:close/>
                </a:path>
              </a:pathLst>
            </a:custGeom>
            <a:solidFill>
              <a:srgbClr val="34C5CA"/>
            </a:solidFill>
            <a:ln w="30400" cmpd="sng" cap="flat">
              <a:solidFill>
                <a:srgbClr val="F7F7F7"/>
              </a:solidFill>
              <a:prstDash val="solid"/>
              <a:bevel/>
            </a:ln>
          </p:spPr>
        </p:sp>
      </p:grpSp>
      <p:sp>
        <p:nvSpPr>
          <p:cNvPr id="386" name="曲线"/>
          <p:cNvSpPr>
            <a:spLocks/>
          </p:cNvSpPr>
          <p:nvPr/>
        </p:nvSpPr>
        <p:spPr>
          <a:xfrm rot="0">
            <a:off x="4937760" y="2671445"/>
            <a:ext cx="439420" cy="567055"/>
          </a:xfrm>
          <a:custGeom>
            <a:gdLst>
              <a:gd name="T1" fmla="*/ 0 w 21600"/>
              <a:gd name="T2" fmla="*/ 0 h 21600"/>
              <a:gd name="T3" fmla="*/ 21600 w 21600"/>
              <a:gd name="T4" fmla="*/ 21600 h 21600"/>
            </a:gdLst>
            <a:rect l="T1" t="T2" r="T3" b="T4"/>
            <a:pathLst>
              <a:path w="21600" h="21600">
                <a:moveTo>
                  <a:pt x="0" y="0"/>
                </a:moveTo>
                <a:lnTo>
                  <a:pt x="9795" y="0"/>
                </a:lnTo>
                <a:lnTo>
                  <a:pt x="21600" y="21600"/>
                </a:lnTo>
              </a:path>
            </a:pathLst>
          </a:custGeom>
          <a:solidFill>
            <a:srgbClr val="FFFFFF"/>
          </a:solidFill>
          <a:ln w="20267" cmpd="sng" cap="flat">
            <a:solidFill>
              <a:srgbClr val="1A7B80"/>
            </a:solidFill>
            <a:prstDash val="solid"/>
            <a:bevel/>
            <a:tailEnd type="oval" w="med" len="med"/>
          </a:ln>
        </p:spPr>
      </p:sp>
      <p:sp>
        <p:nvSpPr>
          <p:cNvPr id="387" name="曲线"/>
          <p:cNvSpPr>
            <a:spLocks/>
          </p:cNvSpPr>
          <p:nvPr/>
        </p:nvSpPr>
        <p:spPr>
          <a:xfrm rot="0">
            <a:off x="4908550" y="4434840"/>
            <a:ext cx="744854" cy="860424"/>
          </a:xfrm>
          <a:custGeom>
            <a:gdLst>
              <a:gd name="T1" fmla="*/ 0 w 21600"/>
              <a:gd name="T2" fmla="*/ 0 h 21600"/>
              <a:gd name="T3" fmla="*/ 21600 w 21600"/>
              <a:gd name="T4" fmla="*/ 21600 h 21600"/>
            </a:gdLst>
            <a:rect l="T1" t="T2" r="T3" b="T4"/>
            <a:pathLst>
              <a:path w="21600" h="21600">
                <a:moveTo>
                  <a:pt x="0" y="21600"/>
                </a:moveTo>
                <a:lnTo>
                  <a:pt x="8173" y="21600"/>
                </a:lnTo>
                <a:lnTo>
                  <a:pt x="21600" y="0"/>
                </a:lnTo>
              </a:path>
            </a:pathLst>
          </a:custGeom>
          <a:solidFill>
            <a:srgbClr val="FFFFFF"/>
          </a:solidFill>
          <a:ln w="20267" cmpd="sng" cap="flat">
            <a:solidFill>
              <a:srgbClr val="1A7B80"/>
            </a:solidFill>
            <a:prstDash val="solid"/>
            <a:bevel/>
            <a:tailEnd type="oval" w="med" len="med"/>
          </a:ln>
        </p:spPr>
      </p:sp>
      <p:sp>
        <p:nvSpPr>
          <p:cNvPr id="388" name="曲线"/>
          <p:cNvSpPr>
            <a:spLocks/>
          </p:cNvSpPr>
          <p:nvPr/>
        </p:nvSpPr>
        <p:spPr>
          <a:xfrm rot="0">
            <a:off x="6368415" y="4229735"/>
            <a:ext cx="859790" cy="918210"/>
          </a:xfrm>
          <a:custGeom>
            <a:gdLst>
              <a:gd name="T1" fmla="*/ 0 w 21600"/>
              <a:gd name="T2" fmla="*/ 0 h 21600"/>
              <a:gd name="T3" fmla="*/ 21600 w 21600"/>
              <a:gd name="T4" fmla="*/ 21600 h 21600"/>
            </a:gdLst>
            <a:rect l="T1" t="T2" r="T3" b="T4"/>
            <a:pathLst>
              <a:path w="21600" h="21600">
                <a:moveTo>
                  <a:pt x="21600" y="21600"/>
                </a:moveTo>
                <a:lnTo>
                  <a:pt x="12555" y="21600"/>
                </a:lnTo>
                <a:lnTo>
                  <a:pt x="0" y="0"/>
                </a:lnTo>
              </a:path>
            </a:pathLst>
          </a:custGeom>
          <a:solidFill>
            <a:srgbClr val="FFFFFF"/>
          </a:solidFill>
          <a:ln w="20267" cmpd="sng" cap="flat">
            <a:solidFill>
              <a:srgbClr val="1A7B80"/>
            </a:solidFill>
            <a:prstDash val="solid"/>
            <a:bevel/>
            <a:tailEnd type="oval" w="med" len="med"/>
          </a:ln>
        </p:spPr>
      </p:sp>
      <p:sp>
        <p:nvSpPr>
          <p:cNvPr id="389" name="曲线"/>
          <p:cNvSpPr>
            <a:spLocks/>
          </p:cNvSpPr>
          <p:nvPr/>
        </p:nvSpPr>
        <p:spPr>
          <a:xfrm rot="0">
            <a:off x="6138545" y="2671445"/>
            <a:ext cx="1096643" cy="1213485"/>
          </a:xfrm>
          <a:custGeom>
            <a:gdLst>
              <a:gd name="T1" fmla="*/ 0 w 21600"/>
              <a:gd name="T2" fmla="*/ 0 h 21600"/>
              <a:gd name="T3" fmla="*/ 21600 w 21600"/>
              <a:gd name="T4" fmla="*/ 21600 h 21600"/>
            </a:gdLst>
            <a:rect l="T1" t="T2" r="T3" b="T4"/>
            <a:pathLst>
              <a:path w="21600" h="21600">
                <a:moveTo>
                  <a:pt x="21600" y="0"/>
                </a:moveTo>
                <a:lnTo>
                  <a:pt x="13767" y="0"/>
                </a:lnTo>
                <a:lnTo>
                  <a:pt x="0" y="21600"/>
                </a:lnTo>
              </a:path>
            </a:pathLst>
          </a:custGeom>
          <a:solidFill>
            <a:srgbClr val="FFFFFF"/>
          </a:solidFill>
          <a:ln w="20267" cmpd="sng" cap="flat">
            <a:solidFill>
              <a:srgbClr val="1A7B80"/>
            </a:solidFill>
            <a:prstDash val="solid"/>
            <a:bevel/>
            <a:tailEnd type="oval" w="med" len="med"/>
          </a:ln>
        </p:spPr>
      </p:sp>
      <p:grpSp>
        <p:nvGrpSpPr>
          <p:cNvPr id="392" name="组合"/>
          <p:cNvGrpSpPr>
            <a:grpSpLocks/>
          </p:cNvGrpSpPr>
          <p:nvPr/>
        </p:nvGrpSpPr>
        <p:grpSpPr>
          <a:xfrm>
            <a:off x="365124" y="1804152"/>
            <a:ext cx="4342765" cy="2271150"/>
            <a:chOff x="365124" y="1804152"/>
            <a:chExt cx="4342765" cy="2271150"/>
          </a:xfrm>
        </p:grpSpPr>
        <p:sp>
          <p:nvSpPr>
            <p:cNvPr id="390" name="矩形"/>
            <p:cNvSpPr>
              <a:spLocks/>
            </p:cNvSpPr>
            <p:nvPr/>
          </p:nvSpPr>
          <p:spPr>
            <a:xfrm rot="0">
              <a:off x="365124" y="2393290"/>
              <a:ext cx="4215632" cy="1682012"/>
            </a:xfrm>
            <a:prstGeom prst="rect"/>
            <a:noFill/>
            <a:ln w="9525" cmpd="sng" cap="flat">
              <a:noFill/>
              <a:prstDash val="solid"/>
              <a:miter/>
            </a:ln>
          </p:spPr>
          <p:txBody>
            <a:bodyPr vert="horz" wrap="square" lIns="36000" tIns="0" rIns="36000" bIns="0" anchor="ctr" anchorCtr="0">
              <a:prstTxWarp prst="textNoShape"/>
            </a:bodyPr>
            <a:lstStyle/>
            <a:p>
              <a:pPr marL="0" indent="0" algn="l">
                <a:lnSpc>
                  <a:spcPct val="129000"/>
                </a:lnSpc>
                <a:spcBef>
                  <a:spcPts val="0"/>
                </a:spcBef>
                <a:spcAft>
                  <a:spcPts val="0"/>
                </a:spcAft>
                <a:buNone/>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纳税人本人或者配偶单独或共同使用商业银行或住房公积金个人住房贷款为本人或者配偶购买中国境内住房，发生的</a:t>
              </a:r>
              <a:r>
                <a:rPr lang="zh-CN" altLang="en-US" sz="1800" b="1" i="0" u="none" strike="noStrike" kern="1200" cap="none" spc="0" baseline="0">
                  <a:solidFill>
                    <a:srgbClr val="FF0000"/>
                  </a:solidFill>
                  <a:latin typeface="宋体" pitchFamily="0" charset="0"/>
                  <a:ea typeface="宋体" pitchFamily="0" charset="0"/>
                  <a:cs typeface="Arial" pitchFamily="0" charset="0"/>
                  <a:sym typeface="黑体" pitchFamily="0" charset="0"/>
                </a:rPr>
                <a:t>首套</a:t>
              </a: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住房贷款利息支出，在实际发生贷款利息的年度</a:t>
              </a:r>
              <a:endPar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p:txBody>
        </p:sp>
        <p:sp>
          <p:nvSpPr>
            <p:cNvPr id="391" name="矩形"/>
            <p:cNvSpPr>
              <a:spLocks/>
            </p:cNvSpPr>
            <p:nvPr/>
          </p:nvSpPr>
          <p:spPr>
            <a:xfrm rot="0">
              <a:off x="1723083" y="1804152"/>
              <a:ext cx="2984806" cy="548292"/>
            </a:xfrm>
            <a:prstGeom prst="rect"/>
            <a:noFill/>
            <a:ln w="9525" cmpd="sng" cap="flat">
              <a:noFill/>
              <a:prstDash val="solid"/>
              <a:miter/>
            </a:ln>
          </p:spPr>
          <p:txBody>
            <a:bodyPr vert="horz" wrap="square" lIns="36000" tIns="0" rIns="36000" bIns="0" anchor="ctr" anchorCtr="0">
              <a:prstTxWarp prst="textNoShape"/>
            </a:bodyPr>
            <a:lstStyle/>
            <a:p>
              <a:pPr marL="0" indent="0" algn="r">
                <a:lnSpc>
                  <a:spcPct val="100000"/>
                </a:lnSpc>
                <a:spcBef>
                  <a:spcPts val="0"/>
                </a:spcBef>
                <a:spcAft>
                  <a:spcPts val="0"/>
                </a:spcAft>
                <a:buNone/>
              </a:pPr>
              <a:r>
                <a:rPr lang="zh-CN" altLang="en-US" sz="2300" b="1" i="0" u="none" strike="noStrike" kern="1200" cap="none" spc="0" baseline="0">
                  <a:solidFill>
                    <a:srgbClr val="FF0000"/>
                  </a:solidFill>
                  <a:latin typeface="宋体" pitchFamily="0" charset="0"/>
                  <a:ea typeface="宋体" pitchFamily="0" charset="0"/>
                  <a:cs typeface="Arial" pitchFamily="0" charset="0"/>
                </a:rPr>
                <a:t>谁能扣？</a:t>
              </a:r>
              <a:endParaRPr lang="zh-CN" altLang="en-US" sz="2300" b="1" i="0" u="none" strike="noStrike" kern="1200" cap="none" spc="0" baseline="0">
                <a:solidFill>
                  <a:srgbClr val="FF0000"/>
                </a:solidFill>
                <a:latin typeface="宋体" pitchFamily="0" charset="0"/>
                <a:ea typeface="宋体" pitchFamily="0" charset="0"/>
                <a:cs typeface="Arial" pitchFamily="0" charset="0"/>
              </a:endParaRPr>
            </a:p>
          </p:txBody>
        </p:sp>
      </p:grpSp>
      <p:grpSp>
        <p:nvGrpSpPr>
          <p:cNvPr id="395" name="组合"/>
          <p:cNvGrpSpPr>
            <a:grpSpLocks/>
          </p:cNvGrpSpPr>
          <p:nvPr/>
        </p:nvGrpSpPr>
        <p:grpSpPr>
          <a:xfrm>
            <a:off x="491490" y="5147851"/>
            <a:ext cx="4216400" cy="998436"/>
            <a:chOff x="491490" y="5147851"/>
            <a:chExt cx="4216400" cy="998436"/>
          </a:xfrm>
        </p:grpSpPr>
        <p:sp>
          <p:nvSpPr>
            <p:cNvPr id="393" name="矩形"/>
            <p:cNvSpPr>
              <a:spLocks/>
            </p:cNvSpPr>
            <p:nvPr/>
          </p:nvSpPr>
          <p:spPr>
            <a:xfrm rot="0">
              <a:off x="491490" y="5605088"/>
              <a:ext cx="4216400" cy="541200"/>
            </a:xfrm>
            <a:prstGeom prst="rect"/>
            <a:noFill/>
            <a:ln w="9525" cmpd="sng" cap="flat">
              <a:noFill/>
              <a:prstDash val="solid"/>
              <a:miter/>
            </a:ln>
          </p:spPr>
          <p:txBody>
            <a:bodyPr vert="horz" wrap="square" lIns="36000" tIns="0" rIns="36000" bIns="0" anchor="ctr" anchorCtr="0">
              <a:prstTxWarp prst="textNoShape"/>
            </a:bodyPr>
            <a:lstStyle/>
            <a:p>
              <a:pPr marL="0" indent="0" algn="r">
                <a:lnSpc>
                  <a:spcPct val="129000"/>
                </a:lnSpc>
                <a:spcBef>
                  <a:spcPts val="0"/>
                </a:spcBef>
                <a:spcAft>
                  <a:spcPts val="0"/>
                </a:spcAft>
                <a:buNone/>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每月</a:t>
              </a:r>
              <a:r>
                <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1000</a:t>
              </a: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元</a:t>
              </a:r>
              <a:endPar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a:p>
              <a:pPr marL="0" indent="0" algn="r">
                <a:lnSpc>
                  <a:spcPct val="129000"/>
                </a:lnSpc>
                <a:spcBef>
                  <a:spcPts val="0"/>
                </a:spcBef>
                <a:spcAft>
                  <a:spcPts val="0"/>
                </a:spcAft>
                <a:buNone/>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扣除期限最长不超过</a:t>
              </a:r>
              <a:r>
                <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240</a:t>
              </a: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个月</a:t>
              </a:r>
              <a:endPar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p:txBody>
        </p:sp>
        <p:sp>
          <p:nvSpPr>
            <p:cNvPr id="394" name="矩形"/>
            <p:cNvSpPr>
              <a:spLocks/>
            </p:cNvSpPr>
            <p:nvPr/>
          </p:nvSpPr>
          <p:spPr>
            <a:xfrm rot="0">
              <a:off x="2896234" y="5147851"/>
              <a:ext cx="1684654" cy="141667"/>
            </a:xfrm>
            <a:prstGeom prst="rect"/>
            <a:noFill/>
            <a:ln w="9525" cmpd="sng" cap="flat">
              <a:noFill/>
              <a:prstDash val="solid"/>
              <a:miter/>
            </a:ln>
          </p:spPr>
          <p:txBody>
            <a:bodyPr vert="horz" wrap="square" lIns="36000" tIns="0" rIns="36000" bIns="0" anchor="ctr" anchorCtr="0">
              <a:prstTxWarp prst="textNoShape"/>
            </a:bodyPr>
            <a:lstStyle/>
            <a:p>
              <a:pPr marL="0" indent="0" algn="r">
                <a:lnSpc>
                  <a:spcPct val="100000"/>
                </a:lnSpc>
                <a:spcBef>
                  <a:spcPts val="0"/>
                </a:spcBef>
                <a:spcAft>
                  <a:spcPts val="0"/>
                </a:spcAft>
                <a:buNone/>
              </a:pPr>
              <a:r>
                <a:rPr lang="zh-CN" altLang="en-US" sz="2300" b="1" i="0" u="none" strike="noStrike" kern="1200" cap="none" spc="0" baseline="0">
                  <a:solidFill>
                    <a:srgbClr val="FF0000"/>
                  </a:solidFill>
                  <a:latin typeface="宋体" pitchFamily="0" charset="0"/>
                  <a:ea typeface="宋体" pitchFamily="0" charset="0"/>
                  <a:cs typeface="Arial" pitchFamily="0" charset="0"/>
                </a:rPr>
                <a:t>扣多少？</a:t>
              </a:r>
              <a:endParaRPr lang="zh-CN" altLang="en-US" sz="1400" b="0" i="0" u="none" strike="noStrike" kern="1200" cap="none" spc="0" baseline="0">
                <a:solidFill>
                  <a:srgbClr val="092B2D"/>
                </a:solidFill>
                <a:latin typeface="微软雅黑" pitchFamily="0" charset="0"/>
                <a:ea typeface="微软雅黑" pitchFamily="0" charset="0"/>
                <a:cs typeface="Arial" pitchFamily="0" charset="0"/>
              </a:endParaRPr>
            </a:p>
          </p:txBody>
        </p:sp>
      </p:grpSp>
      <p:grpSp>
        <p:nvGrpSpPr>
          <p:cNvPr id="398" name="组合"/>
          <p:cNvGrpSpPr>
            <a:grpSpLocks/>
          </p:cNvGrpSpPr>
          <p:nvPr/>
        </p:nvGrpSpPr>
        <p:grpSpPr>
          <a:xfrm>
            <a:off x="7328569" y="1905000"/>
            <a:ext cx="4514216" cy="975993"/>
            <a:chOff x="7328569" y="1905000"/>
            <a:chExt cx="4514216" cy="975993"/>
          </a:xfrm>
        </p:grpSpPr>
        <p:sp>
          <p:nvSpPr>
            <p:cNvPr id="396" name="矩形"/>
            <p:cNvSpPr>
              <a:spLocks/>
            </p:cNvSpPr>
            <p:nvPr/>
          </p:nvSpPr>
          <p:spPr>
            <a:xfrm rot="0">
              <a:off x="7328569" y="2350135"/>
              <a:ext cx="4514216" cy="530858"/>
            </a:xfrm>
            <a:prstGeom prst="rect"/>
            <a:noFill/>
            <a:ln w="9525" cmpd="sng" cap="flat">
              <a:noFill/>
              <a:prstDash val="solid"/>
              <a:miter/>
            </a:ln>
          </p:spPr>
          <p:txBody>
            <a:bodyPr vert="horz" wrap="square" lIns="36000" tIns="0" rIns="36000" bIns="0" anchor="ctr" anchorCtr="0">
              <a:prstTxWarp prst="textNoShape"/>
            </a:bodyPr>
            <a:lstStyle/>
            <a:p>
              <a:pPr marL="0" indent="0" algn="l">
                <a:lnSpc>
                  <a:spcPct val="129000"/>
                </a:lnSpc>
                <a:spcBef>
                  <a:spcPts val="0"/>
                </a:spcBef>
                <a:spcAft>
                  <a:spcPts val="0"/>
                </a:spcAft>
                <a:buNone/>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经夫妻双方约定，可以选择由其中</a:t>
              </a:r>
              <a:r>
                <a:rPr lang="zh-CN" altLang="en-US" sz="1800" b="1" i="0" u="none" strike="noStrike" kern="1200" cap="none" spc="0" baseline="0">
                  <a:solidFill>
                    <a:srgbClr val="FF0000"/>
                  </a:solidFill>
                  <a:latin typeface="宋体" pitchFamily="0" charset="0"/>
                  <a:ea typeface="宋体" pitchFamily="0" charset="0"/>
                  <a:cs typeface="Arial" pitchFamily="0" charset="0"/>
                  <a:sym typeface="黑体" pitchFamily="0" charset="0"/>
                </a:rPr>
                <a:t>一方</a:t>
              </a: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扣除。</a:t>
              </a:r>
              <a:endPar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p:txBody>
        </p:sp>
        <p:sp>
          <p:nvSpPr>
            <p:cNvPr id="397" name="矩形"/>
            <p:cNvSpPr>
              <a:spLocks/>
            </p:cNvSpPr>
            <p:nvPr/>
          </p:nvSpPr>
          <p:spPr>
            <a:xfrm rot="0">
              <a:off x="7486392" y="1905000"/>
              <a:ext cx="3196214" cy="226060"/>
            </a:xfrm>
            <a:prstGeom prst="rect"/>
            <a:noFill/>
            <a:ln w="9525" cmpd="sng" cap="flat">
              <a:noFill/>
              <a:prstDash val="solid"/>
              <a:miter/>
            </a:ln>
          </p:spPr>
          <p:txBody>
            <a:bodyPr vert="horz" wrap="square" lIns="36000" tIns="0" rIns="36000" bIns="0" anchor="ctr" anchorCtr="0">
              <a:prstTxWarp prst="textNoShape"/>
            </a:bodyPr>
            <a:lstStyle/>
            <a:p>
              <a:pPr marL="0" indent="0" algn="l">
                <a:lnSpc>
                  <a:spcPct val="100000"/>
                </a:lnSpc>
                <a:spcBef>
                  <a:spcPts val="0"/>
                </a:spcBef>
                <a:spcAft>
                  <a:spcPts val="0"/>
                </a:spcAft>
                <a:buNone/>
              </a:pPr>
              <a:r>
                <a:rPr lang="zh-CN" altLang="en-US" sz="2300" b="1" i="0" u="none" strike="noStrike" kern="1200" cap="none" spc="0" baseline="0">
                  <a:solidFill>
                    <a:srgbClr val="FF0000"/>
                  </a:solidFill>
                  <a:latin typeface="宋体" pitchFamily="0" charset="0"/>
                  <a:ea typeface="宋体" pitchFamily="0" charset="0"/>
                  <a:cs typeface="Arial" pitchFamily="0" charset="0"/>
                </a:rPr>
                <a:t>怎么扣？</a:t>
              </a:r>
              <a:endParaRPr lang="zh-CN" altLang="en-US" sz="2300" b="1" i="0" u="none" strike="noStrike" kern="1200" cap="none" spc="0" baseline="0">
                <a:solidFill>
                  <a:srgbClr val="FF0000"/>
                </a:solidFill>
                <a:latin typeface="宋体" pitchFamily="0" charset="0"/>
                <a:ea typeface="宋体" pitchFamily="0" charset="0"/>
                <a:cs typeface="Arial" pitchFamily="0" charset="0"/>
              </a:endParaRPr>
            </a:p>
          </p:txBody>
        </p:sp>
      </p:grpSp>
      <p:grpSp>
        <p:nvGrpSpPr>
          <p:cNvPr id="401" name="组合"/>
          <p:cNvGrpSpPr>
            <a:grpSpLocks/>
          </p:cNvGrpSpPr>
          <p:nvPr/>
        </p:nvGrpSpPr>
        <p:grpSpPr>
          <a:xfrm>
            <a:off x="7207781" y="2946400"/>
            <a:ext cx="4700905" cy="3052270"/>
            <a:chOff x="7207781" y="2946400"/>
            <a:chExt cx="4700905" cy="3052270"/>
          </a:xfrm>
        </p:grpSpPr>
        <p:sp>
          <p:nvSpPr>
            <p:cNvPr id="399" name="矩形"/>
            <p:cNvSpPr>
              <a:spLocks/>
            </p:cNvSpPr>
            <p:nvPr/>
          </p:nvSpPr>
          <p:spPr>
            <a:xfrm rot="0">
              <a:off x="7207781" y="4594566"/>
              <a:ext cx="4700905" cy="1404104"/>
            </a:xfrm>
            <a:prstGeom prst="rect"/>
            <a:noFill/>
            <a:ln w="9525" cmpd="sng" cap="flat">
              <a:noFill/>
              <a:prstDash val="solid"/>
              <a:miter/>
            </a:ln>
          </p:spPr>
          <p:txBody>
            <a:bodyPr vert="horz" wrap="square" lIns="36000" tIns="0" rIns="36000" bIns="0" anchor="ctr" anchorCtr="0">
              <a:prstTxWarp prst="textNoShape"/>
            </a:bodyPr>
            <a:lstStyle/>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具体的扣除方法在一个纳税年度内不得变更。</a:t>
              </a:r>
              <a:endPar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夫妻双方婚前分别购买住房发生的首套住房贷款利息支出，婚后可以选择其中一套，由购买者扣除标准的</a:t>
              </a:r>
              <a:r>
                <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100%</a:t>
              </a: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扣除，也可以由夫妻双方对各自购买的住房分别扣除标准的</a:t>
              </a:r>
              <a:r>
                <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50%</a:t>
              </a: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a:t>
              </a:r>
              <a:endPar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只能享受一次首套住房贷款的利息扣除。</a:t>
              </a:r>
              <a:endPar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应当留存住房贷款合同、贷款还款支出凭证备查。</a:t>
              </a:r>
              <a:endPar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a:p>
              <a:pPr marL="0" indent="0" algn="l">
                <a:lnSpc>
                  <a:spcPct val="129000"/>
                </a:lnSpc>
                <a:spcBef>
                  <a:spcPts val="0"/>
                </a:spcBef>
                <a:spcAft>
                  <a:spcPts val="0"/>
                </a:spcAft>
                <a:buNone/>
              </a:pPr>
              <a:endPar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a:p>
              <a:pPr marL="0" indent="0" algn="l">
                <a:lnSpc>
                  <a:spcPct val="129000"/>
                </a:lnSpc>
                <a:spcBef>
                  <a:spcPts val="0"/>
                </a:spcBef>
                <a:spcAft>
                  <a:spcPts val="0"/>
                </a:spcAft>
                <a:buNone/>
              </a:pPr>
              <a:endPar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p:txBody>
        </p:sp>
        <p:sp>
          <p:nvSpPr>
            <p:cNvPr id="400" name="矩形"/>
            <p:cNvSpPr>
              <a:spLocks/>
            </p:cNvSpPr>
            <p:nvPr/>
          </p:nvSpPr>
          <p:spPr>
            <a:xfrm rot="0">
              <a:off x="7473751" y="2946400"/>
              <a:ext cx="3328396" cy="388689"/>
            </a:xfrm>
            <a:prstGeom prst="rect"/>
            <a:noFill/>
            <a:ln w="9525" cmpd="sng" cap="flat">
              <a:noFill/>
              <a:prstDash val="solid"/>
              <a:miter/>
            </a:ln>
          </p:spPr>
          <p:txBody>
            <a:bodyPr vert="horz" wrap="square" lIns="36000" tIns="0" rIns="36000" bIns="0" anchor="ctr" anchorCtr="0">
              <a:prstTxWarp prst="textNoShape"/>
            </a:bodyPr>
            <a:lstStyle/>
            <a:p>
              <a:pPr marL="0" indent="0" algn="l">
                <a:lnSpc>
                  <a:spcPct val="100000"/>
                </a:lnSpc>
                <a:spcBef>
                  <a:spcPts val="0"/>
                </a:spcBef>
                <a:spcAft>
                  <a:spcPts val="0"/>
                </a:spcAft>
                <a:buNone/>
              </a:pPr>
              <a:r>
                <a:rPr lang="zh-CN" altLang="en-US" sz="2300" b="1" i="0" u="none" strike="noStrike" kern="1200" cap="none" spc="0" baseline="0">
                  <a:solidFill>
                    <a:srgbClr val="FF0000"/>
                  </a:solidFill>
                  <a:latin typeface="宋体" pitchFamily="0" charset="0"/>
                  <a:ea typeface="宋体" pitchFamily="0" charset="0"/>
                  <a:cs typeface="Arial" pitchFamily="0" charset="0"/>
                </a:rPr>
                <a:t>注意：</a:t>
              </a:r>
              <a:endParaRPr lang="en-US" altLang="zh-CN" sz="2300" b="1" i="0" u="none" strike="noStrike" kern="1200" cap="none" spc="0" baseline="0">
                <a:solidFill>
                  <a:srgbClr val="FF0000"/>
                </a:solidFill>
                <a:latin typeface="宋体" pitchFamily="0" charset="0"/>
                <a:ea typeface="宋体" pitchFamily="0" charset="0"/>
                <a:cs typeface="Arial" pitchFamily="0" charset="0"/>
              </a:endParaRPr>
            </a:p>
            <a:p>
              <a:pPr marL="0" indent="0" algn="l">
                <a:lnSpc>
                  <a:spcPct val="100000"/>
                </a:lnSpc>
                <a:spcBef>
                  <a:spcPts val="0"/>
                </a:spcBef>
                <a:spcAft>
                  <a:spcPts val="0"/>
                </a:spcAft>
                <a:buNone/>
              </a:pPr>
              <a:endParaRPr lang="zh-CN" altLang="en-US" sz="1400" b="0" i="0" u="none" strike="noStrike" kern="1200" cap="none" spc="0" baseline="0">
                <a:solidFill>
                  <a:srgbClr val="092B2D"/>
                </a:solidFill>
                <a:latin typeface="微软雅黑" pitchFamily="0" charset="0"/>
                <a:ea typeface="微软雅黑" pitchFamily="0" charset="0"/>
                <a:cs typeface="Arial" pitchFamily="0" charset="0"/>
              </a:endParaRPr>
            </a:p>
          </p:txBody>
        </p:sp>
      </p:grpSp>
      <p:sp>
        <p:nvSpPr>
          <p:cNvPr id="402" name="矩形"/>
          <p:cNvSpPr>
            <a:spLocks/>
          </p:cNvSpPr>
          <p:nvPr/>
        </p:nvSpPr>
        <p:spPr>
          <a:xfrm rot="0">
            <a:off x="838200" y="457200"/>
            <a:ext cx="3632581"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020101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工资薪金</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403"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404"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405" name="矩形"/>
          <p:cNvSpPr>
            <a:spLocks/>
          </p:cNvSpPr>
          <p:nvPr/>
        </p:nvSpPr>
        <p:spPr>
          <a:xfrm rot="0">
            <a:off x="2731770" y="1044575"/>
            <a:ext cx="7688579" cy="585692"/>
          </a:xfrm>
          <a:prstGeom prst="rect"/>
          <a:solidFill>
            <a:srgbClr val="1C8388"/>
          </a:solidFill>
          <a:ln w="3175" cmpd="sng" cap="flat">
            <a:solidFill>
              <a:srgbClr val="309FA2"/>
            </a:solidFill>
            <a:prstDash val="dash"/>
            <a:round/>
          </a:ln>
        </p:spPr>
        <p:txBody>
          <a:bodyPr vert="horz" wrap="square" lIns="72000" tIns="36195" rIns="72000" bIns="36195" anchor="t" anchorCtr="0">
            <a:prstTxWarp prst="textNoShape"/>
            <a:spAutoFit/>
          </a:bodyPr>
          <a:lstStyle/>
          <a:p>
            <a:pPr marL="0" indent="0" algn="ctr" defTabSz="913638" eaLnBrk="1" fontAlgn="auto" latinLnBrk="0" hangingPunct="1">
              <a:lnSpc>
                <a:spcPct val="129000"/>
              </a:lnSpc>
              <a:spcBef>
                <a:spcPts val="800"/>
              </a:spcBef>
              <a:spcAft>
                <a:spcPts val="0"/>
              </a:spcAft>
              <a:buNone/>
            </a:pPr>
            <a:r>
              <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rPr>
              <a:t>累计专项附加扣除----住房贷款利息</a:t>
            </a:r>
            <a:endPar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endParaRPr>
          </a:p>
        </p:txBody>
      </p:sp>
      <p:sp>
        <p:nvSpPr>
          <p:cNvPr id="406" name="曲线"/>
          <p:cNvSpPr>
            <a:spLocks/>
          </p:cNvSpPr>
          <p:nvPr/>
        </p:nvSpPr>
        <p:spPr>
          <a:xfrm flipH="1" rot="0">
            <a:off x="7220268" y="4522564"/>
            <a:ext cx="6983" cy="1409700"/>
          </a:xfrm>
          <a:custGeom>
            <a:gdLst>
              <a:gd name="T1" fmla="*/ -21600 w 21600"/>
              <a:gd name="T2" fmla="*/ 0 h 21600"/>
              <a:gd name="T3" fmla="*/ 0 w 21600"/>
              <a:gd name="T4" fmla="*/ 21600 h 21600"/>
            </a:gdLst>
            <a:rect l="T1" t="T2" r="T3" b="T4"/>
            <a:pathLst>
              <a:path w="21600" h="21600">
                <a:moveTo>
                  <a:pt x="0" y="0"/>
                </a:moveTo>
                <a:lnTo>
                  <a:pt x="0" y="21600"/>
                </a:lnTo>
              </a:path>
            </a:pathLst>
          </a:custGeom>
          <a:noFill/>
          <a:ln w="20267" cmpd="sng" cap="flat">
            <a:solidFill>
              <a:srgbClr val="1A7B80"/>
            </a:solidFill>
            <a:prstDash val="solid"/>
            <a:bevel/>
            <a:headEnd type="oval" w="med" len="med"/>
            <a:tailEnd type="oval" w="med" len="med"/>
          </a:ln>
        </p:spPr>
      </p:sp>
    </p:spTree>
    <p:extLst>
      <p:ext uri="{BB962C8B-B14F-4D97-AF65-F5344CB8AC3E}">
        <p14:creationId xmlns:p14="http://schemas.microsoft.com/office/powerpoint/2010/main" val="149976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85"/>
                                        </p:tgtEl>
                                        <p:attrNameLst>
                                          <p:attrName>style.visibility</p:attrName>
                                        </p:attrNameLst>
                                      </p:cBhvr>
                                      <p:to>
                                        <p:strVal val="visible"/>
                                      </p:to>
                                    </p:set>
                                    <p:animEffect transition="in" filter="wheel(1)">
                                      <p:cBhvr>
                                        <p:cTn id="7" dur="750"/>
                                        <p:tgtEl>
                                          <p:spTgt spid="385"/>
                                        </p:tgtEl>
                                      </p:cBhvr>
                                    </p:animEffect>
                                  </p:childTnLst>
                                </p:cTn>
                              </p:par>
                            </p:childTnLst>
                          </p:cTn>
                        </p:par>
                        <p:par>
                          <p:cTn id="8" fill="hold" nodeType="withGroup">
                            <p:stCondLst>
                              <p:cond delay="750"/>
                            </p:stCondLst>
                            <p:childTnLst>
                              <p:par>
                                <p:cTn id="9" presetID="6" presetClass="entr" presetSubtype="32" fill="hold" grpId="0" nodeType="afterEffect">
                                  <p:stCondLst>
                                    <p:cond delay="0"/>
                                  </p:stCondLst>
                                  <p:childTnLst>
                                    <p:set>
                                      <p:cBhvr>
                                        <p:cTn id="10" dur="1" fill="hold">
                                          <p:stCondLst>
                                            <p:cond delay="0"/>
                                          </p:stCondLst>
                                        </p:cTn>
                                        <p:tgtEl>
                                          <p:spTgt spid="378"/>
                                        </p:tgtEl>
                                        <p:attrNameLst>
                                          <p:attrName>style.visibility</p:attrName>
                                        </p:attrNameLst>
                                      </p:cBhvr>
                                      <p:to>
                                        <p:strVal val="visible"/>
                                      </p:to>
                                    </p:set>
                                    <p:animEffect transition="in" filter="circle(out)">
                                      <p:cBhvr>
                                        <p:cTn id="11" dur="750"/>
                                        <p:tgtEl>
                                          <p:spTgt spid="378"/>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86"/>
                                        </p:tgtEl>
                                        <p:attrNameLst>
                                          <p:attrName>style.visibility</p:attrName>
                                        </p:attrNameLst>
                                      </p:cBhvr>
                                      <p:to>
                                        <p:strVal val="visible"/>
                                      </p:to>
                                    </p:set>
                                    <p:animEffect transition="in" filter="wipe(left)">
                                      <p:cBhvr>
                                        <p:cTn id="15" dur="500"/>
                                        <p:tgtEl>
                                          <p:spTgt spid="386"/>
                                        </p:tgtEl>
                                      </p:cBhvr>
                                    </p:animEffect>
                                  </p:childTnLst>
                                </p:cTn>
                              </p:par>
                            </p:childTnLst>
                          </p:cTn>
                        </p:par>
                        <p:par>
                          <p:cTn id="16" fill="hold" nodeType="withGroup">
                            <p:stCondLst>
                              <p:cond delay="2000"/>
                            </p:stCondLst>
                            <p:childTnLst>
                              <p:par>
                                <p:cTn id="17" presetID="6" presetClass="entr" presetSubtype="32" fill="hold" grpId="0" nodeType="afterEffect">
                                  <p:stCondLst>
                                    <p:cond delay="0"/>
                                  </p:stCondLst>
                                  <p:childTnLst>
                                    <p:set>
                                      <p:cBhvr>
                                        <p:cTn id="18" dur="1" fill="hold">
                                          <p:stCondLst>
                                            <p:cond delay="0"/>
                                          </p:stCondLst>
                                        </p:cTn>
                                        <p:tgtEl>
                                          <p:spTgt spid="379"/>
                                        </p:tgtEl>
                                        <p:attrNameLst>
                                          <p:attrName>style.visibility</p:attrName>
                                        </p:attrNameLst>
                                      </p:cBhvr>
                                      <p:to>
                                        <p:strVal val="visible"/>
                                      </p:to>
                                    </p:set>
                                    <p:animEffect transition="in" filter="circle(out)">
                                      <p:cBhvr>
                                        <p:cTn id="19" dur="750"/>
                                        <p:tgtEl>
                                          <p:spTgt spid="379"/>
                                        </p:tgtEl>
                                      </p:cBhvr>
                                    </p:animEffect>
                                  </p:childTnLst>
                                </p:cTn>
                              </p:par>
                            </p:childTnLst>
                          </p:cTn>
                        </p:par>
                        <p:par>
                          <p:cTn id="20" fill="hold">
                            <p:stCondLst>
                              <p:cond delay="2750"/>
                            </p:stCondLst>
                            <p:childTnLst>
                              <p:par>
                                <p:cTn id="21" presetID="22" presetClass="entr" presetSubtype="8" fill="hold" grpId="0" nodeType="afterEffect">
                                  <p:stCondLst>
                                    <p:cond delay="0"/>
                                  </p:stCondLst>
                                  <p:childTnLst>
                                    <p:set>
                                      <p:cBhvr>
                                        <p:cTn id="22" dur="1" fill="hold">
                                          <p:stCondLst>
                                            <p:cond delay="0"/>
                                          </p:stCondLst>
                                        </p:cTn>
                                        <p:tgtEl>
                                          <p:spTgt spid="387"/>
                                        </p:tgtEl>
                                        <p:attrNameLst>
                                          <p:attrName>style.visibility</p:attrName>
                                        </p:attrNameLst>
                                      </p:cBhvr>
                                      <p:to>
                                        <p:strVal val="visible"/>
                                      </p:to>
                                    </p:set>
                                    <p:animEffect transition="in" filter="wipe(left)">
                                      <p:cBhvr>
                                        <p:cTn id="23" dur="500"/>
                                        <p:tgtEl>
                                          <p:spTgt spid="387"/>
                                        </p:tgtEl>
                                      </p:cBhvr>
                                    </p:animEffect>
                                  </p:childTnLst>
                                </p:cTn>
                              </p:par>
                            </p:childTnLst>
                          </p:cTn>
                        </p:par>
                        <p:par>
                          <p:cTn id="24" fill="hold" nodeType="withGroup">
                            <p:stCondLst>
                              <p:cond delay="3250"/>
                            </p:stCondLst>
                            <p:childTnLst>
                              <p:par>
                                <p:cTn id="25" presetID="6" presetClass="entr" presetSubtype="32" fill="hold" grpId="0" nodeType="afterEffect">
                                  <p:stCondLst>
                                    <p:cond delay="0"/>
                                  </p:stCondLst>
                                  <p:childTnLst>
                                    <p:set>
                                      <p:cBhvr>
                                        <p:cTn id="26" dur="1" fill="hold">
                                          <p:stCondLst>
                                            <p:cond delay="0"/>
                                          </p:stCondLst>
                                        </p:cTn>
                                        <p:tgtEl>
                                          <p:spTgt spid="380"/>
                                        </p:tgtEl>
                                        <p:attrNameLst>
                                          <p:attrName>style.visibility</p:attrName>
                                        </p:attrNameLst>
                                      </p:cBhvr>
                                      <p:to>
                                        <p:strVal val="visible"/>
                                      </p:to>
                                    </p:set>
                                    <p:animEffect transition="in" filter="circle(out)">
                                      <p:cBhvr>
                                        <p:cTn id="27" dur="750"/>
                                        <p:tgtEl>
                                          <p:spTgt spid="380"/>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389"/>
                                        </p:tgtEl>
                                        <p:attrNameLst>
                                          <p:attrName>style.visibility</p:attrName>
                                        </p:attrNameLst>
                                      </p:cBhvr>
                                      <p:to>
                                        <p:strVal val="visible"/>
                                      </p:to>
                                    </p:set>
                                    <p:animEffect transition="in" filter="wipe(left)">
                                      <p:cBhvr>
                                        <p:cTn id="31" dur="500"/>
                                        <p:tgtEl>
                                          <p:spTgt spid="389"/>
                                        </p:tgtEl>
                                      </p:cBhvr>
                                    </p:animEffect>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388"/>
                                        </p:tgtEl>
                                        <p:attrNameLst>
                                          <p:attrName>style.visibility</p:attrName>
                                        </p:attrNameLst>
                                      </p:cBhvr>
                                      <p:to>
                                        <p:strVal val="visible"/>
                                      </p:to>
                                    </p:set>
                                    <p:animEffect transition="in" filter="wipe(left)">
                                      <p:cBhvr>
                                        <p:cTn id="35" dur="500"/>
                                        <p:tgtEl>
                                          <p:spTgt spid="388"/>
                                        </p:tgtEl>
                                      </p:cBhvr>
                                    </p:animEffect>
                                  </p:childTnLst>
                                </p:cTn>
                              </p:par>
                            </p:childTnLst>
                          </p:cTn>
                        </p:par>
                        <p:par>
                          <p:cTn id="36" fill="hold" nodeType="withGroup">
                            <p:stCondLst>
                              <p:cond delay="5000"/>
                            </p:stCondLst>
                            <p:childTnLst>
                              <p:par>
                                <p:cTn id="37" presetID="6" presetClass="entr" presetSubtype="32" fill="hold" grpId="0" nodeType="afterEffect">
                                  <p:stCondLst>
                                    <p:cond delay="0"/>
                                  </p:stCondLst>
                                  <p:childTnLst>
                                    <p:set>
                                      <p:cBhvr>
                                        <p:cTn id="38" dur="1" fill="hold">
                                          <p:stCondLst>
                                            <p:cond delay="0"/>
                                          </p:stCondLst>
                                        </p:cTn>
                                        <p:tgtEl>
                                          <p:spTgt spid="406"/>
                                        </p:tgtEl>
                                        <p:attrNameLst>
                                          <p:attrName>style.visibility</p:attrName>
                                        </p:attrNameLst>
                                      </p:cBhvr>
                                      <p:to>
                                        <p:strVal val="visible"/>
                                      </p:to>
                                    </p:set>
                                    <p:animEffect transition="in" filter="circle(out)">
                                      <p:cBhvr>
                                        <p:cTn id="39" dur="750"/>
                                        <p:tgtEl>
                                          <p:spTgt spid="406"/>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92"/>
                                        </p:tgtEl>
                                        <p:attrNameLst>
                                          <p:attrName>style.visibility</p:attrName>
                                        </p:attrNameLst>
                                      </p:cBhvr>
                                      <p:to>
                                        <p:strVal val="visible"/>
                                      </p:to>
                                    </p:set>
                                    <p:anim calcmode="lin" valueType="num">
                                      <p:cBhvr additive="base">
                                        <p:cTn id="44" dur="500" fill="hold"/>
                                        <p:tgtEl>
                                          <p:spTgt spid="392"/>
                                        </p:tgtEl>
                                        <p:attrNameLst>
                                          <p:attrName>ppt_x</p:attrName>
                                        </p:attrNameLst>
                                      </p:cBhvr>
                                      <p:tavLst>
                                        <p:tav tm="0">
                                          <p:val>
                                            <p:strVal val="#ppt_x"/>
                                          </p:val>
                                        </p:tav>
                                        <p:tav tm="100000">
                                          <p:val>
                                            <p:strVal val="#ppt_x"/>
                                          </p:val>
                                        </p:tav>
                                      </p:tavLst>
                                    </p:anim>
                                    <p:anim calcmode="lin" valueType="num">
                                      <p:cBhvr additive="base">
                                        <p:cTn id="45" dur="500" fill="hold"/>
                                        <p:tgtEl>
                                          <p:spTgt spid="39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95"/>
                                        </p:tgtEl>
                                        <p:attrNameLst>
                                          <p:attrName>style.visibility</p:attrName>
                                        </p:attrNameLst>
                                      </p:cBhvr>
                                      <p:to>
                                        <p:strVal val="visible"/>
                                      </p:to>
                                    </p:set>
                                    <p:anim calcmode="lin" valueType="num">
                                      <p:cBhvr additive="base">
                                        <p:cTn id="50" dur="500" fill="hold"/>
                                        <p:tgtEl>
                                          <p:spTgt spid="395"/>
                                        </p:tgtEl>
                                        <p:attrNameLst>
                                          <p:attrName>ppt_x</p:attrName>
                                        </p:attrNameLst>
                                      </p:cBhvr>
                                      <p:tavLst>
                                        <p:tav tm="0">
                                          <p:val>
                                            <p:strVal val="#ppt_x"/>
                                          </p:val>
                                        </p:tav>
                                        <p:tav tm="100000">
                                          <p:val>
                                            <p:strVal val="#ppt_x"/>
                                          </p:val>
                                        </p:tav>
                                      </p:tavLst>
                                    </p:anim>
                                    <p:anim calcmode="lin" valueType="num">
                                      <p:cBhvr additive="base">
                                        <p:cTn id="51" dur="500" fill="hold"/>
                                        <p:tgtEl>
                                          <p:spTgt spid="395"/>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98"/>
                                        </p:tgtEl>
                                        <p:attrNameLst>
                                          <p:attrName>style.visibility</p:attrName>
                                        </p:attrNameLst>
                                      </p:cBhvr>
                                      <p:to>
                                        <p:strVal val="visible"/>
                                      </p:to>
                                    </p:set>
                                    <p:anim calcmode="lin" valueType="num">
                                      <p:cBhvr additive="base">
                                        <p:cTn id="56" dur="500" fill="hold"/>
                                        <p:tgtEl>
                                          <p:spTgt spid="398"/>
                                        </p:tgtEl>
                                        <p:attrNameLst>
                                          <p:attrName>ppt_x</p:attrName>
                                        </p:attrNameLst>
                                      </p:cBhvr>
                                      <p:tavLst>
                                        <p:tav tm="0">
                                          <p:val>
                                            <p:strVal val="#ppt_x"/>
                                          </p:val>
                                        </p:tav>
                                        <p:tav tm="100000">
                                          <p:val>
                                            <p:strVal val="#ppt_x"/>
                                          </p:val>
                                        </p:tav>
                                      </p:tavLst>
                                    </p:anim>
                                    <p:anim calcmode="lin" valueType="num">
                                      <p:cBhvr additive="base">
                                        <p:cTn id="57" dur="500" fill="hold"/>
                                        <p:tgtEl>
                                          <p:spTgt spid="398"/>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01"/>
                                        </p:tgtEl>
                                        <p:attrNameLst>
                                          <p:attrName>style.visibility</p:attrName>
                                        </p:attrNameLst>
                                      </p:cBhvr>
                                      <p:to>
                                        <p:strVal val="visible"/>
                                      </p:to>
                                    </p:set>
                                    <p:anim calcmode="lin" valueType="num">
                                      <p:cBhvr additive="base">
                                        <p:cTn id="62" dur="500" fill="hold"/>
                                        <p:tgtEl>
                                          <p:spTgt spid="401"/>
                                        </p:tgtEl>
                                        <p:attrNameLst>
                                          <p:attrName>ppt_x</p:attrName>
                                        </p:attrNameLst>
                                      </p:cBhvr>
                                      <p:tavLst>
                                        <p:tav tm="0">
                                          <p:val>
                                            <p:strVal val="#ppt_x"/>
                                          </p:val>
                                        </p:tav>
                                        <p:tav tm="100000">
                                          <p:val>
                                            <p:strVal val="#ppt_x"/>
                                          </p:val>
                                        </p:tav>
                                      </p:tavLst>
                                    </p:anim>
                                    <p:anim calcmode="lin" valueType="num">
                                      <p:cBhvr additive="base">
                                        <p:cTn id="63" dur="500" fill="hold"/>
                                        <p:tgtEl>
                                          <p:spTgt spid="4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 grpId="0" animBg="1"/>
      <p:bldP spid="378" grpId="0" animBg="1"/>
      <p:bldP spid="386" grpId="0" animBg="1"/>
      <p:bldP spid="379" grpId="0" animBg="1"/>
      <p:bldP spid="387" grpId="0" animBg="1"/>
      <p:bldP spid="380" grpId="0" animBg="1"/>
      <p:bldP spid="389" grpId="0" animBg="1"/>
      <p:bldP spid="388" grpId="0" animBg="1"/>
      <p:bldP spid="406" grpId="0" animBg="1"/>
      <p:bldP spid="392" grpId="0" animBg="1"/>
      <p:bldP spid="395" grpId="0" animBg="1"/>
      <p:bldP spid="398" grpId="0" animBg="1"/>
      <p:bldP spid="401" grpId="0" animBg="1"/>
    </p:bldLst>
  </p:timing>
</p:sld>
</file>

<file path=ppt/slides/slide32.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409" name="图片"/>
          <p:cNvPicPr>
            <a:picLocks noChangeAspect="1"/>
          </p:cNvPicPr>
          <p:nvPr/>
        </p:nvPicPr>
        <p:blipFill>
          <a:blip r:embed="rId1" cstate="print"/>
          <a:stretch>
            <a:fillRect/>
          </a:stretch>
        </p:blipFill>
        <p:spPr>
          <a:xfrm rot="0">
            <a:off x="365124" y="1453515"/>
            <a:ext cx="1413510" cy="1381760"/>
          </a:xfrm>
          <a:prstGeom prst="rect"/>
          <a:noFill/>
          <a:ln w="9525" cmpd="sng" cap="flat">
            <a:noFill/>
            <a:prstDash val="solid"/>
            <a:miter/>
          </a:ln>
        </p:spPr>
      </p:pic>
      <p:sp>
        <p:nvSpPr>
          <p:cNvPr id="410" name="矩形"/>
          <p:cNvSpPr>
            <a:spLocks/>
          </p:cNvSpPr>
          <p:nvPr/>
        </p:nvSpPr>
        <p:spPr>
          <a:xfrm rot="0">
            <a:off x="838200" y="457200"/>
            <a:ext cx="3632581"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020101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工资薪金</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411"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412"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413" name="矩形"/>
          <p:cNvSpPr>
            <a:spLocks/>
          </p:cNvSpPr>
          <p:nvPr/>
        </p:nvSpPr>
        <p:spPr>
          <a:xfrm rot="0">
            <a:off x="2576830" y="1453515"/>
            <a:ext cx="9094470" cy="462914"/>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Arial" pitchFamily="0" charset="0"/>
              </a:rPr>
              <a:t>小明下列情况，能否扣除住房贷款利息</a:t>
            </a:r>
            <a:r>
              <a:rPr lang="en-US" altLang="zh-CN" sz="2500" b="0" i="0" u="none" strike="noStrike" kern="1200" cap="none" spc="0" baseline="0">
                <a:solidFill>
                  <a:schemeClr val="tx1"/>
                </a:solidFill>
                <a:latin typeface="宋体" pitchFamily="0" charset="0"/>
                <a:ea typeface="宋体" pitchFamily="0" charset="0"/>
                <a:cs typeface="Arial" pitchFamily="0" charset="0"/>
              </a:rPr>
              <a:t>?</a:t>
            </a:r>
            <a:endParaRPr lang="zh-CN" altLang="en-US" sz="2500" b="0" i="0" u="none" strike="noStrike" kern="1200" cap="none" spc="0" baseline="0">
              <a:solidFill>
                <a:schemeClr val="tx1"/>
              </a:solidFill>
              <a:latin typeface="宋体" pitchFamily="0" charset="0"/>
              <a:ea typeface="宋体" pitchFamily="0" charset="0"/>
              <a:cs typeface="Arial" pitchFamily="0" charset="0"/>
            </a:endParaRPr>
          </a:p>
        </p:txBody>
      </p:sp>
      <p:sp>
        <p:nvSpPr>
          <p:cNvPr id="414" name="矩形"/>
          <p:cNvSpPr>
            <a:spLocks/>
          </p:cNvSpPr>
          <p:nvPr/>
        </p:nvSpPr>
        <p:spPr>
          <a:xfrm rot="0">
            <a:off x="2576830" y="2245360"/>
            <a:ext cx="9094470" cy="2877502"/>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Arial" pitchFamily="0" charset="0"/>
              </a:rPr>
              <a:t>1</a:t>
            </a:r>
            <a:r>
              <a:rPr lang="zh-CN" altLang="en-US" sz="2500" b="0" i="0" u="none" strike="noStrike" kern="1200" cap="none" spc="0" baseline="0">
                <a:solidFill>
                  <a:schemeClr val="tx1"/>
                </a:solidFill>
                <a:latin typeface="宋体" pitchFamily="0" charset="0"/>
                <a:ea typeface="宋体" pitchFamily="0" charset="0"/>
                <a:cs typeface="Arial" pitchFamily="0" charset="0"/>
              </a:rPr>
              <a:t>、小明和女友小花共同购买了一套住房，购房合同和贷款合同上均有小明和小花的名字，两人是否可以分别扣</a:t>
            </a:r>
            <a:r>
              <a:rPr lang="en-US" altLang="zh-CN" sz="2500" b="0" i="0" u="none" strike="noStrike" kern="1200" cap="none" spc="0" baseline="0">
                <a:solidFill>
                  <a:schemeClr val="tx1"/>
                </a:solidFill>
                <a:latin typeface="宋体" pitchFamily="0" charset="0"/>
                <a:ea typeface="宋体" pitchFamily="0" charset="0"/>
                <a:cs typeface="Arial" pitchFamily="0" charset="0"/>
              </a:rPr>
              <a:t>100%</a:t>
            </a:r>
            <a:r>
              <a:rPr lang="zh-CN" altLang="en-US" sz="2500" b="0" i="0" u="none" strike="noStrike" kern="1200" cap="none" spc="0" baseline="0">
                <a:solidFill>
                  <a:schemeClr val="tx1"/>
                </a:solidFill>
                <a:latin typeface="宋体" pitchFamily="0" charset="0"/>
                <a:ea typeface="宋体" pitchFamily="0" charset="0"/>
                <a:cs typeface="Arial" pitchFamily="0" charset="0"/>
              </a:rPr>
              <a:t>。</a:t>
            </a:r>
            <a:endParaRPr lang="en-US" altLang="zh-CN" sz="25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5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Arial" pitchFamily="0" charset="0"/>
              </a:rPr>
              <a:t>2</a:t>
            </a:r>
            <a:r>
              <a:rPr lang="zh-CN" altLang="en-US" sz="2500" b="0" i="0" u="none" strike="noStrike" kern="1200" cap="none" spc="0" baseline="0">
                <a:solidFill>
                  <a:schemeClr val="tx1"/>
                </a:solidFill>
                <a:latin typeface="宋体" pitchFamily="0" charset="0"/>
                <a:ea typeface="宋体" pitchFamily="0" charset="0"/>
                <a:cs typeface="Arial" pitchFamily="0" charset="0"/>
              </a:rPr>
              <a:t>、小明首套住房贷款还清后，贷款购买了第二套房，银行仍按首套贷款利率发放贷款，且首套房没有享受过扣除，第二套能否享受？</a:t>
            </a:r>
            <a:endParaRPr lang="zh-CN" altLang="en-US" sz="2500" b="0" i="0" u="none" strike="noStrike" kern="1200" cap="none" spc="0" baseline="0">
              <a:solidFill>
                <a:schemeClr val="tx1"/>
              </a:solidFill>
              <a:latin typeface="宋体" pitchFamily="0" charset="0"/>
              <a:ea typeface="宋体" pitchFamily="0" charset="0"/>
              <a:cs typeface="Arial" pitchFamily="0" charset="0"/>
            </a:endParaRPr>
          </a:p>
        </p:txBody>
      </p:sp>
      <p:sp>
        <p:nvSpPr>
          <p:cNvPr id="415" name="矩形"/>
          <p:cNvSpPr>
            <a:spLocks/>
          </p:cNvSpPr>
          <p:nvPr/>
        </p:nvSpPr>
        <p:spPr>
          <a:xfrm rot="0">
            <a:off x="365124" y="5321300"/>
            <a:ext cx="11643994" cy="132016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3000" b="0" i="0" u="none" strike="noStrike" kern="1200" cap="none" spc="0" baseline="0">
                <a:ln w="12700" cap="flat">
                  <a:solidFill>
                    <a:srgbClr val="333F4F"/>
                  </a:solidFill>
                  <a:prstDash val="solid"/>
                  <a:round/>
                </a:ln>
                <a:pattFill prst="dkUpDiag">
                  <a:fgClr>
                    <a:srgbClr val="44546A"/>
                  </a:fgClr>
                  <a:bgClr>
                    <a:srgbClr val="D5DBE5"/>
                  </a:bgClr>
                </a:pattFill>
                <a:effectLst>
                  <a:outerShdw sx="100000" sy="100000" dir="2640000" dist="38100" algn="bl">
                    <a:srgbClr val="333F4F"/>
                  </a:outerShdw>
                </a:effectLst>
                <a:latin typeface="Arial" pitchFamily="0" charset="0"/>
                <a:ea typeface="黑体" pitchFamily="0" charset="0"/>
                <a:cs typeface="Arial" pitchFamily="0" charset="0"/>
              </a:rPr>
              <a:t>PS</a:t>
            </a:r>
            <a:r>
              <a:rPr lang="zh-CN" altLang="en-US" sz="3000" b="0" i="0" u="none" strike="noStrike" kern="1200" cap="none" spc="0" baseline="0">
                <a:ln w="12700" cap="flat">
                  <a:solidFill>
                    <a:srgbClr val="333F4F"/>
                  </a:solidFill>
                  <a:prstDash val="solid"/>
                  <a:round/>
                </a:ln>
                <a:pattFill prst="dkUpDiag">
                  <a:fgClr>
                    <a:srgbClr val="44546A"/>
                  </a:fgClr>
                  <a:bgClr>
                    <a:srgbClr val="D5DBE5"/>
                  </a:bgClr>
                </a:pattFill>
                <a:effectLst>
                  <a:outerShdw sx="100000" sy="100000" dir="2640000" dist="38100" algn="bl">
                    <a:srgbClr val="333F4F"/>
                  </a:outerShdw>
                </a:effectLst>
                <a:latin typeface="Arial" pitchFamily="0" charset="0"/>
                <a:ea typeface="黑体" pitchFamily="0" charset="0"/>
                <a:cs typeface="Arial" pitchFamily="0" charset="0"/>
              </a:rPr>
              <a:t>：</a:t>
            </a:r>
            <a:r>
              <a:rPr lang="zh-CN" altLang="en-US" sz="2500" b="0" i="0" u="none" strike="noStrike" kern="1200" cap="none" spc="0" baseline="0">
                <a:solidFill>
                  <a:schemeClr val="tx1"/>
                </a:solidFill>
                <a:latin typeface="宋体" pitchFamily="0" charset="0"/>
                <a:ea typeface="宋体" pitchFamily="0" charset="0"/>
                <a:cs typeface="Arial" pitchFamily="0" charset="0"/>
              </a:rPr>
              <a:t>根据国家税务总局答记者问，共同购房的，不能由双方都扣，应该由主贷款人扣除。</a:t>
            </a:r>
            <a:endParaRPr lang="zh-CN" altLang="en-US" sz="2500" b="0" i="0" u="none" strike="noStrike" kern="1200" cap="none" spc="0" baseline="0">
              <a:solidFill>
                <a:schemeClr val="tx1"/>
              </a:solidFill>
              <a:latin typeface="宋体" pitchFamily="0" charset="0"/>
              <a:ea typeface="宋体" pitchFamily="0" charset="0"/>
              <a:cs typeface="Arial" pitchFamily="0" charset="0"/>
            </a:endParaRPr>
          </a:p>
        </p:txBody>
      </p:sp>
    </p:spTree>
    <p:extLst>
      <p:ext uri="{BB962C8B-B14F-4D97-AF65-F5344CB8AC3E}">
        <p14:creationId xmlns:p14="http://schemas.microsoft.com/office/powerpoint/2010/main" val="189706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14"/>
                                        </p:tgtEl>
                                        <p:attrNameLst>
                                          <p:attrName>style.visibility</p:attrName>
                                        </p:attrNameLst>
                                      </p:cBhvr>
                                      <p:to>
                                        <p:strVal val="visible"/>
                                      </p:to>
                                    </p:set>
                                    <p:animEffect transition="in" filter="strips(downLeft)">
                                      <p:cBhvr>
                                        <p:cTn id="7" dur="500"/>
                                        <p:tgtEl>
                                          <p:spTgt spid="4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15"/>
                                        </p:tgtEl>
                                        <p:attrNameLst>
                                          <p:attrName>style.visibility</p:attrName>
                                        </p:attrNameLst>
                                      </p:cBhvr>
                                      <p:to>
                                        <p:strVal val="visible"/>
                                      </p:to>
                                    </p:set>
                                    <p:anim calcmode="lin" valueType="num">
                                      <p:cBhvr additive="base">
                                        <p:cTn id="12" dur="500" fill="hold"/>
                                        <p:tgtEl>
                                          <p:spTgt spid="415"/>
                                        </p:tgtEl>
                                        <p:attrNameLst>
                                          <p:attrName>ppt_x</p:attrName>
                                        </p:attrNameLst>
                                      </p:cBhvr>
                                      <p:tavLst>
                                        <p:tav tm="0">
                                          <p:val>
                                            <p:strVal val="#ppt_x"/>
                                          </p:val>
                                        </p:tav>
                                        <p:tav tm="100000">
                                          <p:val>
                                            <p:strVal val="#ppt_x"/>
                                          </p:val>
                                        </p:tav>
                                      </p:tavLst>
                                    </p:anim>
                                    <p:anim calcmode="lin" valueType="num">
                                      <p:cBhvr additive="base">
                                        <p:cTn id="13" dur="500" fill="hold"/>
                                        <p:tgtEl>
                                          <p:spTgt spid="4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 grpId="0"/>
      <p:bldP spid="415" grpId="0"/>
    </p:bldLst>
  </p:timing>
</p:sld>
</file>

<file path=ppt/slides/slide33.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418" name="图片"/>
          <p:cNvPicPr>
            <a:picLocks noChangeAspect="1"/>
          </p:cNvPicPr>
          <p:nvPr/>
        </p:nvPicPr>
        <p:blipFill>
          <a:blip r:embed="rId1" cstate="print"/>
          <a:stretch>
            <a:fillRect/>
          </a:stretch>
        </p:blipFill>
        <p:spPr>
          <a:xfrm rot="0">
            <a:off x="365124" y="1453515"/>
            <a:ext cx="1413510" cy="1381760"/>
          </a:xfrm>
          <a:prstGeom prst="rect"/>
          <a:noFill/>
          <a:ln w="9525" cmpd="sng" cap="flat">
            <a:noFill/>
            <a:prstDash val="solid"/>
            <a:miter/>
          </a:ln>
        </p:spPr>
      </p:pic>
      <p:sp>
        <p:nvSpPr>
          <p:cNvPr id="419" name="矩形"/>
          <p:cNvSpPr>
            <a:spLocks/>
          </p:cNvSpPr>
          <p:nvPr/>
        </p:nvSpPr>
        <p:spPr>
          <a:xfrm rot="0">
            <a:off x="838200" y="457200"/>
            <a:ext cx="3632581"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020101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工资薪金</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420"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421"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422" name="矩形"/>
          <p:cNvSpPr>
            <a:spLocks/>
          </p:cNvSpPr>
          <p:nvPr/>
        </p:nvSpPr>
        <p:spPr>
          <a:xfrm rot="0">
            <a:off x="2576830" y="1453515"/>
            <a:ext cx="9094470" cy="462914"/>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小明下列情况，能否扣除住房贷款利息</a:t>
            </a:r>
            <a:r>
              <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a:t>
            </a:r>
            <a:endParaRPr lang="zh-CN" altLang="en-US" sz="2500" b="0" i="0" u="none" strike="noStrike" kern="1200" cap="none" spc="0" baseline="0">
              <a:solidFill>
                <a:schemeClr val="tx1"/>
              </a:solidFill>
              <a:latin typeface="宋体" pitchFamily="0" charset="0"/>
              <a:ea typeface="宋体" pitchFamily="0" charset="0"/>
              <a:cs typeface="Arial" pitchFamily="0" charset="0"/>
            </a:endParaRPr>
          </a:p>
        </p:txBody>
      </p:sp>
      <p:sp>
        <p:nvSpPr>
          <p:cNvPr id="423" name="矩形"/>
          <p:cNvSpPr>
            <a:spLocks/>
          </p:cNvSpPr>
          <p:nvPr/>
        </p:nvSpPr>
        <p:spPr>
          <a:xfrm rot="0">
            <a:off x="2576830" y="2245360"/>
            <a:ext cx="9094470" cy="120586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Arial" pitchFamily="0" charset="0"/>
              </a:rPr>
              <a:t>3</a:t>
            </a:r>
            <a:r>
              <a:rPr lang="zh-CN" altLang="en-US" sz="2500" b="0" i="0" u="none" strike="noStrike" kern="1200" cap="none" spc="0" baseline="0">
                <a:solidFill>
                  <a:schemeClr val="tx1"/>
                </a:solidFill>
                <a:latin typeface="宋体" pitchFamily="0" charset="0"/>
                <a:ea typeface="宋体" pitchFamily="0" charset="0"/>
                <a:cs typeface="Arial" pitchFamily="0" charset="0"/>
              </a:rPr>
              <a:t>、小明</a:t>
            </a:r>
            <a:r>
              <a:rPr lang="en-US" altLang="zh-CN" sz="2500" b="0" i="0" u="none" strike="noStrike" kern="1200" cap="none" spc="0" baseline="0">
                <a:solidFill>
                  <a:schemeClr val="tx1"/>
                </a:solidFill>
                <a:latin typeface="宋体" pitchFamily="0" charset="0"/>
                <a:ea typeface="宋体" pitchFamily="0" charset="0"/>
                <a:cs typeface="Arial" pitchFamily="0" charset="0"/>
              </a:rPr>
              <a:t>2019</a:t>
            </a:r>
            <a:r>
              <a:rPr lang="zh-CN" altLang="en-US" sz="2500" b="0" i="0" u="none" strike="noStrike" kern="1200" cap="none" spc="0" baseline="0">
                <a:solidFill>
                  <a:schemeClr val="tx1"/>
                </a:solidFill>
                <a:latin typeface="宋体" pitchFamily="0" charset="0"/>
                <a:ea typeface="宋体" pitchFamily="0" charset="0"/>
                <a:cs typeface="Arial" pitchFamily="0" charset="0"/>
              </a:rPr>
              <a:t>年</a:t>
            </a:r>
            <a:r>
              <a:rPr lang="en-US" altLang="zh-CN" sz="2500" b="0" i="0" u="none" strike="noStrike" kern="1200" cap="none" spc="0" baseline="0">
                <a:solidFill>
                  <a:schemeClr val="tx1"/>
                </a:solidFill>
                <a:latin typeface="宋体" pitchFamily="0" charset="0"/>
                <a:ea typeface="宋体" pitchFamily="0" charset="0"/>
                <a:cs typeface="Arial" pitchFamily="0" charset="0"/>
              </a:rPr>
              <a:t>1</a:t>
            </a:r>
            <a:r>
              <a:rPr lang="zh-CN" altLang="en-US" sz="2500" b="0" i="0" u="none" strike="noStrike" kern="1200" cap="none" spc="0" baseline="0">
                <a:solidFill>
                  <a:schemeClr val="tx1"/>
                </a:solidFill>
                <a:latin typeface="宋体" pitchFamily="0" charset="0"/>
                <a:ea typeface="宋体" pitchFamily="0" charset="0"/>
                <a:cs typeface="Arial" pitchFamily="0" charset="0"/>
              </a:rPr>
              <a:t>月向受雇公司申报了第一套住房贷款利息扣除，当月小明将该房屋卖出，于</a:t>
            </a:r>
            <a:r>
              <a:rPr lang="en-US" altLang="zh-CN" sz="2500" b="0" i="0" u="none" strike="noStrike" kern="1200" cap="none" spc="0" baseline="0">
                <a:solidFill>
                  <a:schemeClr val="tx1"/>
                </a:solidFill>
                <a:latin typeface="宋体" pitchFamily="0" charset="0"/>
                <a:ea typeface="宋体" pitchFamily="0" charset="0"/>
                <a:cs typeface="Arial" pitchFamily="0" charset="0"/>
              </a:rPr>
              <a:t>2019</a:t>
            </a:r>
            <a:r>
              <a:rPr lang="zh-CN" altLang="en-US" sz="2500" b="0" i="0" u="none" strike="noStrike" kern="1200" cap="none" spc="0" baseline="0">
                <a:solidFill>
                  <a:schemeClr val="tx1"/>
                </a:solidFill>
                <a:latin typeface="宋体" pitchFamily="0" charset="0"/>
                <a:ea typeface="宋体" pitchFamily="0" charset="0"/>
                <a:cs typeface="Arial" pitchFamily="0" charset="0"/>
              </a:rPr>
              <a:t>年</a:t>
            </a:r>
            <a:r>
              <a:rPr lang="en-US" altLang="zh-CN" sz="2500" b="0" i="0" u="none" strike="noStrike" kern="1200" cap="none" spc="0" baseline="0">
                <a:solidFill>
                  <a:schemeClr val="tx1"/>
                </a:solidFill>
                <a:latin typeface="宋体" pitchFamily="0" charset="0"/>
                <a:ea typeface="宋体" pitchFamily="0" charset="0"/>
                <a:cs typeface="Arial" pitchFamily="0" charset="0"/>
              </a:rPr>
              <a:t>2</a:t>
            </a:r>
            <a:r>
              <a:rPr lang="zh-CN" altLang="en-US" sz="2500" b="0" i="0" u="none" strike="noStrike" kern="1200" cap="none" spc="0" baseline="0">
                <a:solidFill>
                  <a:schemeClr val="tx1"/>
                </a:solidFill>
                <a:latin typeface="宋体" pitchFamily="0" charset="0"/>
                <a:ea typeface="宋体" pitchFamily="0" charset="0"/>
                <a:cs typeface="Arial" pitchFamily="0" charset="0"/>
              </a:rPr>
              <a:t>月再贷款购买了第二套住房。</a:t>
            </a:r>
            <a:endParaRPr lang="zh-CN" altLang="en-US" sz="2500" b="0" i="0" u="none" strike="noStrike" kern="1200" cap="none" spc="0" baseline="0">
              <a:solidFill>
                <a:schemeClr val="tx1"/>
              </a:solidFill>
              <a:latin typeface="宋体" pitchFamily="0" charset="0"/>
              <a:ea typeface="宋体" pitchFamily="0" charset="0"/>
              <a:cs typeface="Arial" pitchFamily="0" charset="0"/>
            </a:endParaRPr>
          </a:p>
        </p:txBody>
      </p:sp>
      <p:sp>
        <p:nvSpPr>
          <p:cNvPr id="424" name="矩形"/>
          <p:cNvSpPr>
            <a:spLocks/>
          </p:cNvSpPr>
          <p:nvPr/>
        </p:nvSpPr>
        <p:spPr>
          <a:xfrm rot="0">
            <a:off x="365124" y="3618865"/>
            <a:ext cx="11643994" cy="2991802"/>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3000" b="0" i="0" u="none" strike="noStrike" kern="1200" cap="none" spc="0" baseline="0">
                <a:ln w="12700" cap="flat">
                  <a:solidFill>
                    <a:srgbClr val="333F4F"/>
                  </a:solidFill>
                  <a:prstDash val="solid"/>
                  <a:round/>
                </a:ln>
                <a:pattFill prst="dkUpDiag">
                  <a:fgClr>
                    <a:srgbClr val="44546A"/>
                  </a:fgClr>
                  <a:bgClr>
                    <a:srgbClr val="D5DBE5"/>
                  </a:bgClr>
                </a:pattFill>
                <a:effectLst>
                  <a:outerShdw sx="100000" sy="100000" dir="2640000" dist="38100" algn="bl">
                    <a:srgbClr val="333F4F"/>
                  </a:outerShdw>
                </a:effectLst>
                <a:latin typeface="Arial" pitchFamily="0" charset="0"/>
                <a:ea typeface="黑体" pitchFamily="0" charset="0"/>
                <a:cs typeface="Arial" pitchFamily="0" charset="0"/>
              </a:rPr>
              <a:t>PS</a:t>
            </a:r>
            <a:r>
              <a:rPr lang="zh-CN" altLang="en-US" sz="3000" b="0" i="0" u="none" strike="noStrike" kern="1200" cap="none" spc="0" baseline="0">
                <a:ln w="12700" cap="flat">
                  <a:solidFill>
                    <a:srgbClr val="333F4F"/>
                  </a:solidFill>
                  <a:prstDash val="solid"/>
                  <a:round/>
                </a:ln>
                <a:pattFill prst="dkUpDiag">
                  <a:fgClr>
                    <a:srgbClr val="44546A"/>
                  </a:fgClr>
                  <a:bgClr>
                    <a:srgbClr val="D5DBE5"/>
                  </a:bgClr>
                </a:pattFill>
                <a:effectLst>
                  <a:outerShdw sx="100000" sy="100000" dir="2640000" dist="38100" algn="bl">
                    <a:srgbClr val="333F4F"/>
                  </a:outerShdw>
                </a:effectLst>
                <a:latin typeface="Arial" pitchFamily="0" charset="0"/>
                <a:ea typeface="黑体" pitchFamily="0" charset="0"/>
                <a:cs typeface="Arial" pitchFamily="0" charset="0"/>
              </a:rPr>
              <a:t>：</a:t>
            </a:r>
            <a:r>
              <a:rPr lang="en-US" altLang="zh-CN" sz="2500" b="0" i="0" u="none" strike="noStrike" kern="1200" cap="none" spc="0" baseline="0">
                <a:solidFill>
                  <a:schemeClr val="tx1"/>
                </a:solidFill>
                <a:latin typeface="宋体" pitchFamily="0" charset="0"/>
                <a:ea typeface="宋体" pitchFamily="0" charset="0"/>
                <a:cs typeface="Arial" pitchFamily="0" charset="0"/>
              </a:rPr>
              <a:t>2019年1月小明提交了住房贷款利息扣除信息，扣缴义务人应当按照规定予以扣除，不得拒绝。住房贷款的扣除时间为贷款合同约定开始还款的当月至贷款全部归还或贷款合同终止的当月，因此2019</a:t>
            </a:r>
            <a:r>
              <a:rPr lang="zh-CN" altLang="en-US" sz="2500" b="0" i="0" u="none" strike="noStrike" kern="1200" cap="none" spc="0" baseline="0">
                <a:solidFill>
                  <a:schemeClr val="tx1"/>
                </a:solidFill>
                <a:latin typeface="宋体" pitchFamily="0" charset="0"/>
                <a:ea typeface="宋体" pitchFamily="0" charset="0"/>
                <a:cs typeface="Arial" pitchFamily="0" charset="0"/>
              </a:rPr>
              <a:t>年</a:t>
            </a:r>
            <a:r>
              <a:rPr lang="en-US" altLang="zh-CN" sz="2500" b="0" i="0" u="none" strike="noStrike" kern="1200" cap="none" spc="0" baseline="0">
                <a:solidFill>
                  <a:schemeClr val="tx1"/>
                </a:solidFill>
                <a:latin typeface="宋体" pitchFamily="0" charset="0"/>
                <a:ea typeface="宋体" pitchFamily="0" charset="0"/>
                <a:cs typeface="Arial" pitchFamily="0" charset="0"/>
              </a:rPr>
              <a:t>1</a:t>
            </a:r>
            <a:r>
              <a:rPr lang="zh-CN" altLang="en-US" sz="2500" b="0" i="0" u="none" strike="noStrike" kern="1200" cap="none" spc="0" baseline="0">
                <a:solidFill>
                  <a:schemeClr val="tx1"/>
                </a:solidFill>
                <a:latin typeface="宋体" pitchFamily="0" charset="0"/>
                <a:ea typeface="宋体" pitchFamily="0" charset="0"/>
                <a:cs typeface="Arial" pitchFamily="0" charset="0"/>
              </a:rPr>
              <a:t>月是第一套住房贷款利息扣除的终止月。按照只能</a:t>
            </a:r>
            <a:r>
              <a:rPr lang="zh-CN" altLang="en-US" sz="2500" b="0" i="0" u="none" strike="noStrike" kern="1200" cap="none" spc="0" baseline="0">
                <a:solidFill>
                  <a:srgbClr val="092B2D"/>
                </a:solidFill>
                <a:latin typeface="宋体" pitchFamily="0" charset="0"/>
                <a:ea typeface="宋体" pitchFamily="0" charset="0"/>
                <a:cs typeface="Arial" pitchFamily="0" charset="0"/>
                <a:sym typeface="黑体" pitchFamily="0" charset="0"/>
              </a:rPr>
              <a:t>享受一次首套住房贷款的利息扣除的规定，</a:t>
            </a:r>
            <a:r>
              <a:rPr lang="en-US" altLang="zh-CN" sz="2500" b="0" i="0" u="none" strike="noStrike" kern="1200" cap="none" spc="0" baseline="0">
                <a:solidFill>
                  <a:srgbClr val="092B2D"/>
                </a:solidFill>
                <a:latin typeface="宋体" pitchFamily="0" charset="0"/>
                <a:ea typeface="宋体" pitchFamily="0" charset="0"/>
                <a:cs typeface="Arial" pitchFamily="0" charset="0"/>
                <a:sym typeface="黑体" pitchFamily="0" charset="0"/>
              </a:rPr>
              <a:t>2019</a:t>
            </a:r>
            <a:r>
              <a:rPr lang="zh-CN" altLang="en-US" sz="2500" b="0" i="0" u="none" strike="noStrike" kern="1200" cap="none" spc="0" baseline="0">
                <a:solidFill>
                  <a:srgbClr val="092B2D"/>
                </a:solidFill>
                <a:latin typeface="宋体" pitchFamily="0" charset="0"/>
                <a:ea typeface="宋体" pitchFamily="0" charset="0"/>
                <a:cs typeface="Arial" pitchFamily="0" charset="0"/>
                <a:sym typeface="黑体" pitchFamily="0" charset="0"/>
              </a:rPr>
              <a:t>年</a:t>
            </a:r>
            <a:r>
              <a:rPr lang="en-US" altLang="zh-CN" sz="2500" b="0" i="0" u="none" strike="noStrike" kern="1200" cap="none" spc="0" baseline="0">
                <a:solidFill>
                  <a:srgbClr val="092B2D"/>
                </a:solidFill>
                <a:latin typeface="宋体" pitchFamily="0" charset="0"/>
                <a:ea typeface="宋体" pitchFamily="0" charset="0"/>
                <a:cs typeface="Arial" pitchFamily="0" charset="0"/>
                <a:sym typeface="黑体" pitchFamily="0" charset="0"/>
              </a:rPr>
              <a:t>2</a:t>
            </a:r>
            <a:r>
              <a:rPr lang="zh-CN" altLang="en-US" sz="2500" b="0" i="0" u="none" strike="noStrike" kern="1200" cap="none" spc="0" baseline="0">
                <a:solidFill>
                  <a:srgbClr val="092B2D"/>
                </a:solidFill>
                <a:latin typeface="宋体" pitchFamily="0" charset="0"/>
                <a:ea typeface="宋体" pitchFamily="0" charset="0"/>
                <a:cs typeface="Arial" pitchFamily="0" charset="0"/>
                <a:sym typeface="黑体" pitchFamily="0" charset="0"/>
              </a:rPr>
              <a:t>月不能享受第二套房住房贷款利息扣除。</a:t>
            </a:r>
            <a:endParaRPr lang="zh-CN" altLang="en-US" sz="25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p:txBody>
      </p:sp>
    </p:spTree>
    <p:extLst>
      <p:ext uri="{BB962C8B-B14F-4D97-AF65-F5344CB8AC3E}">
        <p14:creationId xmlns:p14="http://schemas.microsoft.com/office/powerpoint/2010/main" val="138124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23"/>
                                        </p:tgtEl>
                                        <p:attrNameLst>
                                          <p:attrName>style.visibility</p:attrName>
                                        </p:attrNameLst>
                                      </p:cBhvr>
                                      <p:to>
                                        <p:strVal val="visible"/>
                                      </p:to>
                                    </p:set>
                                    <p:animEffect transition="in" filter="strips(downLeft)">
                                      <p:cBhvr>
                                        <p:cTn id="7" dur="500"/>
                                        <p:tgtEl>
                                          <p:spTgt spid="4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24"/>
                                        </p:tgtEl>
                                        <p:attrNameLst>
                                          <p:attrName>style.visibility</p:attrName>
                                        </p:attrNameLst>
                                      </p:cBhvr>
                                      <p:to>
                                        <p:strVal val="visible"/>
                                      </p:to>
                                    </p:set>
                                    <p:anim calcmode="lin" valueType="num">
                                      <p:cBhvr additive="base">
                                        <p:cTn id="12" dur="500" fill="hold"/>
                                        <p:tgtEl>
                                          <p:spTgt spid="424"/>
                                        </p:tgtEl>
                                        <p:attrNameLst>
                                          <p:attrName>ppt_x</p:attrName>
                                        </p:attrNameLst>
                                      </p:cBhvr>
                                      <p:tavLst>
                                        <p:tav tm="0">
                                          <p:val>
                                            <p:strVal val="#ppt_x"/>
                                          </p:val>
                                        </p:tav>
                                        <p:tav tm="100000">
                                          <p:val>
                                            <p:strVal val="#ppt_x"/>
                                          </p:val>
                                        </p:tav>
                                      </p:tavLst>
                                    </p:anim>
                                    <p:anim calcmode="lin" valueType="num">
                                      <p:cBhvr additive="base">
                                        <p:cTn id="13" dur="500" fill="hold"/>
                                        <p:tgtEl>
                                          <p:spTgt spid="4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0"/>
      <p:bldP spid="424" grpId="0"/>
    </p:bldLst>
  </p:timing>
</p:sld>
</file>

<file path=ppt/slides/slide34.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425" name="曲线"/>
          <p:cNvSpPr>
            <a:spLocks/>
          </p:cNvSpPr>
          <p:nvPr/>
        </p:nvSpPr>
        <p:spPr>
          <a:xfrm rot="0">
            <a:off x="4930457" y="1989549"/>
            <a:ext cx="6983" cy="1409700"/>
          </a:xfrm>
          <a:custGeom>
            <a:gdLst>
              <a:gd name="T1" fmla="*/ 0 w 21600"/>
              <a:gd name="T2" fmla="*/ 0 h 21600"/>
              <a:gd name="T3" fmla="*/ 21600 w 21600"/>
              <a:gd name="T4" fmla="*/ 21600 h 21600"/>
            </a:gdLst>
            <a:rect l="T1" t="T2" r="T3" b="T4"/>
            <a:pathLst>
              <a:path w="21600" h="21600">
                <a:moveTo>
                  <a:pt x="0" y="0"/>
                </a:moveTo>
                <a:lnTo>
                  <a:pt x="0" y="21600"/>
                </a:lnTo>
              </a:path>
            </a:pathLst>
          </a:custGeom>
          <a:noFill/>
          <a:ln w="20267" cmpd="sng" cap="flat">
            <a:solidFill>
              <a:srgbClr val="1A7B80"/>
            </a:solidFill>
            <a:prstDash val="solid"/>
            <a:bevel/>
            <a:headEnd type="oval" w="med" len="med"/>
            <a:tailEnd type="oval" w="med" len="med"/>
          </a:ln>
        </p:spPr>
      </p:sp>
      <p:sp>
        <p:nvSpPr>
          <p:cNvPr id="426" name="曲线"/>
          <p:cNvSpPr>
            <a:spLocks/>
          </p:cNvSpPr>
          <p:nvPr/>
        </p:nvSpPr>
        <p:spPr>
          <a:xfrm rot="0">
            <a:off x="4901248" y="4521929"/>
            <a:ext cx="6983" cy="1409700"/>
          </a:xfrm>
          <a:custGeom>
            <a:gdLst>
              <a:gd name="T1" fmla="*/ 0 w 21600"/>
              <a:gd name="T2" fmla="*/ 0 h 21600"/>
              <a:gd name="T3" fmla="*/ 21600 w 21600"/>
              <a:gd name="T4" fmla="*/ 21600 h 21600"/>
            </a:gdLst>
            <a:rect l="T1" t="T2" r="T3" b="T4"/>
            <a:pathLst>
              <a:path w="21600" h="21600">
                <a:moveTo>
                  <a:pt x="0" y="0"/>
                </a:moveTo>
                <a:lnTo>
                  <a:pt x="0" y="21600"/>
                </a:lnTo>
              </a:path>
            </a:pathLst>
          </a:custGeom>
          <a:noFill/>
          <a:ln w="20267" cmpd="sng" cap="flat">
            <a:solidFill>
              <a:srgbClr val="1A7B80"/>
            </a:solidFill>
            <a:prstDash val="solid"/>
            <a:bevel/>
            <a:headEnd type="oval" w="med" len="med"/>
            <a:tailEnd type="oval" w="med" len="med"/>
          </a:ln>
        </p:spPr>
      </p:sp>
      <p:sp>
        <p:nvSpPr>
          <p:cNvPr id="427" name="曲线"/>
          <p:cNvSpPr>
            <a:spLocks/>
          </p:cNvSpPr>
          <p:nvPr/>
        </p:nvSpPr>
        <p:spPr>
          <a:xfrm flipH="1" rot="0">
            <a:off x="7227888" y="1989549"/>
            <a:ext cx="6983" cy="1409700"/>
          </a:xfrm>
          <a:custGeom>
            <a:gdLst>
              <a:gd name="T1" fmla="*/ -21600 w 21600"/>
              <a:gd name="T2" fmla="*/ 0 h 21600"/>
              <a:gd name="T3" fmla="*/ 0 w 21600"/>
              <a:gd name="T4" fmla="*/ 21600 h 21600"/>
            </a:gdLst>
            <a:rect l="T1" t="T2" r="T3" b="T4"/>
            <a:pathLst>
              <a:path w="21600" h="21600">
                <a:moveTo>
                  <a:pt x="0" y="0"/>
                </a:moveTo>
                <a:lnTo>
                  <a:pt x="0" y="21600"/>
                </a:lnTo>
              </a:path>
            </a:pathLst>
          </a:custGeom>
          <a:noFill/>
          <a:ln w="20267" cmpd="sng" cap="flat">
            <a:solidFill>
              <a:srgbClr val="1A7B80"/>
            </a:solidFill>
            <a:prstDash val="solid"/>
            <a:bevel/>
            <a:headEnd type="oval" w="med" len="med"/>
            <a:tailEnd type="oval" w="med" len="med"/>
          </a:ln>
        </p:spPr>
      </p:sp>
      <p:grpSp>
        <p:nvGrpSpPr>
          <p:cNvPr id="432" name="组合"/>
          <p:cNvGrpSpPr>
            <a:grpSpLocks/>
          </p:cNvGrpSpPr>
          <p:nvPr/>
        </p:nvGrpSpPr>
        <p:grpSpPr>
          <a:xfrm>
            <a:off x="4945379" y="2729230"/>
            <a:ext cx="2138680" cy="1792604"/>
            <a:chOff x="4945379" y="2729230"/>
            <a:chExt cx="2138680" cy="1792604"/>
          </a:xfrm>
        </p:grpSpPr>
        <p:sp>
          <p:nvSpPr>
            <p:cNvPr id="428" name="曲线"/>
            <p:cNvSpPr>
              <a:spLocks/>
            </p:cNvSpPr>
            <p:nvPr/>
          </p:nvSpPr>
          <p:spPr>
            <a:xfrm rot="0">
              <a:off x="4945379" y="2729230"/>
              <a:ext cx="2138680" cy="1792604"/>
            </a:xfrm>
            <a:custGeom>
              <a:gdLst>
                <a:gd name="T1" fmla="*/ 0 w 21600"/>
                <a:gd name="T2" fmla="*/ 0 h 21600"/>
                <a:gd name="T3" fmla="*/ 21600 w 21600"/>
                <a:gd name="T4" fmla="*/ 21600 h 21600"/>
              </a:gdLst>
              <a:rect l="T1" t="T2" r="T3" b="T4"/>
              <a:pathLst>
                <a:path w="21600" h="21600">
                  <a:moveTo>
                    <a:pt x="0" y="10798"/>
                  </a:moveTo>
                  <a:cubicBezTo>
                    <a:pt x="0" y="4835"/>
                    <a:pt x="4834" y="0"/>
                    <a:pt x="10800" y="0"/>
                  </a:cubicBezTo>
                  <a:cubicBezTo>
                    <a:pt x="16764" y="0"/>
                    <a:pt x="21600" y="4835"/>
                    <a:pt x="21600" y="10798"/>
                  </a:cubicBezTo>
                  <a:cubicBezTo>
                    <a:pt x="21600" y="16764"/>
                    <a:pt x="16764" y="21600"/>
                    <a:pt x="10800" y="21600"/>
                  </a:cubicBezTo>
                  <a:cubicBezTo>
                    <a:pt x="4834" y="21600"/>
                    <a:pt x="0" y="16764"/>
                    <a:pt x="0" y="10798"/>
                  </a:cubicBezTo>
                  <a:close/>
                </a:path>
              </a:pathLst>
            </a:custGeom>
            <a:solidFill>
              <a:srgbClr val="1A7B80"/>
            </a:solidFill>
            <a:ln w="30400" cmpd="sng" cap="flat">
              <a:solidFill>
                <a:srgbClr val="F7F7F7"/>
              </a:solidFill>
              <a:prstDash val="solid"/>
              <a:bevel/>
            </a:ln>
          </p:spPr>
        </p:sp>
        <p:sp>
          <p:nvSpPr>
            <p:cNvPr id="429" name="曲线"/>
            <p:cNvSpPr>
              <a:spLocks/>
            </p:cNvSpPr>
            <p:nvPr/>
          </p:nvSpPr>
          <p:spPr>
            <a:xfrm rot="0">
              <a:off x="5218280" y="2957970"/>
              <a:ext cx="1592872" cy="1335118"/>
            </a:xfrm>
            <a:custGeom>
              <a:gdLst>
                <a:gd name="T1" fmla="*/ 0 w 21600"/>
                <a:gd name="T2" fmla="*/ 0 h 21600"/>
                <a:gd name="T3" fmla="*/ 21600 w 21600"/>
                <a:gd name="T4" fmla="*/ 21600 h 21600"/>
              </a:gdLst>
              <a:rect l="T1" t="T2" r="T3" b="T4"/>
              <a:pathLst>
                <a:path w="21600" h="21600">
                  <a:moveTo>
                    <a:pt x="0" y="10800"/>
                  </a:moveTo>
                  <a:cubicBezTo>
                    <a:pt x="0" y="4833"/>
                    <a:pt x="4835" y="0"/>
                    <a:pt x="10800" y="0"/>
                  </a:cubicBezTo>
                  <a:cubicBezTo>
                    <a:pt x="16762" y="0"/>
                    <a:pt x="21600" y="4833"/>
                    <a:pt x="21600" y="10800"/>
                  </a:cubicBezTo>
                  <a:cubicBezTo>
                    <a:pt x="21600" y="16762"/>
                    <a:pt x="16762" y="21600"/>
                    <a:pt x="10800" y="21600"/>
                  </a:cubicBezTo>
                  <a:cubicBezTo>
                    <a:pt x="4835" y="21600"/>
                    <a:pt x="0" y="16762"/>
                    <a:pt x="0" y="10800"/>
                  </a:cubicBezTo>
                  <a:close/>
                </a:path>
              </a:pathLst>
            </a:custGeom>
            <a:solidFill>
              <a:srgbClr val="309FA2"/>
            </a:solidFill>
            <a:ln w="30400" cmpd="sng" cap="flat">
              <a:solidFill>
                <a:srgbClr val="F7F7F7"/>
              </a:solidFill>
              <a:prstDash val="solid"/>
              <a:bevel/>
            </a:ln>
          </p:spPr>
        </p:sp>
        <p:sp>
          <p:nvSpPr>
            <p:cNvPr id="430" name="曲线"/>
            <p:cNvSpPr>
              <a:spLocks/>
            </p:cNvSpPr>
            <p:nvPr/>
          </p:nvSpPr>
          <p:spPr>
            <a:xfrm rot="0">
              <a:off x="5504133" y="3197568"/>
              <a:ext cx="1021169" cy="855926"/>
            </a:xfrm>
            <a:custGeom>
              <a:gdLst>
                <a:gd name="T1" fmla="*/ 0 w 21600"/>
                <a:gd name="T2" fmla="*/ 0 h 21600"/>
                <a:gd name="T3" fmla="*/ 21600 w 21600"/>
                <a:gd name="T4" fmla="*/ 21600 h 21600"/>
              </a:gdLst>
              <a:rect l="T1" t="T2" r="T3" b="T4"/>
              <a:pathLst>
                <a:path w="21600" h="21600">
                  <a:moveTo>
                    <a:pt x="0" y="10799"/>
                  </a:moveTo>
                  <a:cubicBezTo>
                    <a:pt x="0" y="4831"/>
                    <a:pt x="4835" y="0"/>
                    <a:pt x="10800" y="0"/>
                  </a:cubicBezTo>
                  <a:cubicBezTo>
                    <a:pt x="16764" y="0"/>
                    <a:pt x="21600" y="4831"/>
                    <a:pt x="21600" y="10799"/>
                  </a:cubicBezTo>
                  <a:cubicBezTo>
                    <a:pt x="21600" y="16760"/>
                    <a:pt x="16764" y="21600"/>
                    <a:pt x="10800" y="21600"/>
                  </a:cubicBezTo>
                  <a:cubicBezTo>
                    <a:pt x="4835" y="21600"/>
                    <a:pt x="0" y="16760"/>
                    <a:pt x="0" y="10799"/>
                  </a:cubicBezTo>
                  <a:close/>
                </a:path>
              </a:pathLst>
            </a:custGeom>
            <a:solidFill>
              <a:srgbClr val="1A7B80"/>
            </a:solidFill>
            <a:ln w="30400" cmpd="sng" cap="flat">
              <a:solidFill>
                <a:srgbClr val="F7F7F7"/>
              </a:solidFill>
              <a:prstDash val="solid"/>
              <a:bevel/>
            </a:ln>
          </p:spPr>
        </p:sp>
        <p:sp>
          <p:nvSpPr>
            <p:cNvPr id="431" name="曲线"/>
            <p:cNvSpPr>
              <a:spLocks/>
            </p:cNvSpPr>
            <p:nvPr/>
          </p:nvSpPr>
          <p:spPr>
            <a:xfrm rot="0">
              <a:off x="5761835" y="3413569"/>
              <a:ext cx="505767" cy="423926"/>
            </a:xfrm>
            <a:custGeom>
              <a:gdLst>
                <a:gd name="T1" fmla="*/ 0 w 21600"/>
                <a:gd name="T2" fmla="*/ 0 h 21600"/>
                <a:gd name="T3" fmla="*/ 21600 w 21600"/>
                <a:gd name="T4" fmla="*/ 21600 h 21600"/>
              </a:gdLst>
              <a:rect l="T1" t="T2" r="T3" b="T4"/>
              <a:pathLst>
                <a:path w="21600" h="21600">
                  <a:moveTo>
                    <a:pt x="0" y="10800"/>
                  </a:moveTo>
                  <a:cubicBezTo>
                    <a:pt x="0" y="4831"/>
                    <a:pt x="4834" y="0"/>
                    <a:pt x="10799" y="0"/>
                  </a:cubicBezTo>
                  <a:cubicBezTo>
                    <a:pt x="16763" y="0"/>
                    <a:pt x="21600" y="4831"/>
                    <a:pt x="21600" y="10800"/>
                  </a:cubicBezTo>
                  <a:cubicBezTo>
                    <a:pt x="21600" y="16761"/>
                    <a:pt x="16763" y="21600"/>
                    <a:pt x="10799" y="21600"/>
                  </a:cubicBezTo>
                  <a:cubicBezTo>
                    <a:pt x="4834" y="21600"/>
                    <a:pt x="0" y="16761"/>
                    <a:pt x="0" y="10800"/>
                  </a:cubicBezTo>
                  <a:close/>
                </a:path>
              </a:pathLst>
            </a:custGeom>
            <a:solidFill>
              <a:srgbClr val="34C5CA"/>
            </a:solidFill>
            <a:ln w="30400" cmpd="sng" cap="flat">
              <a:solidFill>
                <a:srgbClr val="F7F7F7"/>
              </a:solidFill>
              <a:prstDash val="solid"/>
              <a:bevel/>
            </a:ln>
          </p:spPr>
        </p:sp>
      </p:grpSp>
      <p:sp>
        <p:nvSpPr>
          <p:cNvPr id="433" name="曲线"/>
          <p:cNvSpPr>
            <a:spLocks/>
          </p:cNvSpPr>
          <p:nvPr/>
        </p:nvSpPr>
        <p:spPr>
          <a:xfrm rot="0">
            <a:off x="4937760" y="2671445"/>
            <a:ext cx="439420" cy="567055"/>
          </a:xfrm>
          <a:custGeom>
            <a:gdLst>
              <a:gd name="T1" fmla="*/ 0 w 21600"/>
              <a:gd name="T2" fmla="*/ 0 h 21600"/>
              <a:gd name="T3" fmla="*/ 21600 w 21600"/>
              <a:gd name="T4" fmla="*/ 21600 h 21600"/>
            </a:gdLst>
            <a:rect l="T1" t="T2" r="T3" b="T4"/>
            <a:pathLst>
              <a:path w="21600" h="21600">
                <a:moveTo>
                  <a:pt x="0" y="0"/>
                </a:moveTo>
                <a:lnTo>
                  <a:pt x="9795" y="0"/>
                </a:lnTo>
                <a:lnTo>
                  <a:pt x="21600" y="21600"/>
                </a:lnTo>
              </a:path>
            </a:pathLst>
          </a:custGeom>
          <a:solidFill>
            <a:srgbClr val="FFFFFF"/>
          </a:solidFill>
          <a:ln w="20267" cmpd="sng" cap="flat">
            <a:solidFill>
              <a:srgbClr val="1A7B80"/>
            </a:solidFill>
            <a:prstDash val="solid"/>
            <a:bevel/>
            <a:tailEnd type="oval" w="med" len="med"/>
          </a:ln>
        </p:spPr>
      </p:sp>
      <p:sp>
        <p:nvSpPr>
          <p:cNvPr id="434" name="曲线"/>
          <p:cNvSpPr>
            <a:spLocks/>
          </p:cNvSpPr>
          <p:nvPr/>
        </p:nvSpPr>
        <p:spPr>
          <a:xfrm rot="0">
            <a:off x="4908550" y="4434840"/>
            <a:ext cx="744854" cy="860424"/>
          </a:xfrm>
          <a:custGeom>
            <a:gdLst>
              <a:gd name="T1" fmla="*/ 0 w 21600"/>
              <a:gd name="T2" fmla="*/ 0 h 21600"/>
              <a:gd name="T3" fmla="*/ 21600 w 21600"/>
              <a:gd name="T4" fmla="*/ 21600 h 21600"/>
            </a:gdLst>
            <a:rect l="T1" t="T2" r="T3" b="T4"/>
            <a:pathLst>
              <a:path w="21600" h="21600">
                <a:moveTo>
                  <a:pt x="0" y="21600"/>
                </a:moveTo>
                <a:lnTo>
                  <a:pt x="8173" y="21600"/>
                </a:lnTo>
                <a:lnTo>
                  <a:pt x="21600" y="0"/>
                </a:lnTo>
              </a:path>
            </a:pathLst>
          </a:custGeom>
          <a:solidFill>
            <a:srgbClr val="FFFFFF"/>
          </a:solidFill>
          <a:ln w="20267" cmpd="sng" cap="flat">
            <a:solidFill>
              <a:srgbClr val="1A7B80"/>
            </a:solidFill>
            <a:prstDash val="solid"/>
            <a:bevel/>
            <a:tailEnd type="oval" w="med" len="med"/>
          </a:ln>
        </p:spPr>
      </p:sp>
      <p:sp>
        <p:nvSpPr>
          <p:cNvPr id="435" name="曲线"/>
          <p:cNvSpPr>
            <a:spLocks/>
          </p:cNvSpPr>
          <p:nvPr/>
        </p:nvSpPr>
        <p:spPr>
          <a:xfrm rot="0">
            <a:off x="6368415" y="4229735"/>
            <a:ext cx="859790" cy="918210"/>
          </a:xfrm>
          <a:custGeom>
            <a:gdLst>
              <a:gd name="T1" fmla="*/ 0 w 21600"/>
              <a:gd name="T2" fmla="*/ 0 h 21600"/>
              <a:gd name="T3" fmla="*/ 21600 w 21600"/>
              <a:gd name="T4" fmla="*/ 21600 h 21600"/>
            </a:gdLst>
            <a:rect l="T1" t="T2" r="T3" b="T4"/>
            <a:pathLst>
              <a:path w="21600" h="21600">
                <a:moveTo>
                  <a:pt x="21600" y="21600"/>
                </a:moveTo>
                <a:lnTo>
                  <a:pt x="12555" y="21600"/>
                </a:lnTo>
                <a:lnTo>
                  <a:pt x="0" y="0"/>
                </a:lnTo>
              </a:path>
            </a:pathLst>
          </a:custGeom>
          <a:solidFill>
            <a:srgbClr val="FFFFFF"/>
          </a:solidFill>
          <a:ln w="20267" cmpd="sng" cap="flat">
            <a:solidFill>
              <a:srgbClr val="1A7B80"/>
            </a:solidFill>
            <a:prstDash val="solid"/>
            <a:bevel/>
            <a:tailEnd type="oval" w="med" len="med"/>
          </a:ln>
        </p:spPr>
      </p:sp>
      <p:sp>
        <p:nvSpPr>
          <p:cNvPr id="436" name="曲线"/>
          <p:cNvSpPr>
            <a:spLocks/>
          </p:cNvSpPr>
          <p:nvPr/>
        </p:nvSpPr>
        <p:spPr>
          <a:xfrm rot="0">
            <a:off x="6138545" y="2671445"/>
            <a:ext cx="1096643" cy="1213485"/>
          </a:xfrm>
          <a:custGeom>
            <a:gdLst>
              <a:gd name="T1" fmla="*/ 0 w 21600"/>
              <a:gd name="T2" fmla="*/ 0 h 21600"/>
              <a:gd name="T3" fmla="*/ 21600 w 21600"/>
              <a:gd name="T4" fmla="*/ 21600 h 21600"/>
            </a:gdLst>
            <a:rect l="T1" t="T2" r="T3" b="T4"/>
            <a:pathLst>
              <a:path w="21600" h="21600">
                <a:moveTo>
                  <a:pt x="21600" y="0"/>
                </a:moveTo>
                <a:lnTo>
                  <a:pt x="13767" y="0"/>
                </a:lnTo>
                <a:lnTo>
                  <a:pt x="0" y="21600"/>
                </a:lnTo>
              </a:path>
            </a:pathLst>
          </a:custGeom>
          <a:solidFill>
            <a:srgbClr val="FFFFFF"/>
          </a:solidFill>
          <a:ln w="20267" cmpd="sng" cap="flat">
            <a:solidFill>
              <a:srgbClr val="1A7B80"/>
            </a:solidFill>
            <a:prstDash val="solid"/>
            <a:bevel/>
            <a:tailEnd type="oval" w="med" len="med"/>
          </a:ln>
        </p:spPr>
      </p:sp>
      <p:grpSp>
        <p:nvGrpSpPr>
          <p:cNvPr id="439" name="组合"/>
          <p:cNvGrpSpPr>
            <a:grpSpLocks/>
          </p:cNvGrpSpPr>
          <p:nvPr/>
        </p:nvGrpSpPr>
        <p:grpSpPr>
          <a:xfrm>
            <a:off x="365124" y="1804152"/>
            <a:ext cx="4342765" cy="2271150"/>
            <a:chOff x="365124" y="1804152"/>
            <a:chExt cx="4342765" cy="2271150"/>
          </a:xfrm>
        </p:grpSpPr>
        <p:sp>
          <p:nvSpPr>
            <p:cNvPr id="437" name="矩形"/>
            <p:cNvSpPr>
              <a:spLocks/>
            </p:cNvSpPr>
            <p:nvPr/>
          </p:nvSpPr>
          <p:spPr>
            <a:xfrm rot="0">
              <a:off x="365124" y="2393290"/>
              <a:ext cx="4215632" cy="1682012"/>
            </a:xfrm>
            <a:prstGeom prst="rect"/>
            <a:noFill/>
            <a:ln w="9525" cmpd="sng" cap="flat">
              <a:noFill/>
              <a:prstDash val="solid"/>
              <a:miter/>
            </a:ln>
          </p:spPr>
          <p:txBody>
            <a:bodyPr vert="horz" wrap="square" lIns="36000" tIns="0" rIns="36000" bIns="0" anchor="ctr" anchorCtr="0">
              <a:prstTxWarp prst="textNoShape"/>
            </a:bodyPr>
            <a:lstStyle/>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在主要工作城市没有自有住房而发生租金支出的纳税人；</a:t>
              </a:r>
              <a:endPar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纳税人的配偶在纳税人主要工作城市有自由住房的，视同纳税人在主要工作城市有自有住房。</a:t>
              </a:r>
              <a:endPar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p:txBody>
        </p:sp>
        <p:sp>
          <p:nvSpPr>
            <p:cNvPr id="438" name="矩形"/>
            <p:cNvSpPr>
              <a:spLocks/>
            </p:cNvSpPr>
            <p:nvPr/>
          </p:nvSpPr>
          <p:spPr>
            <a:xfrm rot="0">
              <a:off x="1723083" y="1804152"/>
              <a:ext cx="2984806" cy="548292"/>
            </a:xfrm>
            <a:prstGeom prst="rect"/>
            <a:noFill/>
            <a:ln w="9525" cmpd="sng" cap="flat">
              <a:noFill/>
              <a:prstDash val="solid"/>
              <a:miter/>
            </a:ln>
          </p:spPr>
          <p:txBody>
            <a:bodyPr vert="horz" wrap="square" lIns="36000" tIns="0" rIns="36000" bIns="0" anchor="ctr" anchorCtr="0">
              <a:prstTxWarp prst="textNoShape"/>
            </a:bodyPr>
            <a:lstStyle/>
            <a:p>
              <a:pPr marL="0" indent="0" algn="r">
                <a:lnSpc>
                  <a:spcPct val="100000"/>
                </a:lnSpc>
                <a:spcBef>
                  <a:spcPts val="0"/>
                </a:spcBef>
                <a:spcAft>
                  <a:spcPts val="0"/>
                </a:spcAft>
                <a:buNone/>
              </a:pPr>
              <a:r>
                <a:rPr lang="zh-CN" altLang="en-US" sz="2300" b="1" i="0" u="none" strike="noStrike" kern="1200" cap="none" spc="0" baseline="0">
                  <a:solidFill>
                    <a:srgbClr val="FF0000"/>
                  </a:solidFill>
                  <a:latin typeface="宋体" pitchFamily="0" charset="0"/>
                  <a:ea typeface="宋体" pitchFamily="0" charset="0"/>
                  <a:cs typeface="Arial" pitchFamily="0" charset="0"/>
                </a:rPr>
                <a:t>谁能扣？</a:t>
              </a:r>
              <a:endParaRPr lang="zh-CN" altLang="en-US" sz="2300" b="1" i="0" u="none" strike="noStrike" kern="1200" cap="none" spc="0" baseline="0">
                <a:solidFill>
                  <a:srgbClr val="FF0000"/>
                </a:solidFill>
                <a:latin typeface="宋体" pitchFamily="0" charset="0"/>
                <a:ea typeface="宋体" pitchFamily="0" charset="0"/>
                <a:cs typeface="Arial" pitchFamily="0" charset="0"/>
              </a:endParaRPr>
            </a:p>
          </p:txBody>
        </p:sp>
      </p:grpSp>
      <p:grpSp>
        <p:nvGrpSpPr>
          <p:cNvPr id="442" name="组合"/>
          <p:cNvGrpSpPr>
            <a:grpSpLocks/>
          </p:cNvGrpSpPr>
          <p:nvPr/>
        </p:nvGrpSpPr>
        <p:grpSpPr>
          <a:xfrm>
            <a:off x="294005" y="4229100"/>
            <a:ext cx="4607988" cy="2354579"/>
            <a:chOff x="294005" y="4229100"/>
            <a:chExt cx="4607988" cy="2354579"/>
          </a:xfrm>
        </p:grpSpPr>
        <p:sp>
          <p:nvSpPr>
            <p:cNvPr id="440" name="矩形"/>
            <p:cNvSpPr>
              <a:spLocks/>
            </p:cNvSpPr>
            <p:nvPr/>
          </p:nvSpPr>
          <p:spPr>
            <a:xfrm rot="0">
              <a:off x="294005" y="4657278"/>
              <a:ext cx="4607988" cy="1926401"/>
            </a:xfrm>
            <a:prstGeom prst="rect"/>
            <a:noFill/>
            <a:ln w="9525" cmpd="sng" cap="flat">
              <a:noFill/>
              <a:prstDash val="solid"/>
              <a:miter/>
            </a:ln>
          </p:spPr>
          <p:txBody>
            <a:bodyPr vert="horz" wrap="square" lIns="36000" tIns="0" rIns="36000" bIns="0" anchor="ctr" anchorCtr="0">
              <a:prstTxWarp prst="textNoShape"/>
            </a:bodyPr>
            <a:lstStyle/>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每月</a:t>
              </a:r>
              <a:r>
                <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1500</a:t>
              </a: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元：直辖市、省会（首府城市）、计划单列市及国务院确定的其他城市；</a:t>
              </a:r>
              <a:endPar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每月</a:t>
              </a:r>
              <a:r>
                <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1100</a:t>
              </a: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元：除第一项所列城市外，市辖区户籍人口超过</a:t>
              </a:r>
              <a:r>
                <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100</a:t>
              </a: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万的城市；</a:t>
              </a:r>
              <a:endPar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每月</a:t>
              </a:r>
              <a:r>
                <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800</a:t>
              </a: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元：除第一项所列城市外，市辖区户籍人口不超过</a:t>
              </a:r>
              <a:r>
                <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100</a:t>
              </a: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万的城市；</a:t>
              </a:r>
              <a:endPar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p:txBody>
        </p:sp>
        <p:sp>
          <p:nvSpPr>
            <p:cNvPr id="441" name="矩形"/>
            <p:cNvSpPr>
              <a:spLocks/>
            </p:cNvSpPr>
            <p:nvPr/>
          </p:nvSpPr>
          <p:spPr>
            <a:xfrm rot="0">
              <a:off x="2811079" y="4229100"/>
              <a:ext cx="1763814" cy="141663"/>
            </a:xfrm>
            <a:prstGeom prst="rect"/>
            <a:noFill/>
            <a:ln w="9525" cmpd="sng" cap="flat">
              <a:noFill/>
              <a:prstDash val="solid"/>
              <a:miter/>
            </a:ln>
          </p:spPr>
          <p:txBody>
            <a:bodyPr vert="horz" wrap="square" lIns="36000" tIns="0" rIns="36000" bIns="0" anchor="ctr" anchorCtr="0">
              <a:prstTxWarp prst="textNoShape"/>
            </a:bodyPr>
            <a:lstStyle/>
            <a:p>
              <a:pPr marL="0" indent="0" algn="r">
                <a:lnSpc>
                  <a:spcPct val="100000"/>
                </a:lnSpc>
                <a:spcBef>
                  <a:spcPts val="0"/>
                </a:spcBef>
                <a:spcAft>
                  <a:spcPts val="0"/>
                </a:spcAft>
                <a:buNone/>
              </a:pPr>
              <a:r>
                <a:rPr lang="zh-CN" altLang="en-US" sz="2300" b="1" i="0" u="none" strike="noStrike" kern="1200" cap="none" spc="0" baseline="0">
                  <a:solidFill>
                    <a:srgbClr val="FF0000"/>
                  </a:solidFill>
                  <a:latin typeface="宋体" pitchFamily="0" charset="0"/>
                  <a:ea typeface="宋体" pitchFamily="0" charset="0"/>
                  <a:cs typeface="Arial" pitchFamily="0" charset="0"/>
                </a:rPr>
                <a:t>扣多少？</a:t>
              </a:r>
              <a:endParaRPr lang="zh-CN" altLang="en-US" sz="1400" b="0" i="0" u="none" strike="noStrike" kern="1200" cap="none" spc="0" baseline="0">
                <a:solidFill>
                  <a:srgbClr val="092B2D"/>
                </a:solidFill>
                <a:latin typeface="微软雅黑" pitchFamily="0" charset="0"/>
                <a:ea typeface="微软雅黑" pitchFamily="0" charset="0"/>
                <a:cs typeface="Arial" pitchFamily="0" charset="0"/>
              </a:endParaRPr>
            </a:p>
          </p:txBody>
        </p:sp>
      </p:grpSp>
      <p:grpSp>
        <p:nvGrpSpPr>
          <p:cNvPr id="445" name="组合"/>
          <p:cNvGrpSpPr>
            <a:grpSpLocks/>
          </p:cNvGrpSpPr>
          <p:nvPr/>
        </p:nvGrpSpPr>
        <p:grpSpPr>
          <a:xfrm>
            <a:off x="7314113" y="1989455"/>
            <a:ext cx="4514215" cy="1208404"/>
            <a:chOff x="7314113" y="1989455"/>
            <a:chExt cx="4514215" cy="1208404"/>
          </a:xfrm>
        </p:grpSpPr>
        <p:sp>
          <p:nvSpPr>
            <p:cNvPr id="443" name="矩形"/>
            <p:cNvSpPr>
              <a:spLocks/>
            </p:cNvSpPr>
            <p:nvPr/>
          </p:nvSpPr>
          <p:spPr>
            <a:xfrm rot="0">
              <a:off x="7314113" y="2666999"/>
              <a:ext cx="4514215" cy="530860"/>
            </a:xfrm>
            <a:prstGeom prst="rect"/>
            <a:noFill/>
            <a:ln w="9525" cmpd="sng" cap="flat">
              <a:noFill/>
              <a:prstDash val="solid"/>
              <a:miter/>
            </a:ln>
          </p:spPr>
          <p:txBody>
            <a:bodyPr vert="horz" wrap="square" lIns="36000" tIns="0" rIns="36000" bIns="0" anchor="ctr" anchorCtr="0">
              <a:prstTxWarp prst="textNoShape"/>
            </a:bodyPr>
            <a:lstStyle/>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由签订租赁住房合同的承租人扣除；</a:t>
              </a:r>
              <a:endPar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夫妻双方主要工作城市相同的，只能由其中一方扣除；</a:t>
              </a:r>
              <a:endPar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p:txBody>
        </p:sp>
        <p:sp>
          <p:nvSpPr>
            <p:cNvPr id="444" name="矩形"/>
            <p:cNvSpPr>
              <a:spLocks/>
            </p:cNvSpPr>
            <p:nvPr/>
          </p:nvSpPr>
          <p:spPr>
            <a:xfrm rot="0">
              <a:off x="7486392" y="1989455"/>
              <a:ext cx="3196214" cy="226058"/>
            </a:xfrm>
            <a:prstGeom prst="rect"/>
            <a:noFill/>
            <a:ln w="9525" cmpd="sng" cap="flat">
              <a:noFill/>
              <a:prstDash val="solid"/>
              <a:miter/>
            </a:ln>
          </p:spPr>
          <p:txBody>
            <a:bodyPr vert="horz" wrap="square" lIns="36000" tIns="0" rIns="36000" bIns="0" anchor="ctr" anchorCtr="0">
              <a:prstTxWarp prst="textNoShape"/>
            </a:bodyPr>
            <a:lstStyle/>
            <a:p>
              <a:pPr marL="0" indent="0" algn="l">
                <a:lnSpc>
                  <a:spcPct val="100000"/>
                </a:lnSpc>
                <a:spcBef>
                  <a:spcPts val="0"/>
                </a:spcBef>
                <a:spcAft>
                  <a:spcPts val="0"/>
                </a:spcAft>
                <a:buNone/>
              </a:pPr>
              <a:r>
                <a:rPr lang="zh-CN" altLang="en-US" sz="2300" b="1" i="0" u="none" strike="noStrike" kern="1200" cap="none" spc="0" baseline="0">
                  <a:solidFill>
                    <a:srgbClr val="FF0000"/>
                  </a:solidFill>
                  <a:latin typeface="宋体" pitchFamily="0" charset="0"/>
                  <a:ea typeface="宋体" pitchFamily="0" charset="0"/>
                  <a:cs typeface="Arial" pitchFamily="0" charset="0"/>
                </a:rPr>
                <a:t>怎么扣？</a:t>
              </a:r>
              <a:endParaRPr lang="zh-CN" altLang="en-US" sz="2300" b="1" i="0" u="none" strike="noStrike" kern="1200" cap="none" spc="0" baseline="0">
                <a:solidFill>
                  <a:srgbClr val="FF0000"/>
                </a:solidFill>
                <a:latin typeface="宋体" pitchFamily="0" charset="0"/>
                <a:ea typeface="宋体" pitchFamily="0" charset="0"/>
                <a:cs typeface="Arial" pitchFamily="0" charset="0"/>
              </a:endParaRPr>
            </a:p>
          </p:txBody>
        </p:sp>
      </p:grpSp>
      <p:grpSp>
        <p:nvGrpSpPr>
          <p:cNvPr id="448" name="组合"/>
          <p:cNvGrpSpPr>
            <a:grpSpLocks/>
          </p:cNvGrpSpPr>
          <p:nvPr/>
        </p:nvGrpSpPr>
        <p:grpSpPr>
          <a:xfrm>
            <a:off x="7220482" y="4294147"/>
            <a:ext cx="4700904" cy="2021948"/>
            <a:chOff x="7220482" y="4294147"/>
            <a:chExt cx="4700904" cy="2021948"/>
          </a:xfrm>
        </p:grpSpPr>
        <p:sp>
          <p:nvSpPr>
            <p:cNvPr id="446" name="矩形"/>
            <p:cNvSpPr>
              <a:spLocks/>
            </p:cNvSpPr>
            <p:nvPr/>
          </p:nvSpPr>
          <p:spPr>
            <a:xfrm rot="0">
              <a:off x="7220482" y="5004713"/>
              <a:ext cx="4700904" cy="1311381"/>
            </a:xfrm>
            <a:prstGeom prst="rect"/>
            <a:noFill/>
            <a:ln w="9525" cmpd="sng" cap="flat">
              <a:noFill/>
              <a:prstDash val="solid"/>
              <a:miter/>
            </a:ln>
          </p:spPr>
          <p:txBody>
            <a:bodyPr vert="horz" wrap="square" lIns="36000" tIns="0" rIns="36000" bIns="0" anchor="ctr" anchorCtr="0">
              <a:prstTxWarp prst="textNoShape"/>
            </a:bodyPr>
            <a:lstStyle/>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纳税人及其配偶在一个纳税年度不能同时分别享受住房贷款利息和住房租金专项附加扣除；</a:t>
              </a:r>
              <a:endPar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应当留存住房租赁合同、协议等有关资料备查。</a:t>
              </a:r>
              <a:endPar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a:p>
              <a:pPr marL="0" indent="0" algn="l">
                <a:lnSpc>
                  <a:spcPct val="129000"/>
                </a:lnSpc>
                <a:spcBef>
                  <a:spcPts val="0"/>
                </a:spcBef>
                <a:spcAft>
                  <a:spcPts val="0"/>
                </a:spcAft>
                <a:buNone/>
              </a:pPr>
              <a:endPar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p:txBody>
        </p:sp>
        <p:sp>
          <p:nvSpPr>
            <p:cNvPr id="447" name="矩形"/>
            <p:cNvSpPr>
              <a:spLocks/>
            </p:cNvSpPr>
            <p:nvPr/>
          </p:nvSpPr>
          <p:spPr>
            <a:xfrm rot="0">
              <a:off x="7328374" y="4294147"/>
              <a:ext cx="3328395" cy="363022"/>
            </a:xfrm>
            <a:prstGeom prst="rect"/>
            <a:noFill/>
            <a:ln w="9525" cmpd="sng" cap="flat">
              <a:noFill/>
              <a:prstDash val="solid"/>
              <a:miter/>
            </a:ln>
          </p:spPr>
          <p:txBody>
            <a:bodyPr vert="horz" wrap="square" lIns="36000" tIns="0" rIns="36000" bIns="0" anchor="ctr" anchorCtr="0">
              <a:prstTxWarp prst="textNoShape"/>
            </a:bodyPr>
            <a:lstStyle/>
            <a:p>
              <a:pPr marL="0" indent="0" algn="l">
                <a:lnSpc>
                  <a:spcPct val="100000"/>
                </a:lnSpc>
                <a:spcBef>
                  <a:spcPts val="0"/>
                </a:spcBef>
                <a:spcAft>
                  <a:spcPts val="0"/>
                </a:spcAft>
                <a:buNone/>
              </a:pPr>
              <a:r>
                <a:rPr lang="zh-CN" altLang="en-US" sz="2300" b="1" i="0" u="none" strike="noStrike" kern="1200" cap="none" spc="0" baseline="0">
                  <a:solidFill>
                    <a:srgbClr val="FF0000"/>
                  </a:solidFill>
                  <a:latin typeface="宋体" pitchFamily="0" charset="0"/>
                  <a:ea typeface="宋体" pitchFamily="0" charset="0"/>
                  <a:cs typeface="Arial" pitchFamily="0" charset="0"/>
                </a:rPr>
                <a:t>注意：</a:t>
              </a:r>
              <a:endParaRPr lang="zh-CN" altLang="en-US" sz="1400" b="0" i="0" u="none" strike="noStrike" kern="1200" cap="none" spc="0" baseline="0">
                <a:solidFill>
                  <a:srgbClr val="092B2D"/>
                </a:solidFill>
                <a:latin typeface="微软雅黑" pitchFamily="0" charset="0"/>
                <a:ea typeface="微软雅黑" pitchFamily="0" charset="0"/>
                <a:cs typeface="Arial" pitchFamily="0" charset="0"/>
              </a:endParaRPr>
            </a:p>
          </p:txBody>
        </p:sp>
      </p:grpSp>
      <p:sp>
        <p:nvSpPr>
          <p:cNvPr id="449" name="矩形"/>
          <p:cNvSpPr>
            <a:spLocks/>
          </p:cNvSpPr>
          <p:nvPr/>
        </p:nvSpPr>
        <p:spPr>
          <a:xfrm rot="0">
            <a:off x="838200" y="457200"/>
            <a:ext cx="3632581"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020101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工资薪金</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450"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451"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452" name="矩形"/>
          <p:cNvSpPr>
            <a:spLocks/>
          </p:cNvSpPr>
          <p:nvPr/>
        </p:nvSpPr>
        <p:spPr>
          <a:xfrm rot="0">
            <a:off x="2731770" y="1044575"/>
            <a:ext cx="7688579" cy="585692"/>
          </a:xfrm>
          <a:prstGeom prst="rect"/>
          <a:solidFill>
            <a:srgbClr val="1C8388"/>
          </a:solidFill>
          <a:ln w="3175" cmpd="sng" cap="flat">
            <a:solidFill>
              <a:srgbClr val="309FA2"/>
            </a:solidFill>
            <a:prstDash val="dash"/>
            <a:round/>
          </a:ln>
        </p:spPr>
        <p:txBody>
          <a:bodyPr vert="horz" wrap="square" lIns="72000" tIns="36195" rIns="72000" bIns="36195" anchor="t" anchorCtr="0">
            <a:prstTxWarp prst="textNoShape"/>
            <a:spAutoFit/>
          </a:bodyPr>
          <a:lstStyle/>
          <a:p>
            <a:pPr marL="0" indent="0" algn="ctr" defTabSz="913638" eaLnBrk="1" fontAlgn="auto" latinLnBrk="0" hangingPunct="1">
              <a:lnSpc>
                <a:spcPct val="129000"/>
              </a:lnSpc>
              <a:spcBef>
                <a:spcPts val="800"/>
              </a:spcBef>
              <a:spcAft>
                <a:spcPts val="0"/>
              </a:spcAft>
              <a:buNone/>
            </a:pPr>
            <a:r>
              <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rPr>
              <a:t>累计专项附加扣除----住房租金</a:t>
            </a:r>
            <a:endPar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endParaRPr>
          </a:p>
        </p:txBody>
      </p:sp>
      <p:sp>
        <p:nvSpPr>
          <p:cNvPr id="453" name="曲线"/>
          <p:cNvSpPr>
            <a:spLocks/>
          </p:cNvSpPr>
          <p:nvPr/>
        </p:nvSpPr>
        <p:spPr>
          <a:xfrm flipH="1" rot="0">
            <a:off x="7220268" y="4522564"/>
            <a:ext cx="6983" cy="1409700"/>
          </a:xfrm>
          <a:custGeom>
            <a:gdLst>
              <a:gd name="T1" fmla="*/ -21600 w 21600"/>
              <a:gd name="T2" fmla="*/ 0 h 21600"/>
              <a:gd name="T3" fmla="*/ 0 w 21600"/>
              <a:gd name="T4" fmla="*/ 21600 h 21600"/>
            </a:gdLst>
            <a:rect l="T1" t="T2" r="T3" b="T4"/>
            <a:pathLst>
              <a:path w="21600" h="21600">
                <a:moveTo>
                  <a:pt x="0" y="0"/>
                </a:moveTo>
                <a:lnTo>
                  <a:pt x="0" y="21600"/>
                </a:lnTo>
              </a:path>
            </a:pathLst>
          </a:custGeom>
          <a:noFill/>
          <a:ln w="20267" cmpd="sng" cap="flat">
            <a:solidFill>
              <a:srgbClr val="1A7B80"/>
            </a:solidFill>
            <a:prstDash val="solid"/>
            <a:bevel/>
            <a:headEnd type="oval" w="med" len="med"/>
            <a:tailEnd type="oval" w="med" len="med"/>
          </a:ln>
        </p:spPr>
      </p:sp>
    </p:spTree>
    <p:extLst>
      <p:ext uri="{BB962C8B-B14F-4D97-AF65-F5344CB8AC3E}">
        <p14:creationId xmlns:p14="http://schemas.microsoft.com/office/powerpoint/2010/main" val="102534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32"/>
                                        </p:tgtEl>
                                        <p:attrNameLst>
                                          <p:attrName>style.visibility</p:attrName>
                                        </p:attrNameLst>
                                      </p:cBhvr>
                                      <p:to>
                                        <p:strVal val="visible"/>
                                      </p:to>
                                    </p:set>
                                    <p:animEffect transition="in" filter="wheel(1)">
                                      <p:cBhvr>
                                        <p:cTn id="7" dur="750"/>
                                        <p:tgtEl>
                                          <p:spTgt spid="432"/>
                                        </p:tgtEl>
                                      </p:cBhvr>
                                    </p:animEffect>
                                  </p:childTnLst>
                                </p:cTn>
                              </p:par>
                            </p:childTnLst>
                          </p:cTn>
                        </p:par>
                        <p:par>
                          <p:cTn id="8" fill="hold" nodeType="withGroup">
                            <p:stCondLst>
                              <p:cond delay="750"/>
                            </p:stCondLst>
                            <p:childTnLst>
                              <p:par>
                                <p:cTn id="9" presetID="6" presetClass="entr" presetSubtype="32" fill="hold" grpId="0" nodeType="afterEffect">
                                  <p:stCondLst>
                                    <p:cond delay="0"/>
                                  </p:stCondLst>
                                  <p:childTnLst>
                                    <p:set>
                                      <p:cBhvr>
                                        <p:cTn id="10" dur="1" fill="hold">
                                          <p:stCondLst>
                                            <p:cond delay="0"/>
                                          </p:stCondLst>
                                        </p:cTn>
                                        <p:tgtEl>
                                          <p:spTgt spid="425"/>
                                        </p:tgtEl>
                                        <p:attrNameLst>
                                          <p:attrName>style.visibility</p:attrName>
                                        </p:attrNameLst>
                                      </p:cBhvr>
                                      <p:to>
                                        <p:strVal val="visible"/>
                                      </p:to>
                                    </p:set>
                                    <p:animEffect transition="in" filter="circle(out)">
                                      <p:cBhvr>
                                        <p:cTn id="11" dur="750"/>
                                        <p:tgtEl>
                                          <p:spTgt spid="425"/>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433"/>
                                        </p:tgtEl>
                                        <p:attrNameLst>
                                          <p:attrName>style.visibility</p:attrName>
                                        </p:attrNameLst>
                                      </p:cBhvr>
                                      <p:to>
                                        <p:strVal val="visible"/>
                                      </p:to>
                                    </p:set>
                                    <p:animEffect transition="in" filter="wipe(left)">
                                      <p:cBhvr>
                                        <p:cTn id="15" dur="500"/>
                                        <p:tgtEl>
                                          <p:spTgt spid="433"/>
                                        </p:tgtEl>
                                      </p:cBhvr>
                                    </p:animEffect>
                                  </p:childTnLst>
                                </p:cTn>
                              </p:par>
                            </p:childTnLst>
                          </p:cTn>
                        </p:par>
                        <p:par>
                          <p:cTn id="16" fill="hold" nodeType="withGroup">
                            <p:stCondLst>
                              <p:cond delay="2000"/>
                            </p:stCondLst>
                            <p:childTnLst>
                              <p:par>
                                <p:cTn id="17" presetID="6" presetClass="entr" presetSubtype="32" fill="hold" grpId="0" nodeType="afterEffect">
                                  <p:stCondLst>
                                    <p:cond delay="0"/>
                                  </p:stCondLst>
                                  <p:childTnLst>
                                    <p:set>
                                      <p:cBhvr>
                                        <p:cTn id="18" dur="1" fill="hold">
                                          <p:stCondLst>
                                            <p:cond delay="0"/>
                                          </p:stCondLst>
                                        </p:cTn>
                                        <p:tgtEl>
                                          <p:spTgt spid="426"/>
                                        </p:tgtEl>
                                        <p:attrNameLst>
                                          <p:attrName>style.visibility</p:attrName>
                                        </p:attrNameLst>
                                      </p:cBhvr>
                                      <p:to>
                                        <p:strVal val="visible"/>
                                      </p:to>
                                    </p:set>
                                    <p:animEffect transition="in" filter="circle(out)">
                                      <p:cBhvr>
                                        <p:cTn id="19" dur="750"/>
                                        <p:tgtEl>
                                          <p:spTgt spid="426"/>
                                        </p:tgtEl>
                                      </p:cBhvr>
                                    </p:animEffect>
                                  </p:childTnLst>
                                </p:cTn>
                              </p:par>
                            </p:childTnLst>
                          </p:cTn>
                        </p:par>
                        <p:par>
                          <p:cTn id="20" fill="hold">
                            <p:stCondLst>
                              <p:cond delay="2750"/>
                            </p:stCondLst>
                            <p:childTnLst>
                              <p:par>
                                <p:cTn id="21" presetID="22" presetClass="entr" presetSubtype="8" fill="hold" grpId="0" nodeType="afterEffect">
                                  <p:stCondLst>
                                    <p:cond delay="0"/>
                                  </p:stCondLst>
                                  <p:childTnLst>
                                    <p:set>
                                      <p:cBhvr>
                                        <p:cTn id="22" dur="1" fill="hold">
                                          <p:stCondLst>
                                            <p:cond delay="0"/>
                                          </p:stCondLst>
                                        </p:cTn>
                                        <p:tgtEl>
                                          <p:spTgt spid="434"/>
                                        </p:tgtEl>
                                        <p:attrNameLst>
                                          <p:attrName>style.visibility</p:attrName>
                                        </p:attrNameLst>
                                      </p:cBhvr>
                                      <p:to>
                                        <p:strVal val="visible"/>
                                      </p:to>
                                    </p:set>
                                    <p:animEffect transition="in" filter="wipe(left)">
                                      <p:cBhvr>
                                        <p:cTn id="23" dur="500"/>
                                        <p:tgtEl>
                                          <p:spTgt spid="434"/>
                                        </p:tgtEl>
                                      </p:cBhvr>
                                    </p:animEffect>
                                  </p:childTnLst>
                                </p:cTn>
                              </p:par>
                            </p:childTnLst>
                          </p:cTn>
                        </p:par>
                        <p:par>
                          <p:cTn id="24" fill="hold" nodeType="withGroup">
                            <p:stCondLst>
                              <p:cond delay="3250"/>
                            </p:stCondLst>
                            <p:childTnLst>
                              <p:par>
                                <p:cTn id="25" presetID="6" presetClass="entr" presetSubtype="32" fill="hold" grpId="0" nodeType="afterEffect">
                                  <p:stCondLst>
                                    <p:cond delay="0"/>
                                  </p:stCondLst>
                                  <p:childTnLst>
                                    <p:set>
                                      <p:cBhvr>
                                        <p:cTn id="26" dur="1" fill="hold">
                                          <p:stCondLst>
                                            <p:cond delay="0"/>
                                          </p:stCondLst>
                                        </p:cTn>
                                        <p:tgtEl>
                                          <p:spTgt spid="427"/>
                                        </p:tgtEl>
                                        <p:attrNameLst>
                                          <p:attrName>style.visibility</p:attrName>
                                        </p:attrNameLst>
                                      </p:cBhvr>
                                      <p:to>
                                        <p:strVal val="visible"/>
                                      </p:to>
                                    </p:set>
                                    <p:animEffect transition="in" filter="circle(out)">
                                      <p:cBhvr>
                                        <p:cTn id="27" dur="750"/>
                                        <p:tgtEl>
                                          <p:spTgt spid="427"/>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436"/>
                                        </p:tgtEl>
                                        <p:attrNameLst>
                                          <p:attrName>style.visibility</p:attrName>
                                        </p:attrNameLst>
                                      </p:cBhvr>
                                      <p:to>
                                        <p:strVal val="visible"/>
                                      </p:to>
                                    </p:set>
                                    <p:animEffect transition="in" filter="wipe(left)">
                                      <p:cBhvr>
                                        <p:cTn id="31" dur="500"/>
                                        <p:tgtEl>
                                          <p:spTgt spid="436"/>
                                        </p:tgtEl>
                                      </p:cBhvr>
                                    </p:animEffect>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435"/>
                                        </p:tgtEl>
                                        <p:attrNameLst>
                                          <p:attrName>style.visibility</p:attrName>
                                        </p:attrNameLst>
                                      </p:cBhvr>
                                      <p:to>
                                        <p:strVal val="visible"/>
                                      </p:to>
                                    </p:set>
                                    <p:animEffect transition="in" filter="wipe(left)">
                                      <p:cBhvr>
                                        <p:cTn id="35" dur="500"/>
                                        <p:tgtEl>
                                          <p:spTgt spid="435"/>
                                        </p:tgtEl>
                                      </p:cBhvr>
                                    </p:animEffect>
                                  </p:childTnLst>
                                </p:cTn>
                              </p:par>
                            </p:childTnLst>
                          </p:cTn>
                        </p:par>
                        <p:par>
                          <p:cTn id="36" fill="hold" nodeType="withGroup">
                            <p:stCondLst>
                              <p:cond delay="5000"/>
                            </p:stCondLst>
                            <p:childTnLst>
                              <p:par>
                                <p:cTn id="37" presetID="6" presetClass="entr" presetSubtype="32" fill="hold" grpId="0" nodeType="afterEffect">
                                  <p:stCondLst>
                                    <p:cond delay="0"/>
                                  </p:stCondLst>
                                  <p:childTnLst>
                                    <p:set>
                                      <p:cBhvr>
                                        <p:cTn id="38" dur="1" fill="hold">
                                          <p:stCondLst>
                                            <p:cond delay="0"/>
                                          </p:stCondLst>
                                        </p:cTn>
                                        <p:tgtEl>
                                          <p:spTgt spid="453"/>
                                        </p:tgtEl>
                                        <p:attrNameLst>
                                          <p:attrName>style.visibility</p:attrName>
                                        </p:attrNameLst>
                                      </p:cBhvr>
                                      <p:to>
                                        <p:strVal val="visible"/>
                                      </p:to>
                                    </p:set>
                                    <p:animEffect transition="in" filter="circle(out)">
                                      <p:cBhvr>
                                        <p:cTn id="39" dur="750"/>
                                        <p:tgtEl>
                                          <p:spTgt spid="453"/>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39"/>
                                        </p:tgtEl>
                                        <p:attrNameLst>
                                          <p:attrName>style.visibility</p:attrName>
                                        </p:attrNameLst>
                                      </p:cBhvr>
                                      <p:to>
                                        <p:strVal val="visible"/>
                                      </p:to>
                                    </p:set>
                                    <p:anim calcmode="lin" valueType="num">
                                      <p:cBhvr additive="base">
                                        <p:cTn id="44" dur="500" fill="hold"/>
                                        <p:tgtEl>
                                          <p:spTgt spid="439"/>
                                        </p:tgtEl>
                                        <p:attrNameLst>
                                          <p:attrName>ppt_x</p:attrName>
                                        </p:attrNameLst>
                                      </p:cBhvr>
                                      <p:tavLst>
                                        <p:tav tm="0">
                                          <p:val>
                                            <p:strVal val="#ppt_x"/>
                                          </p:val>
                                        </p:tav>
                                        <p:tav tm="100000">
                                          <p:val>
                                            <p:strVal val="#ppt_x"/>
                                          </p:val>
                                        </p:tav>
                                      </p:tavLst>
                                    </p:anim>
                                    <p:anim calcmode="lin" valueType="num">
                                      <p:cBhvr additive="base">
                                        <p:cTn id="45" dur="500" fill="hold"/>
                                        <p:tgtEl>
                                          <p:spTgt spid="43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42"/>
                                        </p:tgtEl>
                                        <p:attrNameLst>
                                          <p:attrName>style.visibility</p:attrName>
                                        </p:attrNameLst>
                                      </p:cBhvr>
                                      <p:to>
                                        <p:strVal val="visible"/>
                                      </p:to>
                                    </p:set>
                                    <p:anim calcmode="lin" valueType="num">
                                      <p:cBhvr additive="base">
                                        <p:cTn id="50" dur="500" fill="hold"/>
                                        <p:tgtEl>
                                          <p:spTgt spid="442"/>
                                        </p:tgtEl>
                                        <p:attrNameLst>
                                          <p:attrName>ppt_x</p:attrName>
                                        </p:attrNameLst>
                                      </p:cBhvr>
                                      <p:tavLst>
                                        <p:tav tm="0">
                                          <p:val>
                                            <p:strVal val="#ppt_x"/>
                                          </p:val>
                                        </p:tav>
                                        <p:tav tm="100000">
                                          <p:val>
                                            <p:strVal val="#ppt_x"/>
                                          </p:val>
                                        </p:tav>
                                      </p:tavLst>
                                    </p:anim>
                                    <p:anim calcmode="lin" valueType="num">
                                      <p:cBhvr additive="base">
                                        <p:cTn id="51" dur="500" fill="hold"/>
                                        <p:tgtEl>
                                          <p:spTgt spid="44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45"/>
                                        </p:tgtEl>
                                        <p:attrNameLst>
                                          <p:attrName>style.visibility</p:attrName>
                                        </p:attrNameLst>
                                      </p:cBhvr>
                                      <p:to>
                                        <p:strVal val="visible"/>
                                      </p:to>
                                    </p:set>
                                    <p:anim calcmode="lin" valueType="num">
                                      <p:cBhvr additive="base">
                                        <p:cTn id="56" dur="500" fill="hold"/>
                                        <p:tgtEl>
                                          <p:spTgt spid="445"/>
                                        </p:tgtEl>
                                        <p:attrNameLst>
                                          <p:attrName>ppt_x</p:attrName>
                                        </p:attrNameLst>
                                      </p:cBhvr>
                                      <p:tavLst>
                                        <p:tav tm="0">
                                          <p:val>
                                            <p:strVal val="#ppt_x"/>
                                          </p:val>
                                        </p:tav>
                                        <p:tav tm="100000">
                                          <p:val>
                                            <p:strVal val="#ppt_x"/>
                                          </p:val>
                                        </p:tav>
                                      </p:tavLst>
                                    </p:anim>
                                    <p:anim calcmode="lin" valueType="num">
                                      <p:cBhvr additive="base">
                                        <p:cTn id="57" dur="500" fill="hold"/>
                                        <p:tgtEl>
                                          <p:spTgt spid="445"/>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48"/>
                                        </p:tgtEl>
                                        <p:attrNameLst>
                                          <p:attrName>style.visibility</p:attrName>
                                        </p:attrNameLst>
                                      </p:cBhvr>
                                      <p:to>
                                        <p:strVal val="visible"/>
                                      </p:to>
                                    </p:set>
                                    <p:anim calcmode="lin" valueType="num">
                                      <p:cBhvr additive="base">
                                        <p:cTn id="62" dur="500" fill="hold"/>
                                        <p:tgtEl>
                                          <p:spTgt spid="448"/>
                                        </p:tgtEl>
                                        <p:attrNameLst>
                                          <p:attrName>ppt_x</p:attrName>
                                        </p:attrNameLst>
                                      </p:cBhvr>
                                      <p:tavLst>
                                        <p:tav tm="0">
                                          <p:val>
                                            <p:strVal val="#ppt_x"/>
                                          </p:val>
                                        </p:tav>
                                        <p:tav tm="100000">
                                          <p:val>
                                            <p:strVal val="#ppt_x"/>
                                          </p:val>
                                        </p:tav>
                                      </p:tavLst>
                                    </p:anim>
                                    <p:anim calcmode="lin" valueType="num">
                                      <p:cBhvr additive="base">
                                        <p:cTn id="63" dur="500" fill="hold"/>
                                        <p:tgtEl>
                                          <p:spTgt spid="4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 grpId="0" animBg="1"/>
      <p:bldP spid="425" grpId="0" animBg="1"/>
      <p:bldP spid="433" grpId="0" animBg="1"/>
      <p:bldP spid="426" grpId="0" animBg="1"/>
      <p:bldP spid="434" grpId="0" animBg="1"/>
      <p:bldP spid="427" grpId="0" animBg="1"/>
      <p:bldP spid="436" grpId="0" animBg="1"/>
      <p:bldP spid="435" grpId="0" animBg="1"/>
      <p:bldP spid="453" grpId="0" animBg="1"/>
      <p:bldP spid="439" grpId="0" animBg="1"/>
      <p:bldP spid="442" grpId="0" animBg="1"/>
      <p:bldP spid="445" grpId="0" animBg="1"/>
      <p:bldP spid="448" grpId="0" animBg="1"/>
    </p:bldLst>
  </p:timing>
</p:sld>
</file>

<file path=ppt/slides/slide35.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456" name="图片"/>
          <p:cNvPicPr>
            <a:picLocks noChangeAspect="1"/>
          </p:cNvPicPr>
          <p:nvPr/>
        </p:nvPicPr>
        <p:blipFill>
          <a:blip r:embed="rId1" cstate="print"/>
          <a:stretch>
            <a:fillRect/>
          </a:stretch>
        </p:blipFill>
        <p:spPr>
          <a:xfrm rot="0">
            <a:off x="365124" y="1453515"/>
            <a:ext cx="1413510" cy="1381760"/>
          </a:xfrm>
          <a:prstGeom prst="rect"/>
          <a:noFill/>
          <a:ln w="9525" cmpd="sng" cap="flat">
            <a:noFill/>
            <a:prstDash val="solid"/>
            <a:miter/>
          </a:ln>
        </p:spPr>
      </p:pic>
      <p:sp>
        <p:nvSpPr>
          <p:cNvPr id="457" name="矩形"/>
          <p:cNvSpPr>
            <a:spLocks/>
          </p:cNvSpPr>
          <p:nvPr/>
        </p:nvSpPr>
        <p:spPr>
          <a:xfrm rot="0">
            <a:off x="838200" y="457200"/>
            <a:ext cx="3632581"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020101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工资薪金</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458"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459"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460" name="矩形"/>
          <p:cNvSpPr>
            <a:spLocks/>
          </p:cNvSpPr>
          <p:nvPr/>
        </p:nvSpPr>
        <p:spPr>
          <a:xfrm rot="0">
            <a:off x="2190115" y="1073785"/>
            <a:ext cx="9094471" cy="120586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Arial" pitchFamily="0" charset="0"/>
              </a:rPr>
              <a:t>看表哦！</a:t>
            </a:r>
            <a:endParaRPr lang="en-US" altLang="zh-CN" sz="25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00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Arial" pitchFamily="0" charset="0"/>
              </a:rPr>
              <a:t>前提条件：纳税人及其配偶当年没有申报享受住房贷款利息扣除，在主要工作城市没有自有住房的均租房居住。</a:t>
            </a:r>
            <a:endParaRPr lang="zh-CN" altLang="en-US" sz="2500" b="0" i="0" u="none" strike="noStrike" kern="1200" cap="none" spc="0" baseline="0">
              <a:solidFill>
                <a:schemeClr val="tx1"/>
              </a:solidFill>
              <a:latin typeface="宋体" pitchFamily="0" charset="0"/>
              <a:ea typeface="宋体" pitchFamily="0" charset="0"/>
              <a:cs typeface="Arial" pitchFamily="0" charset="0"/>
            </a:endParaRPr>
          </a:p>
        </p:txBody>
      </p:sp>
      <p:graphicFrame>
        <p:nvGraphicFramePr>
          <p:cNvPr id="461" name="表格"/>
          <p:cNvGraphicFramePr>
            <a:graphicFrameLocks noGrp="1"/>
          </p:cNvGraphicFramePr>
          <p:nvPr>
            <p:extLst>
              <p:ext uri="{D42A27DB-BD31-4B8C-83A1-F6EECF244321}"/>
            </p:extLst>
          </p:nvPr>
        </p:nvGraphicFramePr>
        <p:xfrm>
          <a:off x="1731010" y="2540635"/>
          <a:ext cx="9553575" cy="3086734"/>
        </p:xfrm>
        <a:graphic>
          <a:graphicData uri="http://schemas.openxmlformats.org/drawingml/2006/table">
            <a:tbl>
              <a:tblPr bandRow="1"/>
              <a:tblGrid>
                <a:gridCol w="3081014"/>
                <a:gridCol w="1297933"/>
                <a:gridCol w="1185539"/>
                <a:gridCol w="1372864"/>
                <a:gridCol w="1228087"/>
                <a:gridCol w="1388104"/>
              </a:tblGrid>
              <a:tr h="415909">
                <a:tc>
                  <a:txBody>
                    <a:bodyPr/>
                    <a:lstStyle/>
                    <a:p>
                      <a:pPr marL="0" indent="0" algn="ctr" eaLnBrk="1" latinLnBrk="0" hangingPunct="1">
                        <a:lnSpc>
                          <a:spcPct val="100000"/>
                        </a:lnSpc>
                        <a:spcBef>
                          <a:spcPts val="0"/>
                        </a:spcBef>
                        <a:spcAft>
                          <a:spcPts val="0"/>
                        </a:spcAft>
                        <a:buNone/>
                      </a:pPr>
                      <a:endParaRPr lang="zh-CN" altLang="en-US" sz="2000" b="1" i="0" u="none" strike="noStrike" kern="1200" cap="none" spc="0" baseline="0">
                        <a:solidFill>
                          <a:srgbClr val="FFFFFF"/>
                        </a:solidFill>
                        <a:latin typeface="Arial" pitchFamily="0" charset="0"/>
                        <a:ea typeface="黑体" pitchFamily="0" charset="0"/>
                        <a:cs typeface="Arial" pitchFamily="0" charset="0"/>
                        <a:sym typeface="黑体" pitchFamily="0" charset="0"/>
                      </a:endParaRPr>
                    </a:p>
                  </a:txBody>
                  <a:tcPr marL="0" marT="0" marR="0" marB="0" vert="horz" anchor="ctr">
                    <a:lnL>
                      <a:noFill/>
                    </a:lnL>
                    <a:lnR>
                      <a:noFill/>
                    </a:lnR>
                    <a:lnT w="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5B9BD5"/>
                    </a:solidFill>
                  </a:tcPr>
                </a:tc>
                <a:tc>
                  <a:txBody>
                    <a:bodyPr/>
                    <a:lstStyle/>
                    <a:p>
                      <a:pPr marL="0" indent="0" algn="ctr" eaLnBrk="1" latinLnBrk="0" hangingPunct="1">
                        <a:lnSpc>
                          <a:spcPct val="100000"/>
                        </a:lnSpc>
                        <a:spcBef>
                          <a:spcPts val="0"/>
                        </a:spcBef>
                        <a:spcAft>
                          <a:spcPts val="0"/>
                        </a:spcAft>
                        <a:buNone/>
                      </a:pPr>
                      <a:r>
                        <a:rPr lang="zh-CN" altLang="en-US" sz="2000" b="1" i="0" u="none" strike="noStrike" kern="1200" cap="none" spc="0" baseline="0">
                          <a:solidFill>
                            <a:srgbClr val="FFFFFF"/>
                          </a:solidFill>
                          <a:latin typeface="Arial" pitchFamily="0" charset="0"/>
                          <a:ea typeface="黑体" pitchFamily="0" charset="0"/>
                          <a:cs typeface="Arial" pitchFamily="0" charset="0"/>
                        </a:rPr>
                        <a:t>情形一</a:t>
                      </a:r>
                      <a:endParaRPr lang="zh-CN" altLang="en-US" sz="2000" b="1" i="0" u="none" strike="noStrike" kern="1200" cap="none" spc="0" baseline="0">
                        <a:solidFill>
                          <a:srgbClr val="FFFFFF"/>
                        </a:solidFill>
                        <a:latin typeface="Arial" pitchFamily="0" charset="0"/>
                        <a:ea typeface="黑体" pitchFamily="0" charset="0"/>
                        <a:cs typeface="Arial" pitchFamily="0" charset="0"/>
                      </a:endParaRPr>
                    </a:p>
                  </a:txBody>
                  <a:tcPr marL="0" marT="0" marR="0" marB="0" vert="horz" anchor="ctr">
                    <a:lnL>
                      <a:noFill/>
                    </a:lnL>
                    <a:lnR>
                      <a:noFill/>
                    </a:lnR>
                    <a:lnT w="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5B9BD5"/>
                    </a:solidFill>
                  </a:tcPr>
                </a:tc>
                <a:tc>
                  <a:txBody>
                    <a:bodyPr/>
                    <a:lstStyle/>
                    <a:p>
                      <a:pPr marL="0" indent="0" algn="ctr" eaLnBrk="1" latinLnBrk="0" hangingPunct="1">
                        <a:lnSpc>
                          <a:spcPct val="100000"/>
                        </a:lnSpc>
                        <a:spcBef>
                          <a:spcPts val="0"/>
                        </a:spcBef>
                        <a:spcAft>
                          <a:spcPts val="0"/>
                        </a:spcAft>
                        <a:buNone/>
                      </a:pPr>
                      <a:r>
                        <a:rPr lang="zh-CN" altLang="en-US" sz="2000" b="1" i="0" u="none" strike="noStrike" kern="1200" cap="none" spc="0" baseline="0">
                          <a:solidFill>
                            <a:srgbClr val="FFFFFF"/>
                          </a:solidFill>
                          <a:latin typeface="Arial" pitchFamily="0" charset="0"/>
                          <a:ea typeface="黑体" pitchFamily="0" charset="0"/>
                          <a:cs typeface="Arial" pitchFamily="0" charset="0"/>
                        </a:rPr>
                        <a:t>情形二</a:t>
                      </a:r>
                      <a:endParaRPr lang="zh-CN" altLang="en-US" sz="2000" b="1" i="0" u="none" strike="noStrike" kern="1200" cap="none" spc="0" baseline="0">
                        <a:solidFill>
                          <a:srgbClr val="FFFFFF"/>
                        </a:solidFill>
                        <a:latin typeface="Arial" pitchFamily="0" charset="0"/>
                        <a:ea typeface="黑体" pitchFamily="0" charset="0"/>
                        <a:cs typeface="Arial" pitchFamily="0" charset="0"/>
                      </a:endParaRPr>
                    </a:p>
                  </a:txBody>
                  <a:tcPr marL="0" marT="0" marR="0" marB="0" vert="horz" anchor="ctr">
                    <a:lnL>
                      <a:noFill/>
                    </a:lnL>
                    <a:lnR>
                      <a:noFill/>
                    </a:lnR>
                    <a:lnT w="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5B9BD5"/>
                    </a:solidFill>
                  </a:tcPr>
                </a:tc>
                <a:tc>
                  <a:txBody>
                    <a:bodyPr/>
                    <a:lstStyle/>
                    <a:p>
                      <a:pPr marL="0" indent="0" algn="ctr" eaLnBrk="1" latinLnBrk="0" hangingPunct="1">
                        <a:lnSpc>
                          <a:spcPct val="100000"/>
                        </a:lnSpc>
                        <a:spcBef>
                          <a:spcPts val="0"/>
                        </a:spcBef>
                        <a:spcAft>
                          <a:spcPts val="0"/>
                        </a:spcAft>
                        <a:buNone/>
                      </a:pPr>
                      <a:r>
                        <a:rPr lang="zh-CN" altLang="en-US" sz="2000" b="1" i="0" u="none" strike="noStrike" kern="1200" cap="none" spc="0" baseline="0">
                          <a:solidFill>
                            <a:srgbClr val="FFFFFF"/>
                          </a:solidFill>
                          <a:latin typeface="Arial" pitchFamily="0" charset="0"/>
                          <a:ea typeface="黑体" pitchFamily="0" charset="0"/>
                          <a:cs typeface="Arial" pitchFamily="0" charset="0"/>
                        </a:rPr>
                        <a:t>情形三</a:t>
                      </a:r>
                      <a:endParaRPr lang="zh-CN" altLang="en-US" sz="2000" b="1" i="0" u="none" strike="noStrike" kern="1200" cap="none" spc="0" baseline="0">
                        <a:solidFill>
                          <a:srgbClr val="FFFFFF"/>
                        </a:solidFill>
                        <a:latin typeface="Arial" pitchFamily="0" charset="0"/>
                        <a:ea typeface="黑体" pitchFamily="0" charset="0"/>
                        <a:cs typeface="Arial" pitchFamily="0" charset="0"/>
                      </a:endParaRPr>
                    </a:p>
                  </a:txBody>
                  <a:tcPr marL="0" marT="0" marR="0" marB="0" vert="horz" anchor="ctr">
                    <a:lnL>
                      <a:noFill/>
                    </a:lnL>
                    <a:lnR>
                      <a:noFill/>
                    </a:lnR>
                    <a:lnT w="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5B9BD5"/>
                    </a:solidFill>
                  </a:tcPr>
                </a:tc>
                <a:tc>
                  <a:txBody>
                    <a:bodyPr/>
                    <a:lstStyle/>
                    <a:p>
                      <a:pPr marL="0" indent="0" algn="ctr" eaLnBrk="1" latinLnBrk="0" hangingPunct="1">
                        <a:lnSpc>
                          <a:spcPct val="100000"/>
                        </a:lnSpc>
                        <a:spcBef>
                          <a:spcPts val="0"/>
                        </a:spcBef>
                        <a:spcAft>
                          <a:spcPts val="0"/>
                        </a:spcAft>
                        <a:buNone/>
                      </a:pPr>
                      <a:r>
                        <a:rPr lang="zh-CN" altLang="en-US" sz="2000" b="1" i="0" u="none" strike="noStrike" kern="1200" cap="none" spc="0" baseline="0">
                          <a:solidFill>
                            <a:srgbClr val="FFFFFF"/>
                          </a:solidFill>
                          <a:latin typeface="Arial" pitchFamily="0" charset="0"/>
                          <a:ea typeface="黑体" pitchFamily="0" charset="0"/>
                          <a:cs typeface="Arial" pitchFamily="0" charset="0"/>
                        </a:rPr>
                        <a:t>情形四</a:t>
                      </a:r>
                      <a:endParaRPr lang="zh-CN" altLang="en-US" sz="2000" b="1" i="0" u="none" strike="noStrike" kern="1200" cap="none" spc="0" baseline="0">
                        <a:solidFill>
                          <a:srgbClr val="FFFFFF"/>
                        </a:solidFill>
                        <a:latin typeface="Arial" pitchFamily="0" charset="0"/>
                        <a:ea typeface="黑体" pitchFamily="0" charset="0"/>
                        <a:cs typeface="Arial" pitchFamily="0" charset="0"/>
                      </a:endParaRPr>
                    </a:p>
                  </a:txBody>
                  <a:tcPr marL="0" marT="0" marR="0" marB="0" vert="horz" anchor="ctr">
                    <a:lnL>
                      <a:noFill/>
                    </a:lnL>
                    <a:lnR>
                      <a:noFill/>
                    </a:lnR>
                    <a:lnT w="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5B9BD5"/>
                    </a:solidFill>
                  </a:tcPr>
                </a:tc>
                <a:tc>
                  <a:txBody>
                    <a:bodyPr/>
                    <a:lstStyle/>
                    <a:p>
                      <a:pPr marL="0" indent="0" algn="ctr" eaLnBrk="1" latinLnBrk="0" hangingPunct="1">
                        <a:lnSpc>
                          <a:spcPct val="100000"/>
                        </a:lnSpc>
                        <a:spcBef>
                          <a:spcPts val="0"/>
                        </a:spcBef>
                        <a:spcAft>
                          <a:spcPts val="0"/>
                        </a:spcAft>
                        <a:buNone/>
                      </a:pPr>
                      <a:r>
                        <a:rPr lang="zh-CN" altLang="en-US" sz="2000" b="1" i="0" u="none" strike="noStrike" kern="1200" cap="none" spc="0" baseline="0">
                          <a:solidFill>
                            <a:srgbClr val="FFFFFF"/>
                          </a:solidFill>
                          <a:latin typeface="Arial" pitchFamily="0" charset="0"/>
                          <a:ea typeface="黑体" pitchFamily="0" charset="0"/>
                          <a:cs typeface="Arial" pitchFamily="0" charset="0"/>
                        </a:rPr>
                        <a:t>情形五</a:t>
                      </a:r>
                      <a:endParaRPr lang="zh-CN" altLang="en-US" sz="2000" b="1" i="0" u="none" strike="noStrike" kern="1200" cap="none" spc="0" baseline="0">
                        <a:solidFill>
                          <a:srgbClr val="FFFFFF"/>
                        </a:solidFill>
                        <a:latin typeface="Arial" pitchFamily="0" charset="0"/>
                        <a:ea typeface="黑体" pitchFamily="0" charset="0"/>
                        <a:cs typeface="Arial" pitchFamily="0" charset="0"/>
                      </a:endParaRPr>
                    </a:p>
                  </a:txBody>
                  <a:tcPr marL="0" marT="0" marR="0" marB="0" vert="horz" anchor="ctr">
                    <a:lnL>
                      <a:noFill/>
                    </a:lnL>
                    <a:lnR>
                      <a:noFill/>
                    </a:lnR>
                    <a:lnT w="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5B9BD5"/>
                    </a:solidFill>
                  </a:tcPr>
                </a:tc>
              </a:tr>
              <a:tr h="447659">
                <a:tc>
                  <a:txBody>
                    <a:bodyPr/>
                    <a:lstStyle/>
                    <a:p>
                      <a:pPr marL="0" indent="0" algn="ctr" eaLnBrk="1" latinLnBrk="0" hangingPunct="1">
                        <a:lnSpc>
                          <a:spcPct val="100000"/>
                        </a:lnSpc>
                        <a:spcBef>
                          <a:spcPts val="0"/>
                        </a:spcBef>
                        <a:spcAft>
                          <a:spcPts val="0"/>
                        </a:spcAft>
                        <a:buNone/>
                      </a:pPr>
                      <a:r>
                        <a:rPr lang="zh-CN" altLang="en-US" sz="2000" b="0" i="0" u="none" strike="noStrike" kern="1200" cap="none" spc="0" baseline="0">
                          <a:solidFill>
                            <a:srgbClr val="000000"/>
                          </a:solidFill>
                          <a:latin typeface="Arial" pitchFamily="0" charset="0"/>
                          <a:ea typeface="黑体" pitchFamily="0" charset="0"/>
                          <a:cs typeface="Arial" pitchFamily="0" charset="0"/>
                          <a:sym typeface="黑体" pitchFamily="0" charset="0"/>
                        </a:rPr>
                        <a:t>纳税人</a:t>
                      </a:r>
                      <a:r>
                        <a:rPr lang="en-US" altLang="zh-CN" sz="2000" b="0" i="0" u="none" strike="noStrike" kern="1200" cap="none" spc="0" baseline="0">
                          <a:solidFill>
                            <a:srgbClr val="000000"/>
                          </a:solidFill>
                          <a:latin typeface="Arial" pitchFamily="0" charset="0"/>
                          <a:ea typeface="黑体" pitchFamily="0" charset="0"/>
                          <a:cs typeface="Arial" pitchFamily="0" charset="0"/>
                          <a:sym typeface="黑体" pitchFamily="0" charset="0"/>
                        </a:rPr>
                        <a:t>A</a:t>
                      </a:r>
                      <a:r>
                        <a:rPr lang="zh-CN" altLang="en-US" sz="2000" b="0" i="0" u="none" strike="noStrike" kern="1200" cap="none" spc="0" baseline="0">
                          <a:solidFill>
                            <a:srgbClr val="000000"/>
                          </a:solidFill>
                          <a:latin typeface="Arial" pitchFamily="0" charset="0"/>
                          <a:ea typeface="黑体" pitchFamily="0" charset="0"/>
                          <a:cs typeface="Arial" pitchFamily="0" charset="0"/>
                          <a:sym typeface="黑体" pitchFamily="0" charset="0"/>
                        </a:rPr>
                        <a:t>主要工作城市</a:t>
                      </a:r>
                      <a:endParaRPr lang="zh-CN" altLang="en-US" sz="2000" b="0" i="0" u="none" strike="noStrike" kern="1200" cap="none" spc="0" baseline="0">
                        <a:solidFill>
                          <a:srgbClr val="000000"/>
                        </a:solidFill>
                        <a:latin typeface="Arial" pitchFamily="0" charset="0"/>
                        <a:ea typeface="黑体" pitchFamily="0" charset="0"/>
                        <a:cs typeface="Arial" pitchFamily="0" charset="0"/>
                        <a:sym typeface="黑体" pitchFamily="0" charset="0"/>
                      </a:endParaRPr>
                    </a:p>
                  </a:txBody>
                  <a:tcPr marL="0" marT="0" marR="0" marB="0" vert="horz" anchor="ctr">
                    <a:lnL>
                      <a:noFill/>
                    </a:lnL>
                    <a:lnR>
                      <a:noFill/>
                    </a:lnR>
                    <a:lnT w="381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1DEEF"/>
                    </a:solidFill>
                  </a:tcPr>
                </a:tc>
                <a:tc>
                  <a:txBody>
                    <a:bodyPr/>
                    <a:lstStyle/>
                    <a:p>
                      <a:pPr marL="0" indent="0" algn="ctr" eaLnBrk="1" latinLnBrk="0" hangingPunct="1">
                        <a:lnSpc>
                          <a:spcPct val="100000"/>
                        </a:lnSpc>
                        <a:spcBef>
                          <a:spcPts val="0"/>
                        </a:spcBef>
                        <a:spcAft>
                          <a:spcPts val="0"/>
                        </a:spcAft>
                        <a:buNone/>
                      </a:pPr>
                      <a:r>
                        <a:rPr lang="zh-CN" altLang="en-US" sz="2000" b="0" i="0" u="none" strike="noStrike" kern="1200" cap="none" spc="0" baseline="0">
                          <a:solidFill>
                            <a:srgbClr val="000000"/>
                          </a:solidFill>
                          <a:latin typeface="Arial" pitchFamily="0" charset="0"/>
                          <a:ea typeface="黑体" pitchFamily="0" charset="0"/>
                          <a:cs typeface="Arial" pitchFamily="0" charset="0"/>
                        </a:rPr>
                        <a:t>遵义市</a:t>
                      </a:r>
                      <a:endParaRPr lang="zh-CN" altLang="en-US" sz="2000" b="0" i="0" u="none" strike="noStrike" kern="1200" cap="none" spc="0" baseline="0">
                        <a:solidFill>
                          <a:srgbClr val="000000"/>
                        </a:solidFill>
                        <a:latin typeface="Arial" pitchFamily="0" charset="0"/>
                        <a:ea typeface="黑体" pitchFamily="0" charset="0"/>
                        <a:cs typeface="Arial" pitchFamily="0" charset="0"/>
                      </a:endParaRPr>
                    </a:p>
                  </a:txBody>
                  <a:tcPr marL="0" marT="0" marR="0" marB="0" vert="horz" anchor="ctr">
                    <a:lnL>
                      <a:noFill/>
                    </a:lnL>
                    <a:lnR>
                      <a:noFill/>
                    </a:lnR>
                    <a:lnT w="381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1DEEF"/>
                    </a:solidFill>
                  </a:tcPr>
                </a:tc>
                <a:tc>
                  <a:txBody>
                    <a:bodyPr/>
                    <a:lstStyle/>
                    <a:p>
                      <a:pPr marL="0" indent="0" algn="ctr" eaLnBrk="1" latinLnBrk="0" hangingPunct="1">
                        <a:lnSpc>
                          <a:spcPct val="100000"/>
                        </a:lnSpc>
                        <a:spcBef>
                          <a:spcPts val="0"/>
                        </a:spcBef>
                        <a:spcAft>
                          <a:spcPts val="0"/>
                        </a:spcAft>
                        <a:buNone/>
                      </a:pPr>
                      <a:r>
                        <a:rPr lang="zh-CN" altLang="en-US" sz="2000" b="0" i="0" u="none" strike="noStrike" kern="1200" cap="none" spc="0" baseline="0">
                          <a:solidFill>
                            <a:srgbClr val="000000"/>
                          </a:solidFill>
                          <a:latin typeface="Arial" pitchFamily="0" charset="0"/>
                          <a:ea typeface="黑体" pitchFamily="0" charset="0"/>
                          <a:cs typeface="Arial" pitchFamily="0" charset="0"/>
                        </a:rPr>
                        <a:t>遵义市</a:t>
                      </a:r>
                      <a:endParaRPr lang="zh-CN" altLang="en-US" sz="2000" b="0" i="0" u="none" strike="noStrike" kern="1200" cap="none" spc="0" baseline="0">
                        <a:solidFill>
                          <a:srgbClr val="000000"/>
                        </a:solidFill>
                        <a:latin typeface="Arial" pitchFamily="0" charset="0"/>
                        <a:ea typeface="黑体" pitchFamily="0" charset="0"/>
                        <a:cs typeface="Arial" pitchFamily="0" charset="0"/>
                      </a:endParaRPr>
                    </a:p>
                  </a:txBody>
                  <a:tcPr marL="0" marT="0" marR="0" marB="0" vert="horz" anchor="ctr">
                    <a:lnL>
                      <a:noFill/>
                    </a:lnL>
                    <a:lnR>
                      <a:noFill/>
                    </a:lnR>
                    <a:lnT w="381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1DEEF"/>
                    </a:solidFill>
                  </a:tcPr>
                </a:tc>
                <a:tc>
                  <a:txBody>
                    <a:bodyPr/>
                    <a:lstStyle/>
                    <a:p>
                      <a:pPr marL="0" indent="0" algn="ctr" eaLnBrk="1" latinLnBrk="0" hangingPunct="1">
                        <a:lnSpc>
                          <a:spcPct val="100000"/>
                        </a:lnSpc>
                        <a:spcBef>
                          <a:spcPts val="0"/>
                        </a:spcBef>
                        <a:spcAft>
                          <a:spcPts val="0"/>
                        </a:spcAft>
                        <a:buNone/>
                      </a:pPr>
                      <a:r>
                        <a:rPr lang="zh-CN" altLang="en-US" sz="2000" b="0" i="0" u="none" strike="noStrike" kern="1200" cap="none" spc="0" baseline="0">
                          <a:solidFill>
                            <a:srgbClr val="000000"/>
                          </a:solidFill>
                          <a:latin typeface="Arial" pitchFamily="0" charset="0"/>
                          <a:ea typeface="黑体" pitchFamily="0" charset="0"/>
                          <a:cs typeface="Arial" pitchFamily="0" charset="0"/>
                        </a:rPr>
                        <a:t>湄潭县</a:t>
                      </a:r>
                      <a:endParaRPr lang="zh-CN" altLang="en-US" sz="2000" b="0" i="0" u="none" strike="noStrike" kern="1200" cap="none" spc="0" baseline="0">
                        <a:solidFill>
                          <a:srgbClr val="000000"/>
                        </a:solidFill>
                        <a:latin typeface="Arial" pitchFamily="0" charset="0"/>
                        <a:ea typeface="黑体" pitchFamily="0" charset="0"/>
                        <a:cs typeface="Arial" pitchFamily="0" charset="0"/>
                      </a:endParaRPr>
                    </a:p>
                  </a:txBody>
                  <a:tcPr marL="0" marT="0" marR="0" marB="0" vert="horz" anchor="ctr">
                    <a:lnL>
                      <a:noFill/>
                    </a:lnL>
                    <a:lnR>
                      <a:noFill/>
                    </a:lnR>
                    <a:lnT w="381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1DEEF"/>
                    </a:solidFill>
                  </a:tcPr>
                </a:tc>
                <a:tc>
                  <a:txBody>
                    <a:bodyPr/>
                    <a:lstStyle/>
                    <a:p>
                      <a:pPr marL="0" indent="0" algn="ctr" eaLnBrk="1" latinLnBrk="0" hangingPunct="1">
                        <a:lnSpc>
                          <a:spcPct val="100000"/>
                        </a:lnSpc>
                        <a:spcBef>
                          <a:spcPts val="0"/>
                        </a:spcBef>
                        <a:spcAft>
                          <a:spcPts val="0"/>
                        </a:spcAft>
                        <a:buNone/>
                      </a:pPr>
                      <a:r>
                        <a:rPr lang="zh-CN" altLang="en-US" sz="2000" b="0" i="0" u="none" strike="noStrike" kern="1200" cap="none" spc="0" baseline="0">
                          <a:solidFill>
                            <a:srgbClr val="000000"/>
                          </a:solidFill>
                          <a:latin typeface="Arial" pitchFamily="0" charset="0"/>
                          <a:ea typeface="黑体" pitchFamily="0" charset="0"/>
                          <a:cs typeface="Arial" pitchFamily="0" charset="0"/>
                        </a:rPr>
                        <a:t>湄潭县</a:t>
                      </a:r>
                      <a:endParaRPr lang="zh-CN" altLang="en-US" sz="2000" b="0" i="0" u="none" strike="noStrike" kern="1200" cap="none" spc="0" baseline="0">
                        <a:solidFill>
                          <a:srgbClr val="000000"/>
                        </a:solidFill>
                        <a:latin typeface="Arial" pitchFamily="0" charset="0"/>
                        <a:ea typeface="黑体" pitchFamily="0" charset="0"/>
                        <a:cs typeface="Arial" pitchFamily="0" charset="0"/>
                      </a:endParaRPr>
                    </a:p>
                  </a:txBody>
                  <a:tcPr marL="0" marT="0" marR="0" marB="0" vert="horz" anchor="ctr">
                    <a:lnL>
                      <a:noFill/>
                    </a:lnL>
                    <a:lnR>
                      <a:noFill/>
                    </a:lnR>
                    <a:lnT w="381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1DEEF"/>
                    </a:solidFill>
                  </a:tcPr>
                </a:tc>
                <a:tc>
                  <a:txBody>
                    <a:bodyPr/>
                    <a:lstStyle/>
                    <a:p>
                      <a:pPr marL="0" indent="0" algn="ctr" eaLnBrk="1" latinLnBrk="0" hangingPunct="1">
                        <a:lnSpc>
                          <a:spcPct val="100000"/>
                        </a:lnSpc>
                        <a:spcBef>
                          <a:spcPts val="0"/>
                        </a:spcBef>
                        <a:spcAft>
                          <a:spcPts val="0"/>
                        </a:spcAft>
                        <a:buNone/>
                      </a:pPr>
                      <a:r>
                        <a:rPr lang="zh-CN" altLang="en-US" sz="2000" b="0" i="0" u="none" strike="noStrike" kern="1200" cap="none" spc="0" baseline="0">
                          <a:solidFill>
                            <a:srgbClr val="000000"/>
                          </a:solidFill>
                          <a:latin typeface="Arial" pitchFamily="0" charset="0"/>
                          <a:ea typeface="黑体" pitchFamily="0" charset="0"/>
                          <a:cs typeface="Arial" pitchFamily="0" charset="0"/>
                        </a:rPr>
                        <a:t>遵义市</a:t>
                      </a:r>
                      <a:endParaRPr lang="zh-CN" altLang="en-US" sz="2000" b="0" i="0" u="none" strike="noStrike" kern="1200" cap="none" spc="0" baseline="0">
                        <a:solidFill>
                          <a:srgbClr val="000000"/>
                        </a:solidFill>
                        <a:latin typeface="Arial" pitchFamily="0" charset="0"/>
                        <a:ea typeface="黑体" pitchFamily="0" charset="0"/>
                        <a:cs typeface="Arial" pitchFamily="0" charset="0"/>
                      </a:endParaRPr>
                    </a:p>
                  </a:txBody>
                  <a:tcPr marL="0" marT="0" marR="0" marB="0" vert="horz" anchor="ctr">
                    <a:lnL>
                      <a:noFill/>
                    </a:lnL>
                    <a:lnR>
                      <a:noFill/>
                    </a:lnR>
                    <a:lnT w="381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1DEEF"/>
                    </a:solidFill>
                  </a:tcPr>
                </a:tc>
              </a:tr>
              <a:tr h="421621">
                <a:tc>
                  <a:txBody>
                    <a:bodyPr/>
                    <a:lstStyle/>
                    <a:p>
                      <a:pPr marL="0" indent="0" algn="ctr" eaLnBrk="1" latinLnBrk="0" hangingPunct="1">
                        <a:lnSpc>
                          <a:spcPct val="100000"/>
                        </a:lnSpc>
                        <a:spcBef>
                          <a:spcPts val="0"/>
                        </a:spcBef>
                        <a:spcAft>
                          <a:spcPts val="0"/>
                        </a:spcAft>
                        <a:buNone/>
                      </a:pPr>
                      <a:r>
                        <a:rPr lang="zh-CN" altLang="en-US" sz="2000" b="0" i="0" u="none" strike="noStrike" kern="1200" cap="none" spc="0" baseline="0">
                          <a:solidFill>
                            <a:srgbClr val="000000"/>
                          </a:solidFill>
                          <a:latin typeface="Arial" pitchFamily="0" charset="0"/>
                          <a:ea typeface="黑体" pitchFamily="0" charset="0"/>
                          <a:cs typeface="Arial" pitchFamily="0" charset="0"/>
                          <a:sym typeface="黑体" pitchFamily="0" charset="0"/>
                        </a:rPr>
                        <a:t>配偶</a:t>
                      </a:r>
                      <a:r>
                        <a:rPr lang="en-US" altLang="zh-CN" sz="2000" b="0" i="0" u="none" strike="noStrike" kern="1200" cap="none" spc="0" baseline="0">
                          <a:solidFill>
                            <a:srgbClr val="000000"/>
                          </a:solidFill>
                          <a:latin typeface="Arial" pitchFamily="0" charset="0"/>
                          <a:ea typeface="黑体" pitchFamily="0" charset="0"/>
                          <a:cs typeface="Arial" pitchFamily="0" charset="0"/>
                          <a:sym typeface="黑体" pitchFamily="0" charset="0"/>
                        </a:rPr>
                        <a:t>B</a:t>
                      </a:r>
                      <a:r>
                        <a:rPr lang="zh-CN" altLang="en-US" sz="2000" b="0" i="0" u="none" strike="noStrike" kern="1200" cap="none" spc="0" baseline="0">
                          <a:solidFill>
                            <a:srgbClr val="000000"/>
                          </a:solidFill>
                          <a:latin typeface="Arial" pitchFamily="0" charset="0"/>
                          <a:ea typeface="黑体" pitchFamily="0" charset="0"/>
                          <a:cs typeface="Arial" pitchFamily="0" charset="0"/>
                          <a:sym typeface="黑体" pitchFamily="0" charset="0"/>
                        </a:rPr>
                        <a:t>主要工作城市</a:t>
                      </a:r>
                      <a:endParaRPr lang="zh-CN" altLang="en-US" sz="2000" b="0" i="0" u="none" strike="noStrike" kern="1200" cap="none" spc="0" baseline="0">
                        <a:solidFill>
                          <a:srgbClr val="000000"/>
                        </a:solidFill>
                        <a:latin typeface="Arial" pitchFamily="0" charset="0"/>
                        <a:ea typeface="黑体" pitchFamily="0" charset="0"/>
                        <a:cs typeface="Arial" pitchFamily="0" charset="0"/>
                        <a:sym typeface="黑体" pitchFamily="0" charset="0"/>
                      </a:endParaRPr>
                    </a:p>
                  </a:txBody>
                  <a:tcPr marL="0" marT="0" marR="0" marB="0" vert="horz" anchor="ctr">
                    <a:lnL>
                      <a:noFill/>
                    </a:lnL>
                    <a:lnR>
                      <a:noFill/>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9EFF7"/>
                    </a:solidFill>
                  </a:tcPr>
                </a:tc>
                <a:tc>
                  <a:txBody>
                    <a:bodyPr/>
                    <a:lstStyle/>
                    <a:p>
                      <a:pPr marL="0" indent="0" algn="ctr" eaLnBrk="1" latinLnBrk="0" hangingPunct="1">
                        <a:lnSpc>
                          <a:spcPct val="100000"/>
                        </a:lnSpc>
                        <a:spcBef>
                          <a:spcPts val="0"/>
                        </a:spcBef>
                        <a:spcAft>
                          <a:spcPts val="0"/>
                        </a:spcAft>
                        <a:buNone/>
                      </a:pPr>
                      <a:r>
                        <a:rPr lang="zh-CN" altLang="en-US" sz="2000" b="0" i="0" u="none" strike="noStrike" kern="1200" cap="none" spc="0" baseline="0">
                          <a:solidFill>
                            <a:srgbClr val="000000"/>
                          </a:solidFill>
                          <a:latin typeface="Arial" pitchFamily="0" charset="0"/>
                          <a:ea typeface="黑体" pitchFamily="0" charset="0"/>
                          <a:cs typeface="Arial" pitchFamily="0" charset="0"/>
                        </a:rPr>
                        <a:t>贵阳市</a:t>
                      </a:r>
                      <a:endParaRPr lang="zh-CN" altLang="en-US" sz="2000" b="0" i="0" u="none" strike="noStrike" kern="1200" cap="none" spc="0" baseline="0">
                        <a:solidFill>
                          <a:srgbClr val="000000"/>
                        </a:solidFill>
                        <a:latin typeface="Arial" pitchFamily="0" charset="0"/>
                        <a:ea typeface="黑体" pitchFamily="0" charset="0"/>
                        <a:cs typeface="Arial" pitchFamily="0" charset="0"/>
                      </a:endParaRPr>
                    </a:p>
                  </a:txBody>
                  <a:tcPr marL="0" marT="0" marR="0" marB="0" vert="horz" anchor="ctr">
                    <a:lnL>
                      <a:noFill/>
                    </a:lnL>
                    <a:lnR>
                      <a:noFill/>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9EFF7"/>
                    </a:solidFill>
                  </a:tcPr>
                </a:tc>
                <a:tc>
                  <a:txBody>
                    <a:bodyPr/>
                    <a:lstStyle/>
                    <a:p>
                      <a:pPr marL="0" indent="0" algn="ctr" eaLnBrk="1" latinLnBrk="0" hangingPunct="1">
                        <a:lnSpc>
                          <a:spcPct val="100000"/>
                        </a:lnSpc>
                        <a:spcBef>
                          <a:spcPts val="0"/>
                        </a:spcBef>
                        <a:spcAft>
                          <a:spcPts val="0"/>
                        </a:spcAft>
                        <a:buNone/>
                      </a:pPr>
                      <a:r>
                        <a:rPr lang="zh-CN" altLang="en-US" sz="2000" b="0" i="0" u="none" strike="noStrike" kern="1200" cap="none" spc="0" baseline="0">
                          <a:solidFill>
                            <a:srgbClr val="000000"/>
                          </a:solidFill>
                          <a:latin typeface="Arial" pitchFamily="0" charset="0"/>
                          <a:ea typeface="黑体" pitchFamily="0" charset="0"/>
                          <a:cs typeface="Arial" pitchFamily="0" charset="0"/>
                        </a:rPr>
                        <a:t>贵阳市</a:t>
                      </a:r>
                      <a:endParaRPr lang="zh-CN" altLang="en-US" sz="2000" b="0" i="0" u="none" strike="noStrike" kern="1200" cap="none" spc="0" baseline="0">
                        <a:solidFill>
                          <a:srgbClr val="000000"/>
                        </a:solidFill>
                        <a:latin typeface="Arial" pitchFamily="0" charset="0"/>
                        <a:ea typeface="黑体" pitchFamily="0" charset="0"/>
                        <a:cs typeface="Arial" pitchFamily="0" charset="0"/>
                      </a:endParaRPr>
                    </a:p>
                  </a:txBody>
                  <a:tcPr marL="0" marT="0" marR="0" marB="0" vert="horz" anchor="ctr">
                    <a:lnL>
                      <a:noFill/>
                    </a:lnL>
                    <a:lnR>
                      <a:noFill/>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9EFF7"/>
                    </a:solidFill>
                  </a:tcPr>
                </a:tc>
                <a:tc>
                  <a:txBody>
                    <a:bodyPr/>
                    <a:lstStyle/>
                    <a:p>
                      <a:pPr marL="0" indent="0" algn="ctr" eaLnBrk="1" latinLnBrk="0" hangingPunct="1">
                        <a:lnSpc>
                          <a:spcPct val="100000"/>
                        </a:lnSpc>
                        <a:spcBef>
                          <a:spcPts val="0"/>
                        </a:spcBef>
                        <a:spcAft>
                          <a:spcPts val="0"/>
                        </a:spcAft>
                        <a:buNone/>
                      </a:pPr>
                      <a:r>
                        <a:rPr lang="zh-CN" altLang="en-US" sz="2000" b="0" i="0" u="none" strike="noStrike" kern="1200" cap="none" spc="0" baseline="0">
                          <a:solidFill>
                            <a:srgbClr val="000000"/>
                          </a:solidFill>
                          <a:latin typeface="Arial" pitchFamily="0" charset="0"/>
                          <a:ea typeface="黑体" pitchFamily="0" charset="0"/>
                          <a:cs typeface="Arial" pitchFamily="0" charset="0"/>
                        </a:rPr>
                        <a:t>湄潭县</a:t>
                      </a:r>
                      <a:endParaRPr lang="zh-CN" altLang="en-US" sz="2000" b="0" i="0" u="none" strike="noStrike" kern="1200" cap="none" spc="0" baseline="0">
                        <a:solidFill>
                          <a:srgbClr val="000000"/>
                        </a:solidFill>
                        <a:latin typeface="Arial" pitchFamily="0" charset="0"/>
                        <a:ea typeface="黑体" pitchFamily="0" charset="0"/>
                        <a:cs typeface="Arial" pitchFamily="0" charset="0"/>
                      </a:endParaRPr>
                    </a:p>
                  </a:txBody>
                  <a:tcPr marL="0" marT="0" marR="0" marB="0" vert="horz" anchor="ctr">
                    <a:lnL>
                      <a:noFill/>
                    </a:lnL>
                    <a:lnR>
                      <a:noFill/>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9EFF7"/>
                    </a:solidFill>
                  </a:tcPr>
                </a:tc>
                <a:tc>
                  <a:txBody>
                    <a:bodyPr/>
                    <a:lstStyle/>
                    <a:p>
                      <a:pPr marL="0" indent="0" algn="ctr" eaLnBrk="1" latinLnBrk="0" hangingPunct="1">
                        <a:lnSpc>
                          <a:spcPct val="100000"/>
                        </a:lnSpc>
                        <a:spcBef>
                          <a:spcPts val="0"/>
                        </a:spcBef>
                        <a:spcAft>
                          <a:spcPts val="0"/>
                        </a:spcAft>
                        <a:buNone/>
                      </a:pPr>
                      <a:r>
                        <a:rPr lang="zh-CN" altLang="en-US" sz="2000" b="0" i="0" u="none" strike="noStrike" kern="1200" cap="none" spc="0" baseline="0">
                          <a:solidFill>
                            <a:srgbClr val="000000"/>
                          </a:solidFill>
                          <a:latin typeface="Arial" pitchFamily="0" charset="0"/>
                          <a:ea typeface="黑体" pitchFamily="0" charset="0"/>
                          <a:cs typeface="Arial" pitchFamily="0" charset="0"/>
                        </a:rPr>
                        <a:t>湄潭县</a:t>
                      </a:r>
                      <a:endParaRPr lang="zh-CN" altLang="en-US" sz="2000" b="0" i="0" u="none" strike="noStrike" kern="1200" cap="none" spc="0" baseline="0">
                        <a:solidFill>
                          <a:srgbClr val="000000"/>
                        </a:solidFill>
                        <a:latin typeface="Arial" pitchFamily="0" charset="0"/>
                        <a:ea typeface="黑体" pitchFamily="0" charset="0"/>
                        <a:cs typeface="Arial" pitchFamily="0" charset="0"/>
                      </a:endParaRPr>
                    </a:p>
                  </a:txBody>
                  <a:tcPr marL="0" marT="0" marR="0" marB="0" vert="horz" anchor="ctr">
                    <a:lnL>
                      <a:noFill/>
                    </a:lnL>
                    <a:lnR>
                      <a:noFill/>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9EFF7"/>
                    </a:solidFill>
                  </a:tcPr>
                </a:tc>
                <a:tc>
                  <a:txBody>
                    <a:bodyPr/>
                    <a:lstStyle/>
                    <a:p>
                      <a:pPr marL="0" indent="0" algn="ctr" eaLnBrk="1" latinLnBrk="0" hangingPunct="1">
                        <a:lnSpc>
                          <a:spcPct val="100000"/>
                        </a:lnSpc>
                        <a:spcBef>
                          <a:spcPts val="0"/>
                        </a:spcBef>
                        <a:spcAft>
                          <a:spcPts val="0"/>
                        </a:spcAft>
                        <a:buNone/>
                      </a:pPr>
                      <a:r>
                        <a:rPr lang="zh-CN" altLang="en-US" sz="2000" b="0" i="0" u="none" strike="noStrike" kern="1200" cap="none" spc="0" baseline="0">
                          <a:solidFill>
                            <a:srgbClr val="000000"/>
                          </a:solidFill>
                          <a:latin typeface="Arial" pitchFamily="0" charset="0"/>
                          <a:ea typeface="黑体" pitchFamily="0" charset="0"/>
                          <a:cs typeface="Arial" pitchFamily="0" charset="0"/>
                        </a:rPr>
                        <a:t>遵义市</a:t>
                      </a:r>
                      <a:endParaRPr lang="zh-CN" altLang="en-US" sz="2000" b="0" i="0" u="none" strike="noStrike" kern="1200" cap="none" spc="0" baseline="0">
                        <a:solidFill>
                          <a:srgbClr val="000000"/>
                        </a:solidFill>
                        <a:latin typeface="Arial" pitchFamily="0" charset="0"/>
                        <a:ea typeface="黑体" pitchFamily="0" charset="0"/>
                        <a:cs typeface="Arial" pitchFamily="0" charset="0"/>
                      </a:endParaRPr>
                    </a:p>
                  </a:txBody>
                  <a:tcPr marL="0" marT="0" marR="0" marB="0" vert="horz" anchor="ctr">
                    <a:lnL>
                      <a:noFill/>
                    </a:lnL>
                    <a:lnR>
                      <a:noFill/>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9EFF7"/>
                    </a:solidFill>
                  </a:tcPr>
                </a:tc>
              </a:tr>
              <a:tr h="737217">
                <a:tc>
                  <a:txBody>
                    <a:bodyPr/>
                    <a:lstStyle/>
                    <a:p>
                      <a:pPr marL="0" indent="0" algn="ctr" eaLnBrk="1" latinLnBrk="0" hangingPunct="1">
                        <a:lnSpc>
                          <a:spcPct val="100000"/>
                        </a:lnSpc>
                        <a:spcBef>
                          <a:spcPts val="0"/>
                        </a:spcBef>
                        <a:spcAft>
                          <a:spcPts val="0"/>
                        </a:spcAft>
                        <a:buNone/>
                      </a:pPr>
                      <a:r>
                        <a:rPr lang="zh-CN" altLang="en-US" sz="2000" b="0" i="0" u="none" strike="noStrike" kern="1200" cap="none" spc="0" baseline="0">
                          <a:solidFill>
                            <a:srgbClr val="000000"/>
                          </a:solidFill>
                          <a:latin typeface="Arial" pitchFamily="0" charset="0"/>
                          <a:ea typeface="黑体" pitchFamily="0" charset="0"/>
                          <a:cs typeface="Arial" pitchFamily="0" charset="0"/>
                          <a:sym typeface="黑体" pitchFamily="0" charset="0"/>
                        </a:rPr>
                        <a:t>纳税人或配偶住房所在地</a:t>
                      </a:r>
                      <a:endParaRPr lang="zh-CN" altLang="en-US" sz="2000" b="0" i="0" u="none" strike="noStrike" kern="1200" cap="none" spc="0" baseline="0">
                        <a:solidFill>
                          <a:srgbClr val="000000"/>
                        </a:solidFill>
                        <a:latin typeface="Arial" pitchFamily="0" charset="0"/>
                        <a:ea typeface="黑体" pitchFamily="0" charset="0"/>
                        <a:cs typeface="Arial" pitchFamily="0" charset="0"/>
                        <a:sym typeface="黑体" pitchFamily="0" charset="0"/>
                      </a:endParaRPr>
                    </a:p>
                  </a:txBody>
                  <a:tcPr marL="0" marT="0" marR="0" marB="0" vert="horz" anchor="ctr">
                    <a:lnL>
                      <a:noFill/>
                    </a:lnL>
                    <a:lnR>
                      <a:noFill/>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1DEEF"/>
                    </a:solidFill>
                  </a:tcPr>
                </a:tc>
                <a:tc>
                  <a:txBody>
                    <a:bodyPr/>
                    <a:lstStyle/>
                    <a:p>
                      <a:pPr marL="0" indent="0" algn="ctr" eaLnBrk="1" latinLnBrk="0" hangingPunct="1">
                        <a:lnSpc>
                          <a:spcPct val="100000"/>
                        </a:lnSpc>
                        <a:spcBef>
                          <a:spcPts val="0"/>
                        </a:spcBef>
                        <a:spcAft>
                          <a:spcPts val="0"/>
                        </a:spcAft>
                        <a:buNone/>
                      </a:pPr>
                      <a:r>
                        <a:rPr lang="zh-CN" altLang="en-US" sz="2000" b="0" i="0" u="none" strike="noStrike" kern="1200" cap="none" spc="0" baseline="0">
                          <a:solidFill>
                            <a:srgbClr val="000000"/>
                          </a:solidFill>
                          <a:latin typeface="Arial" pitchFamily="0" charset="0"/>
                          <a:ea typeface="黑体" pitchFamily="0" charset="0"/>
                          <a:cs typeface="Arial" pitchFamily="0" charset="0"/>
                        </a:rPr>
                        <a:t>遵义市</a:t>
                      </a:r>
                      <a:endParaRPr lang="zh-CN" altLang="en-US" sz="2000" b="0" i="0" u="none" strike="noStrike" kern="1200" cap="none" spc="0" baseline="0">
                        <a:solidFill>
                          <a:srgbClr val="000000"/>
                        </a:solidFill>
                        <a:latin typeface="Arial" pitchFamily="0" charset="0"/>
                        <a:ea typeface="黑体" pitchFamily="0" charset="0"/>
                        <a:cs typeface="Arial" pitchFamily="0" charset="0"/>
                      </a:endParaRPr>
                    </a:p>
                  </a:txBody>
                  <a:tcPr marL="0" marT="0" marR="0" marB="0" vert="horz" anchor="ctr">
                    <a:lnL>
                      <a:noFill/>
                    </a:lnL>
                    <a:lnR>
                      <a:noFill/>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1DEEF"/>
                    </a:solidFill>
                  </a:tcPr>
                </a:tc>
                <a:tc>
                  <a:txBody>
                    <a:bodyPr/>
                    <a:lstStyle/>
                    <a:p>
                      <a:pPr marL="0" indent="0" algn="ctr" eaLnBrk="1" latinLnBrk="0" hangingPunct="1">
                        <a:lnSpc>
                          <a:spcPct val="100000"/>
                        </a:lnSpc>
                        <a:spcBef>
                          <a:spcPts val="0"/>
                        </a:spcBef>
                        <a:spcAft>
                          <a:spcPts val="0"/>
                        </a:spcAft>
                        <a:buNone/>
                      </a:pPr>
                      <a:r>
                        <a:rPr lang="zh-CN" altLang="en-US" sz="2000" b="0" i="0" u="none" strike="noStrike" kern="1200" cap="none" spc="0" baseline="0">
                          <a:solidFill>
                            <a:srgbClr val="000000"/>
                          </a:solidFill>
                          <a:latin typeface="Arial" pitchFamily="0" charset="0"/>
                          <a:ea typeface="黑体" pitchFamily="0" charset="0"/>
                          <a:cs typeface="Arial" pitchFamily="0" charset="0"/>
                        </a:rPr>
                        <a:t>毕节市</a:t>
                      </a:r>
                      <a:endParaRPr lang="zh-CN" altLang="en-US" sz="2000" b="0" i="0" u="none" strike="noStrike" kern="1200" cap="none" spc="0" baseline="0">
                        <a:solidFill>
                          <a:srgbClr val="000000"/>
                        </a:solidFill>
                        <a:latin typeface="Arial" pitchFamily="0" charset="0"/>
                        <a:ea typeface="黑体" pitchFamily="0" charset="0"/>
                        <a:cs typeface="Arial" pitchFamily="0" charset="0"/>
                      </a:endParaRPr>
                    </a:p>
                  </a:txBody>
                  <a:tcPr marL="0" marT="0" marR="0" marB="0" vert="horz" anchor="ctr">
                    <a:lnL>
                      <a:noFill/>
                    </a:lnL>
                    <a:lnR>
                      <a:noFill/>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1DEEF"/>
                    </a:solidFill>
                  </a:tcPr>
                </a:tc>
                <a:tc>
                  <a:txBody>
                    <a:bodyPr/>
                    <a:lstStyle/>
                    <a:p>
                      <a:pPr marL="0" indent="0" algn="ctr" eaLnBrk="1" latinLnBrk="0" hangingPunct="1">
                        <a:lnSpc>
                          <a:spcPct val="100000"/>
                        </a:lnSpc>
                        <a:spcBef>
                          <a:spcPts val="0"/>
                        </a:spcBef>
                        <a:spcAft>
                          <a:spcPts val="0"/>
                        </a:spcAft>
                        <a:buNone/>
                      </a:pPr>
                      <a:r>
                        <a:rPr lang="zh-CN" altLang="en-US" sz="2000" b="0" i="0" u="none" strike="noStrike" kern="1200" cap="none" spc="0" baseline="0">
                          <a:solidFill>
                            <a:srgbClr val="000000"/>
                          </a:solidFill>
                          <a:latin typeface="Arial" pitchFamily="0" charset="0"/>
                          <a:ea typeface="黑体" pitchFamily="0" charset="0"/>
                          <a:cs typeface="Arial" pitchFamily="0" charset="0"/>
                        </a:rPr>
                        <a:t>遵义市</a:t>
                      </a:r>
                      <a:endParaRPr lang="zh-CN" altLang="en-US" sz="2000" b="0" i="0" u="none" strike="noStrike" kern="1200" cap="none" spc="0" baseline="0">
                        <a:solidFill>
                          <a:srgbClr val="000000"/>
                        </a:solidFill>
                        <a:latin typeface="Arial" pitchFamily="0" charset="0"/>
                        <a:ea typeface="黑体" pitchFamily="0" charset="0"/>
                        <a:cs typeface="Arial" pitchFamily="0" charset="0"/>
                      </a:endParaRPr>
                    </a:p>
                  </a:txBody>
                  <a:tcPr marL="0" marT="0" marR="0" marB="0" vert="horz" anchor="ctr">
                    <a:lnL>
                      <a:noFill/>
                    </a:lnL>
                    <a:lnR>
                      <a:noFill/>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1DEEF"/>
                    </a:solidFill>
                  </a:tcPr>
                </a:tc>
                <a:tc>
                  <a:txBody>
                    <a:bodyPr/>
                    <a:lstStyle/>
                    <a:p>
                      <a:pPr marL="0" indent="0" algn="ctr" eaLnBrk="1" latinLnBrk="0" hangingPunct="1">
                        <a:lnSpc>
                          <a:spcPct val="100000"/>
                        </a:lnSpc>
                        <a:spcBef>
                          <a:spcPts val="0"/>
                        </a:spcBef>
                        <a:spcAft>
                          <a:spcPts val="0"/>
                        </a:spcAft>
                        <a:buNone/>
                      </a:pPr>
                      <a:r>
                        <a:rPr lang="zh-CN" altLang="en-US" sz="2000" b="0" i="0" u="none" strike="noStrike" kern="1200" cap="none" spc="0" baseline="0">
                          <a:solidFill>
                            <a:srgbClr val="000000"/>
                          </a:solidFill>
                          <a:latin typeface="Arial" pitchFamily="0" charset="0"/>
                          <a:ea typeface="黑体" pitchFamily="0" charset="0"/>
                          <a:cs typeface="Arial" pitchFamily="0" charset="0"/>
                        </a:rPr>
                        <a:t>无</a:t>
                      </a:r>
                      <a:endParaRPr lang="zh-CN" altLang="en-US" sz="2000" b="0" i="0" u="none" strike="noStrike" kern="1200" cap="none" spc="0" baseline="0">
                        <a:solidFill>
                          <a:srgbClr val="000000"/>
                        </a:solidFill>
                        <a:latin typeface="Arial" pitchFamily="0" charset="0"/>
                        <a:ea typeface="黑体" pitchFamily="0" charset="0"/>
                        <a:cs typeface="Arial" pitchFamily="0" charset="0"/>
                      </a:endParaRPr>
                    </a:p>
                  </a:txBody>
                  <a:tcPr marL="0" marT="0" marR="0" marB="0" vert="horz" anchor="ctr">
                    <a:lnL>
                      <a:noFill/>
                    </a:lnL>
                    <a:lnR>
                      <a:noFill/>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1DEEF"/>
                    </a:solidFill>
                  </a:tcPr>
                </a:tc>
                <a:tc>
                  <a:txBody>
                    <a:bodyPr/>
                    <a:lstStyle/>
                    <a:p>
                      <a:pPr marL="0" indent="0" algn="ctr" eaLnBrk="1" latinLnBrk="0" hangingPunct="1">
                        <a:lnSpc>
                          <a:spcPct val="100000"/>
                        </a:lnSpc>
                        <a:spcBef>
                          <a:spcPts val="0"/>
                        </a:spcBef>
                        <a:spcAft>
                          <a:spcPts val="0"/>
                        </a:spcAft>
                        <a:buNone/>
                      </a:pPr>
                      <a:r>
                        <a:rPr lang="zh-CN" altLang="en-US" sz="2000" b="0" i="0" u="none" strike="noStrike" kern="1200" cap="none" spc="0" baseline="0">
                          <a:solidFill>
                            <a:srgbClr val="000000"/>
                          </a:solidFill>
                          <a:latin typeface="Arial" pitchFamily="0" charset="0"/>
                          <a:ea typeface="黑体" pitchFamily="0" charset="0"/>
                          <a:cs typeface="Arial" pitchFamily="0" charset="0"/>
                        </a:rPr>
                        <a:t>贵阳市</a:t>
                      </a:r>
                      <a:endParaRPr lang="zh-CN" altLang="en-US" sz="2000" b="0" i="0" u="none" strike="noStrike" kern="1200" cap="none" spc="0" baseline="0">
                        <a:solidFill>
                          <a:srgbClr val="000000"/>
                        </a:solidFill>
                        <a:latin typeface="Arial" pitchFamily="0" charset="0"/>
                        <a:ea typeface="黑体" pitchFamily="0" charset="0"/>
                        <a:cs typeface="Arial" pitchFamily="0" charset="0"/>
                      </a:endParaRPr>
                    </a:p>
                  </a:txBody>
                  <a:tcPr marL="0" marT="0" marR="0" marB="0" vert="horz" anchor="ctr">
                    <a:lnL>
                      <a:noFill/>
                    </a:lnL>
                    <a:lnR>
                      <a:noFill/>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1DEEF"/>
                    </a:solidFill>
                  </a:tcPr>
                </a:tc>
              </a:tr>
              <a:tr h="422259">
                <a:tc>
                  <a:txBody>
                    <a:bodyPr/>
                    <a:lstStyle/>
                    <a:p>
                      <a:pPr marL="0" indent="0" algn="ctr" eaLnBrk="1" latinLnBrk="0" hangingPunct="1">
                        <a:lnSpc>
                          <a:spcPct val="100000"/>
                        </a:lnSpc>
                        <a:spcBef>
                          <a:spcPts val="0"/>
                        </a:spcBef>
                        <a:spcAft>
                          <a:spcPts val="0"/>
                        </a:spcAft>
                        <a:buNone/>
                      </a:pPr>
                      <a:r>
                        <a:rPr lang="zh-CN" altLang="en-US" sz="2000" b="0" i="0" u="none" strike="noStrike" kern="1200" cap="none" spc="0" baseline="0">
                          <a:solidFill>
                            <a:srgbClr val="000000"/>
                          </a:solidFill>
                          <a:latin typeface="Arial" pitchFamily="0" charset="0"/>
                          <a:ea typeface="黑体" pitchFamily="0" charset="0"/>
                          <a:cs typeface="Arial" pitchFamily="0" charset="0"/>
                          <a:sym typeface="黑体" pitchFamily="0" charset="0"/>
                        </a:rPr>
                        <a:t>父母住房所在地</a:t>
                      </a:r>
                      <a:endParaRPr lang="zh-CN" altLang="en-US" sz="2000" b="0" i="0" u="none" strike="noStrike" kern="1200" cap="none" spc="0" baseline="0">
                        <a:solidFill>
                          <a:srgbClr val="000000"/>
                        </a:solidFill>
                        <a:latin typeface="Arial" pitchFamily="0" charset="0"/>
                        <a:ea typeface="黑体" pitchFamily="0" charset="0"/>
                        <a:cs typeface="Arial" pitchFamily="0" charset="0"/>
                        <a:sym typeface="黑体" pitchFamily="0" charset="0"/>
                      </a:endParaRPr>
                    </a:p>
                  </a:txBody>
                  <a:tcPr marL="0" marT="0" marR="0" marB="0" vert="horz" anchor="ctr">
                    <a:lnL>
                      <a:noFill/>
                    </a:lnL>
                    <a:lnR>
                      <a:noFill/>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9EFF7"/>
                    </a:solidFill>
                  </a:tcPr>
                </a:tc>
                <a:tc>
                  <a:txBody>
                    <a:bodyPr/>
                    <a:lstStyle/>
                    <a:p>
                      <a:pPr marL="0" indent="0" algn="ctr" eaLnBrk="1" latinLnBrk="0" hangingPunct="1">
                        <a:lnSpc>
                          <a:spcPct val="100000"/>
                        </a:lnSpc>
                        <a:spcBef>
                          <a:spcPts val="0"/>
                        </a:spcBef>
                        <a:spcAft>
                          <a:spcPts val="0"/>
                        </a:spcAft>
                        <a:buNone/>
                      </a:pPr>
                      <a:endParaRPr lang="zh-CN" altLang="en-US" sz="2000" b="0" i="0" u="none" strike="noStrike" kern="1200" cap="none" spc="0" baseline="0">
                        <a:solidFill>
                          <a:srgbClr val="000000"/>
                        </a:solidFill>
                        <a:latin typeface="Arial" pitchFamily="0" charset="0"/>
                        <a:ea typeface="黑体" pitchFamily="0" charset="0"/>
                        <a:cs typeface="Arial" pitchFamily="0" charset="0"/>
                      </a:endParaRPr>
                    </a:p>
                  </a:txBody>
                  <a:tcPr marL="0" marT="0" marR="0" marB="0" vert="horz" anchor="ctr">
                    <a:lnL>
                      <a:noFill/>
                    </a:lnL>
                    <a:lnR>
                      <a:noFill/>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9EFF7"/>
                    </a:solidFill>
                  </a:tcPr>
                </a:tc>
                <a:tc>
                  <a:txBody>
                    <a:bodyPr/>
                    <a:lstStyle/>
                    <a:p>
                      <a:pPr marL="0" indent="0" algn="ctr" eaLnBrk="1" latinLnBrk="0" hangingPunct="1">
                        <a:lnSpc>
                          <a:spcPct val="100000"/>
                        </a:lnSpc>
                        <a:spcBef>
                          <a:spcPts val="0"/>
                        </a:spcBef>
                        <a:spcAft>
                          <a:spcPts val="0"/>
                        </a:spcAft>
                        <a:buNone/>
                      </a:pPr>
                      <a:endParaRPr lang="zh-CN" altLang="en-US" sz="2000" b="0" i="0" u="none" strike="noStrike" kern="1200" cap="none" spc="0" baseline="0">
                        <a:solidFill>
                          <a:srgbClr val="000000"/>
                        </a:solidFill>
                        <a:latin typeface="Arial" pitchFamily="0" charset="0"/>
                        <a:ea typeface="黑体" pitchFamily="0" charset="0"/>
                        <a:cs typeface="Arial" pitchFamily="0" charset="0"/>
                      </a:endParaRPr>
                    </a:p>
                  </a:txBody>
                  <a:tcPr marL="0" marT="0" marR="0" marB="0" vert="horz" anchor="ctr">
                    <a:lnL>
                      <a:noFill/>
                    </a:lnL>
                    <a:lnR>
                      <a:noFill/>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9EFF7"/>
                    </a:solidFill>
                  </a:tcPr>
                </a:tc>
                <a:tc>
                  <a:txBody>
                    <a:bodyPr/>
                    <a:lstStyle/>
                    <a:p>
                      <a:pPr marL="0" indent="0" algn="ctr" eaLnBrk="1" latinLnBrk="0" hangingPunct="1">
                        <a:lnSpc>
                          <a:spcPct val="100000"/>
                        </a:lnSpc>
                        <a:spcBef>
                          <a:spcPts val="0"/>
                        </a:spcBef>
                        <a:spcAft>
                          <a:spcPts val="0"/>
                        </a:spcAft>
                        <a:buNone/>
                      </a:pPr>
                      <a:endParaRPr lang="zh-CN" altLang="en-US" sz="2000" b="0" i="0" u="none" strike="noStrike" kern="1200" cap="none" spc="0" baseline="0">
                        <a:solidFill>
                          <a:srgbClr val="000000"/>
                        </a:solidFill>
                        <a:latin typeface="Arial" pitchFamily="0" charset="0"/>
                        <a:ea typeface="黑体" pitchFamily="0" charset="0"/>
                        <a:cs typeface="Arial" pitchFamily="0" charset="0"/>
                      </a:endParaRPr>
                    </a:p>
                  </a:txBody>
                  <a:tcPr marL="0" marT="0" marR="0" marB="0" vert="horz" anchor="ctr">
                    <a:lnL>
                      <a:noFill/>
                    </a:lnL>
                    <a:lnR>
                      <a:noFill/>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9EFF7"/>
                    </a:solidFill>
                  </a:tcPr>
                </a:tc>
                <a:tc>
                  <a:txBody>
                    <a:bodyPr/>
                    <a:lstStyle/>
                    <a:p>
                      <a:pPr marL="0" indent="0" algn="ctr" eaLnBrk="1" latinLnBrk="0" hangingPunct="1">
                        <a:lnSpc>
                          <a:spcPct val="100000"/>
                        </a:lnSpc>
                        <a:spcBef>
                          <a:spcPts val="0"/>
                        </a:spcBef>
                        <a:spcAft>
                          <a:spcPts val="0"/>
                        </a:spcAft>
                        <a:buNone/>
                      </a:pPr>
                      <a:r>
                        <a:rPr lang="zh-CN" altLang="en-US" sz="2000" b="0" i="0" u="none" strike="noStrike" kern="1200" cap="none" spc="0" baseline="0">
                          <a:solidFill>
                            <a:srgbClr val="000000"/>
                          </a:solidFill>
                          <a:latin typeface="Arial" pitchFamily="0" charset="0"/>
                          <a:ea typeface="黑体" pitchFamily="0" charset="0"/>
                          <a:cs typeface="Arial" pitchFamily="0" charset="0"/>
                        </a:rPr>
                        <a:t>湄潭县</a:t>
                      </a:r>
                      <a:endParaRPr lang="zh-CN" altLang="en-US" sz="2000" b="0" i="0" u="none" strike="noStrike" kern="1200" cap="none" spc="0" baseline="0">
                        <a:solidFill>
                          <a:srgbClr val="000000"/>
                        </a:solidFill>
                        <a:latin typeface="Arial" pitchFamily="0" charset="0"/>
                        <a:ea typeface="黑体" pitchFamily="0" charset="0"/>
                        <a:cs typeface="Arial" pitchFamily="0" charset="0"/>
                      </a:endParaRPr>
                    </a:p>
                  </a:txBody>
                  <a:tcPr marL="0" marT="0" marR="0" marB="0" vert="horz" anchor="ctr">
                    <a:lnL>
                      <a:noFill/>
                    </a:lnL>
                    <a:lnR>
                      <a:noFill/>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9EFF7"/>
                    </a:solidFill>
                  </a:tcPr>
                </a:tc>
                <a:tc>
                  <a:txBody>
                    <a:bodyPr/>
                    <a:lstStyle/>
                    <a:p>
                      <a:pPr marL="0" indent="0" algn="ctr" eaLnBrk="1" latinLnBrk="0" hangingPunct="1">
                        <a:lnSpc>
                          <a:spcPct val="100000"/>
                        </a:lnSpc>
                        <a:spcBef>
                          <a:spcPts val="0"/>
                        </a:spcBef>
                        <a:spcAft>
                          <a:spcPts val="0"/>
                        </a:spcAft>
                        <a:buNone/>
                      </a:pPr>
                      <a:endParaRPr lang="zh-CN" altLang="en-US" sz="2000" b="0" i="0" u="none" strike="noStrike" kern="1200" cap="none" spc="0" baseline="0">
                        <a:solidFill>
                          <a:srgbClr val="000000"/>
                        </a:solidFill>
                        <a:latin typeface="Arial" pitchFamily="0" charset="0"/>
                        <a:ea typeface="黑体" pitchFamily="0" charset="0"/>
                        <a:cs typeface="Arial" pitchFamily="0" charset="0"/>
                      </a:endParaRPr>
                    </a:p>
                  </a:txBody>
                  <a:tcPr marL="0" marT="0" marR="0" marB="0" vert="horz" anchor="ctr">
                    <a:lnL>
                      <a:noFill/>
                    </a:lnL>
                    <a:lnR>
                      <a:noFill/>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9EFF7"/>
                    </a:solidFill>
                  </a:tcPr>
                </a:tc>
              </a:tr>
              <a:tr h="749917">
                <a:tc>
                  <a:txBody>
                    <a:bodyPr/>
                    <a:lstStyle/>
                    <a:p>
                      <a:pPr marL="0" indent="0" algn="ctr" eaLnBrk="1" latinLnBrk="0" hangingPunct="1">
                        <a:lnSpc>
                          <a:spcPct val="100000"/>
                        </a:lnSpc>
                        <a:spcBef>
                          <a:spcPts val="0"/>
                        </a:spcBef>
                        <a:spcAft>
                          <a:spcPts val="0"/>
                        </a:spcAft>
                        <a:buNone/>
                      </a:pPr>
                      <a:r>
                        <a:rPr lang="zh-CN" altLang="en-US" sz="2000" b="0" i="0" u="none" strike="noStrike" kern="1200" cap="none" spc="0" baseline="0">
                          <a:solidFill>
                            <a:srgbClr val="000000"/>
                          </a:solidFill>
                          <a:latin typeface="Arial" pitchFamily="0" charset="0"/>
                          <a:ea typeface="黑体" pitchFamily="0" charset="0"/>
                          <a:cs typeface="Arial" pitchFamily="0" charset="0"/>
                          <a:sym typeface="黑体" pitchFamily="0" charset="0"/>
                        </a:rPr>
                        <a:t>能否扣除</a:t>
                      </a:r>
                      <a:endParaRPr lang="zh-CN" altLang="en-US" sz="2000" b="0" i="0" u="none" strike="noStrike" kern="1200" cap="none" spc="0" baseline="0">
                        <a:solidFill>
                          <a:srgbClr val="000000"/>
                        </a:solidFill>
                        <a:latin typeface="Arial" pitchFamily="0" charset="0"/>
                        <a:ea typeface="黑体" pitchFamily="0" charset="0"/>
                        <a:cs typeface="Arial" pitchFamily="0" charset="0"/>
                        <a:sym typeface="黑体" pitchFamily="0" charset="0"/>
                      </a:endParaRPr>
                    </a:p>
                  </a:txBody>
                  <a:tcPr marL="0" marT="0" marR="0" marB="0" vert="horz" anchor="ctr">
                    <a:lnL>
                      <a:noFill/>
                    </a:lnL>
                    <a:lnR>
                      <a:noFill/>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1DEEF"/>
                    </a:solidFill>
                  </a:tcPr>
                </a:tc>
                <a:tc>
                  <a:txBody>
                    <a:bodyPr/>
                    <a:lstStyle/>
                    <a:p>
                      <a:pPr marL="0" indent="0" algn="ctr" eaLnBrk="1" latinLnBrk="0" hangingPunct="1">
                        <a:lnSpc>
                          <a:spcPct val="100000"/>
                        </a:lnSpc>
                        <a:spcBef>
                          <a:spcPts val="0"/>
                        </a:spcBef>
                        <a:spcAft>
                          <a:spcPts val="0"/>
                        </a:spcAft>
                        <a:buNone/>
                      </a:pPr>
                      <a:r>
                        <a:rPr lang="en-US" altLang="zh-CN" sz="2000" b="0" i="0" u="none" strike="noStrike" kern="1200" cap="none" spc="0" baseline="0">
                          <a:solidFill>
                            <a:srgbClr val="000000"/>
                          </a:solidFill>
                          <a:latin typeface="Arial" pitchFamily="0" charset="0"/>
                          <a:ea typeface="黑体" pitchFamily="0" charset="0"/>
                          <a:cs typeface="Arial" pitchFamily="0" charset="0"/>
                        </a:rPr>
                        <a:t>A</a:t>
                      </a:r>
                      <a:r>
                        <a:rPr lang="zh-CN" altLang="en-US" sz="2000" b="0" i="0" u="none" strike="noStrike" kern="1200" cap="none" spc="0" baseline="0">
                          <a:solidFill>
                            <a:srgbClr val="000000"/>
                          </a:solidFill>
                          <a:latin typeface="Arial" pitchFamily="0" charset="0"/>
                          <a:ea typeface="黑体" pitchFamily="0" charset="0"/>
                          <a:cs typeface="Arial" pitchFamily="0" charset="0"/>
                        </a:rPr>
                        <a:t>：</a:t>
                      </a:r>
                      <a:r>
                        <a:rPr lang="zh-CN" altLang="en-US" sz="2000" b="0" i="0" u="none" strike="noStrike" kern="1200" cap="none" spc="0" baseline="0">
                          <a:solidFill>
                            <a:srgbClr val="000000"/>
                          </a:solidFill>
                          <a:latin typeface="Arial" pitchFamily="0" charset="0"/>
                          <a:ea typeface="黑体" pitchFamily="0" charset="0"/>
                          <a:cs typeface="Arial" pitchFamily="0" charset="0"/>
                          <a:sym typeface="黑体" pitchFamily="0" charset="0"/>
                        </a:rPr>
                        <a:t>×</a:t>
                      </a:r>
                      <a:endParaRPr lang="en-US" altLang="zh-CN" sz="2000" b="0" i="0" u="none" strike="noStrike" kern="1200" cap="none" spc="0" baseline="0">
                        <a:solidFill>
                          <a:srgbClr val="000000"/>
                        </a:solidFill>
                        <a:latin typeface="Arial" pitchFamily="0" charset="0"/>
                        <a:ea typeface="黑体" pitchFamily="0" charset="0"/>
                        <a:cs typeface="Arial" pitchFamily="0" charset="0"/>
                        <a:sym typeface="黑体" pitchFamily="0" charset="0"/>
                      </a:endParaRPr>
                    </a:p>
                    <a:p>
                      <a:pPr marL="0" indent="0" algn="ctr" eaLnBrk="1" latinLnBrk="0" hangingPunct="1">
                        <a:lnSpc>
                          <a:spcPct val="100000"/>
                        </a:lnSpc>
                        <a:spcBef>
                          <a:spcPts val="0"/>
                        </a:spcBef>
                        <a:spcAft>
                          <a:spcPts val="0"/>
                        </a:spcAft>
                        <a:buNone/>
                      </a:pPr>
                      <a:r>
                        <a:rPr lang="en-US" altLang="zh-CN" sz="2000" b="0" i="0" u="none" strike="noStrike" kern="1200" cap="none" spc="0" baseline="0">
                          <a:solidFill>
                            <a:srgbClr val="000000"/>
                          </a:solidFill>
                          <a:latin typeface="Arial" pitchFamily="0" charset="0"/>
                          <a:ea typeface="黑体" pitchFamily="0" charset="0"/>
                          <a:cs typeface="Arial" pitchFamily="0" charset="0"/>
                        </a:rPr>
                        <a:t>B</a:t>
                      </a:r>
                      <a:r>
                        <a:rPr lang="zh-CN" altLang="en-US" sz="2000" b="0" i="0" u="none" strike="noStrike" kern="1200" cap="none" spc="0" baseline="0">
                          <a:solidFill>
                            <a:srgbClr val="000000"/>
                          </a:solidFill>
                          <a:latin typeface="Arial" pitchFamily="0" charset="0"/>
                          <a:ea typeface="黑体" pitchFamily="0" charset="0"/>
                          <a:cs typeface="Arial" pitchFamily="0" charset="0"/>
                        </a:rPr>
                        <a:t>：</a:t>
                      </a:r>
                      <a:r>
                        <a:rPr lang="zh-CN" altLang="en-US" sz="2000" b="0" i="0" u="none" strike="noStrike" kern="1200" cap="none" spc="0" baseline="0">
                          <a:solidFill>
                            <a:srgbClr val="000000"/>
                          </a:solidFill>
                          <a:latin typeface="Arial" pitchFamily="0" charset="0"/>
                          <a:ea typeface="黑体" pitchFamily="0" charset="0"/>
                          <a:cs typeface="Arial" pitchFamily="0" charset="0"/>
                          <a:sym typeface="黑体" pitchFamily="0" charset="0"/>
                        </a:rPr>
                        <a:t>√</a:t>
                      </a:r>
                      <a:endParaRPr lang="zh-CN" altLang="en-US" sz="2000" b="0" i="0" u="none" strike="noStrike" kern="1200" cap="none" spc="0" baseline="0">
                        <a:solidFill>
                          <a:srgbClr val="000000"/>
                        </a:solidFill>
                        <a:latin typeface="Arial" pitchFamily="0" charset="0"/>
                        <a:ea typeface="黑体" pitchFamily="0" charset="0"/>
                        <a:cs typeface="Arial" pitchFamily="0" charset="0"/>
                      </a:endParaRPr>
                    </a:p>
                  </a:txBody>
                  <a:tcPr marL="0" marT="0" marR="0" marB="0" vert="horz" anchor="ctr">
                    <a:lnL>
                      <a:noFill/>
                    </a:lnL>
                    <a:lnR>
                      <a:noFill/>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1DEEF"/>
                    </a:solidFill>
                  </a:tcPr>
                </a:tc>
                <a:tc>
                  <a:txBody>
                    <a:bodyPr/>
                    <a:lstStyle/>
                    <a:p>
                      <a:pPr marL="0" indent="0" algn="ctr" eaLnBrk="1" latinLnBrk="0" hangingPunct="1">
                        <a:lnSpc>
                          <a:spcPct val="100000"/>
                        </a:lnSpc>
                        <a:spcBef>
                          <a:spcPts val="0"/>
                        </a:spcBef>
                        <a:spcAft>
                          <a:spcPts val="0"/>
                        </a:spcAft>
                        <a:buNone/>
                      </a:pPr>
                      <a:r>
                        <a:rPr lang="en-US" altLang="zh-CN" sz="2000" b="0" i="0" u="none" strike="noStrike" kern="1200" cap="none" spc="0" baseline="0">
                          <a:solidFill>
                            <a:srgbClr val="000000"/>
                          </a:solidFill>
                          <a:latin typeface="Arial" pitchFamily="0" charset="0"/>
                          <a:ea typeface="黑体" pitchFamily="0" charset="0"/>
                          <a:cs typeface="Arial" pitchFamily="0" charset="0"/>
                          <a:sym typeface="黑体" pitchFamily="0" charset="0"/>
                        </a:rPr>
                        <a:t>A</a:t>
                      </a:r>
                      <a:r>
                        <a:rPr lang="zh-CN" altLang="en-US" sz="2000" b="0" i="0" u="none" strike="noStrike" kern="1200" cap="none" spc="0" baseline="0">
                          <a:solidFill>
                            <a:srgbClr val="000000"/>
                          </a:solidFill>
                          <a:latin typeface="Arial" pitchFamily="0" charset="0"/>
                          <a:ea typeface="黑体" pitchFamily="0" charset="0"/>
                          <a:cs typeface="Arial" pitchFamily="0" charset="0"/>
                          <a:sym typeface="黑体" pitchFamily="0" charset="0"/>
                        </a:rPr>
                        <a:t>：√</a:t>
                      </a:r>
                      <a:endParaRPr lang="en-US" altLang="zh-CN" sz="2000" b="0" i="0" u="none" strike="noStrike" kern="1200" cap="none" spc="0" baseline="0">
                        <a:solidFill>
                          <a:srgbClr val="000000"/>
                        </a:solidFill>
                        <a:latin typeface="Arial" pitchFamily="0" charset="0"/>
                        <a:ea typeface="黑体" pitchFamily="0" charset="0"/>
                        <a:cs typeface="Arial" pitchFamily="0" charset="0"/>
                        <a:sym typeface="黑体" pitchFamily="0" charset="0"/>
                      </a:endParaRPr>
                    </a:p>
                    <a:p>
                      <a:pPr marL="0" indent="0" algn="ctr" eaLnBrk="1" latinLnBrk="0" hangingPunct="1">
                        <a:lnSpc>
                          <a:spcPct val="100000"/>
                        </a:lnSpc>
                        <a:spcBef>
                          <a:spcPts val="0"/>
                        </a:spcBef>
                        <a:spcAft>
                          <a:spcPts val="0"/>
                        </a:spcAft>
                        <a:buNone/>
                      </a:pPr>
                      <a:r>
                        <a:rPr lang="en-US" altLang="zh-CN" sz="2000" b="0" i="0" u="none" strike="noStrike" kern="1200" cap="none" spc="0" baseline="0">
                          <a:solidFill>
                            <a:srgbClr val="000000"/>
                          </a:solidFill>
                          <a:latin typeface="Arial" pitchFamily="0" charset="0"/>
                          <a:ea typeface="黑体" pitchFamily="0" charset="0"/>
                          <a:cs typeface="Arial" pitchFamily="0" charset="0"/>
                          <a:sym typeface="黑体" pitchFamily="0" charset="0"/>
                        </a:rPr>
                        <a:t>B</a:t>
                      </a:r>
                      <a:r>
                        <a:rPr lang="zh-CN" altLang="en-US" sz="2000" b="0" i="0" u="none" strike="noStrike" kern="1200" cap="none" spc="0" baseline="0">
                          <a:solidFill>
                            <a:srgbClr val="000000"/>
                          </a:solidFill>
                          <a:latin typeface="Arial" pitchFamily="0" charset="0"/>
                          <a:ea typeface="黑体" pitchFamily="0" charset="0"/>
                          <a:cs typeface="Arial" pitchFamily="0" charset="0"/>
                          <a:sym typeface="黑体" pitchFamily="0" charset="0"/>
                        </a:rPr>
                        <a:t>：√</a:t>
                      </a:r>
                      <a:endParaRPr lang="zh-CN" altLang="en-US" sz="2000" b="0" i="0" u="none" strike="noStrike" kern="1200" cap="none" spc="0" baseline="0">
                        <a:solidFill>
                          <a:srgbClr val="000000"/>
                        </a:solidFill>
                        <a:latin typeface="Arial" pitchFamily="0" charset="0"/>
                        <a:ea typeface="黑体" pitchFamily="0" charset="0"/>
                        <a:cs typeface="Arial" pitchFamily="0" charset="0"/>
                        <a:sym typeface="黑体" pitchFamily="0" charset="0"/>
                      </a:endParaRPr>
                    </a:p>
                  </a:txBody>
                  <a:tcPr marL="0" marT="0" marR="0" marB="0" vert="horz" anchor="ctr">
                    <a:lnL>
                      <a:noFill/>
                    </a:lnL>
                    <a:lnR>
                      <a:noFill/>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1DEEF"/>
                    </a:solidFill>
                  </a:tcPr>
                </a:tc>
                <a:tc>
                  <a:txBody>
                    <a:bodyPr/>
                    <a:lstStyle/>
                    <a:p>
                      <a:pPr marL="0" indent="0" algn="ctr" eaLnBrk="1" latinLnBrk="0" hangingPunct="1">
                        <a:lnSpc>
                          <a:spcPct val="100000"/>
                        </a:lnSpc>
                        <a:spcBef>
                          <a:spcPts val="0"/>
                        </a:spcBef>
                        <a:spcAft>
                          <a:spcPts val="0"/>
                        </a:spcAft>
                        <a:buNone/>
                      </a:pPr>
                      <a:r>
                        <a:rPr lang="en-US" altLang="zh-CN" sz="2000" b="0" i="0" u="none" strike="noStrike" kern="1200" cap="none" spc="0" baseline="0">
                          <a:solidFill>
                            <a:srgbClr val="000000"/>
                          </a:solidFill>
                          <a:latin typeface="Arial" pitchFamily="0" charset="0"/>
                          <a:ea typeface="黑体" pitchFamily="0" charset="0"/>
                          <a:cs typeface="Arial" pitchFamily="0" charset="0"/>
                          <a:sym typeface="黑体" pitchFamily="0" charset="0"/>
                        </a:rPr>
                        <a:t>A</a:t>
                      </a:r>
                      <a:r>
                        <a:rPr lang="zh-CN" altLang="en-US" sz="2000" b="0" i="0" u="none" strike="noStrike" kern="1200" cap="none" spc="0" baseline="0">
                          <a:solidFill>
                            <a:srgbClr val="000000"/>
                          </a:solidFill>
                          <a:latin typeface="Arial" pitchFamily="0" charset="0"/>
                          <a:ea typeface="黑体" pitchFamily="0" charset="0"/>
                          <a:cs typeface="Arial" pitchFamily="0" charset="0"/>
                          <a:sym typeface="黑体" pitchFamily="0" charset="0"/>
                        </a:rPr>
                        <a:t>：×</a:t>
                      </a:r>
                      <a:endParaRPr lang="en-US" altLang="zh-CN" sz="2000" b="0" i="0" u="none" strike="noStrike" kern="1200" cap="none" spc="0" baseline="0">
                        <a:solidFill>
                          <a:srgbClr val="000000"/>
                        </a:solidFill>
                        <a:latin typeface="Arial" pitchFamily="0" charset="0"/>
                        <a:ea typeface="黑体" pitchFamily="0" charset="0"/>
                        <a:cs typeface="Arial" pitchFamily="0" charset="0"/>
                        <a:sym typeface="黑体" pitchFamily="0" charset="0"/>
                      </a:endParaRPr>
                    </a:p>
                    <a:p>
                      <a:pPr marL="0" indent="0" algn="ctr" eaLnBrk="1" latinLnBrk="0" hangingPunct="1">
                        <a:lnSpc>
                          <a:spcPct val="100000"/>
                        </a:lnSpc>
                        <a:spcBef>
                          <a:spcPts val="0"/>
                        </a:spcBef>
                        <a:spcAft>
                          <a:spcPts val="0"/>
                        </a:spcAft>
                        <a:buNone/>
                      </a:pPr>
                      <a:r>
                        <a:rPr lang="en-US" altLang="zh-CN" sz="2000" b="0" i="0" u="none" strike="noStrike" kern="1200" cap="none" spc="0" baseline="0">
                          <a:solidFill>
                            <a:srgbClr val="000000"/>
                          </a:solidFill>
                          <a:latin typeface="Arial" pitchFamily="0" charset="0"/>
                          <a:ea typeface="黑体" pitchFamily="0" charset="0"/>
                          <a:cs typeface="Arial" pitchFamily="0" charset="0"/>
                          <a:sym typeface="黑体" pitchFamily="0" charset="0"/>
                        </a:rPr>
                        <a:t>B</a:t>
                      </a:r>
                      <a:r>
                        <a:rPr lang="zh-CN" altLang="en-US" sz="2000" b="0" i="0" u="none" strike="noStrike" kern="1200" cap="none" spc="0" baseline="0">
                          <a:solidFill>
                            <a:srgbClr val="000000"/>
                          </a:solidFill>
                          <a:latin typeface="Arial" pitchFamily="0" charset="0"/>
                          <a:ea typeface="黑体" pitchFamily="0" charset="0"/>
                          <a:cs typeface="Arial" pitchFamily="0" charset="0"/>
                          <a:sym typeface="黑体" pitchFamily="0" charset="0"/>
                        </a:rPr>
                        <a:t>：×</a:t>
                      </a:r>
                      <a:endParaRPr lang="zh-CN" altLang="en-US" sz="2000" b="0" i="0" u="none" strike="noStrike" kern="1200" cap="none" spc="0" baseline="0">
                        <a:solidFill>
                          <a:srgbClr val="000000"/>
                        </a:solidFill>
                        <a:latin typeface="Arial" pitchFamily="0" charset="0"/>
                        <a:ea typeface="黑体" pitchFamily="0" charset="0"/>
                        <a:cs typeface="Arial" pitchFamily="0" charset="0"/>
                        <a:sym typeface="黑体" pitchFamily="0" charset="0"/>
                      </a:endParaRPr>
                    </a:p>
                  </a:txBody>
                  <a:tcPr marL="0" marT="0" marR="0" marB="0" vert="horz" anchor="ctr">
                    <a:lnL>
                      <a:noFill/>
                    </a:lnL>
                    <a:lnR>
                      <a:noFill/>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1DEEF"/>
                    </a:solidFill>
                  </a:tcPr>
                </a:tc>
                <a:tc>
                  <a:txBody>
                    <a:bodyPr/>
                    <a:lstStyle/>
                    <a:p>
                      <a:pPr marL="0" indent="0" algn="ctr" eaLnBrk="1" latinLnBrk="0" hangingPunct="1">
                        <a:lnSpc>
                          <a:spcPct val="100000"/>
                        </a:lnSpc>
                        <a:spcBef>
                          <a:spcPts val="0"/>
                        </a:spcBef>
                        <a:spcAft>
                          <a:spcPts val="0"/>
                        </a:spcAft>
                        <a:buNone/>
                      </a:pPr>
                      <a:r>
                        <a:rPr lang="en-US" altLang="zh-CN" sz="2000" b="0" i="0" u="none" strike="noStrike" kern="1200" cap="none" spc="0" baseline="0">
                          <a:solidFill>
                            <a:srgbClr val="000000"/>
                          </a:solidFill>
                          <a:latin typeface="Arial" pitchFamily="0" charset="0"/>
                          <a:ea typeface="黑体" pitchFamily="0" charset="0"/>
                          <a:cs typeface="Arial" pitchFamily="0" charset="0"/>
                          <a:sym typeface="黑体" pitchFamily="0" charset="0"/>
                        </a:rPr>
                        <a:t>A</a:t>
                      </a:r>
                      <a:r>
                        <a:rPr lang="zh-CN" altLang="en-US" sz="2000" b="0" i="0" u="none" strike="noStrike" kern="1200" cap="none" spc="0" baseline="0">
                          <a:solidFill>
                            <a:srgbClr val="000000"/>
                          </a:solidFill>
                          <a:latin typeface="Arial" pitchFamily="0" charset="0"/>
                          <a:ea typeface="黑体" pitchFamily="0" charset="0"/>
                          <a:cs typeface="Arial" pitchFamily="0" charset="0"/>
                          <a:sym typeface="黑体" pitchFamily="0" charset="0"/>
                        </a:rPr>
                        <a:t>或</a:t>
                      </a:r>
                      <a:r>
                        <a:rPr lang="en-US" altLang="zh-CN" sz="2000" b="0" i="0" u="none" strike="noStrike" kern="1200" cap="none" spc="0" baseline="0">
                          <a:solidFill>
                            <a:srgbClr val="000000"/>
                          </a:solidFill>
                          <a:latin typeface="Arial" pitchFamily="0" charset="0"/>
                          <a:ea typeface="黑体" pitchFamily="0" charset="0"/>
                          <a:cs typeface="Arial" pitchFamily="0" charset="0"/>
                          <a:sym typeface="黑体" pitchFamily="0" charset="0"/>
                        </a:rPr>
                        <a:t>B</a:t>
                      </a:r>
                      <a:r>
                        <a:rPr lang="zh-CN" altLang="en-US" sz="2000" b="0" i="0" u="none" strike="noStrike" kern="1200" cap="none" spc="0" baseline="0">
                          <a:solidFill>
                            <a:srgbClr val="000000"/>
                          </a:solidFill>
                          <a:latin typeface="Arial" pitchFamily="0" charset="0"/>
                          <a:ea typeface="黑体" pitchFamily="0" charset="0"/>
                          <a:cs typeface="Arial" pitchFamily="0" charset="0"/>
                          <a:sym typeface="黑体" pitchFamily="0" charset="0"/>
                        </a:rPr>
                        <a:t>扣</a:t>
                      </a:r>
                      <a:endParaRPr lang="zh-CN" altLang="en-US" sz="2000" b="0" i="0" u="none" strike="noStrike" kern="1200" cap="none" spc="0" baseline="0">
                        <a:solidFill>
                          <a:srgbClr val="000000"/>
                        </a:solidFill>
                        <a:latin typeface="Arial" pitchFamily="0" charset="0"/>
                        <a:ea typeface="黑体" pitchFamily="0" charset="0"/>
                        <a:cs typeface="Arial" pitchFamily="0" charset="0"/>
                        <a:sym typeface="黑体" pitchFamily="0" charset="0"/>
                      </a:endParaRPr>
                    </a:p>
                  </a:txBody>
                  <a:tcPr marL="0" marT="0" marR="0" marB="0" vert="horz" anchor="ctr">
                    <a:lnL>
                      <a:noFill/>
                    </a:lnL>
                    <a:lnR>
                      <a:noFill/>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1DEEF"/>
                    </a:solidFill>
                  </a:tcPr>
                </a:tc>
                <a:tc>
                  <a:txBody>
                    <a:bodyPr/>
                    <a:lstStyle/>
                    <a:p>
                      <a:pPr marL="0" indent="0" algn="ctr" eaLnBrk="1" latinLnBrk="0" hangingPunct="1">
                        <a:lnSpc>
                          <a:spcPct val="100000"/>
                        </a:lnSpc>
                        <a:spcBef>
                          <a:spcPts val="0"/>
                        </a:spcBef>
                        <a:spcAft>
                          <a:spcPts val="0"/>
                        </a:spcAft>
                        <a:buNone/>
                      </a:pPr>
                      <a:r>
                        <a:rPr lang="en-US" altLang="zh-CN" sz="2000" b="0" i="0" u="none" strike="noStrike" kern="1200" cap="none" spc="0" baseline="0">
                          <a:solidFill>
                            <a:srgbClr val="000000"/>
                          </a:solidFill>
                          <a:latin typeface="Arial" pitchFamily="0" charset="0"/>
                          <a:ea typeface="黑体" pitchFamily="0" charset="0"/>
                          <a:cs typeface="Arial" pitchFamily="0" charset="0"/>
                        </a:rPr>
                        <a:t>A</a:t>
                      </a:r>
                      <a:r>
                        <a:rPr lang="zh-CN" altLang="en-US" sz="2000" b="0" i="0" u="none" strike="noStrike" kern="1200" cap="none" spc="0" baseline="0">
                          <a:solidFill>
                            <a:srgbClr val="000000"/>
                          </a:solidFill>
                          <a:latin typeface="Arial" pitchFamily="0" charset="0"/>
                          <a:ea typeface="黑体" pitchFamily="0" charset="0"/>
                          <a:cs typeface="Arial" pitchFamily="0" charset="0"/>
                        </a:rPr>
                        <a:t>或</a:t>
                      </a:r>
                      <a:r>
                        <a:rPr lang="en-US" altLang="zh-CN" sz="2000" b="0" i="0" u="none" strike="noStrike" kern="1200" cap="none" spc="0" baseline="0">
                          <a:solidFill>
                            <a:srgbClr val="000000"/>
                          </a:solidFill>
                          <a:latin typeface="Arial" pitchFamily="0" charset="0"/>
                          <a:ea typeface="黑体" pitchFamily="0" charset="0"/>
                          <a:cs typeface="Arial" pitchFamily="0" charset="0"/>
                        </a:rPr>
                        <a:t>B</a:t>
                      </a:r>
                      <a:r>
                        <a:rPr lang="zh-CN" altLang="en-US" sz="2000" b="0" i="0" u="none" strike="noStrike" kern="1200" cap="none" spc="0" baseline="0">
                          <a:solidFill>
                            <a:srgbClr val="000000"/>
                          </a:solidFill>
                          <a:latin typeface="Arial" pitchFamily="0" charset="0"/>
                          <a:ea typeface="黑体" pitchFamily="0" charset="0"/>
                          <a:cs typeface="Arial" pitchFamily="0" charset="0"/>
                        </a:rPr>
                        <a:t>扣</a:t>
                      </a:r>
                      <a:endParaRPr lang="zh-CN" altLang="en-US" sz="2000" b="0" i="0" u="none" strike="noStrike" kern="1200" cap="none" spc="0" baseline="0">
                        <a:solidFill>
                          <a:srgbClr val="000000"/>
                        </a:solidFill>
                        <a:latin typeface="Arial" pitchFamily="0" charset="0"/>
                        <a:ea typeface="黑体" pitchFamily="0" charset="0"/>
                        <a:cs typeface="Arial" pitchFamily="0" charset="0"/>
                      </a:endParaRPr>
                    </a:p>
                  </a:txBody>
                  <a:tcPr marL="0" marT="0" marR="0" marB="0" vert="horz" anchor="ctr">
                    <a:lnL>
                      <a:noFill/>
                    </a:lnL>
                    <a:lnR>
                      <a:noFill/>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1DEEF"/>
                    </a:solidFill>
                  </a:tcPr>
                </a:tc>
              </a:tr>
            </a:tbl>
          </a:graphicData>
        </a:graphic>
      </p:graphicFrame>
      <p:sp>
        <p:nvSpPr>
          <p:cNvPr id="462" name="矩形"/>
          <p:cNvSpPr>
            <a:spLocks/>
          </p:cNvSpPr>
          <p:nvPr/>
        </p:nvSpPr>
        <p:spPr>
          <a:xfrm rot="0">
            <a:off x="365124" y="5933440"/>
            <a:ext cx="10997565" cy="834389"/>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500" b="0" i="0" u="none" strike="noStrike" kern="1200" cap="none" spc="0" baseline="0">
                <a:ln w="12700" cap="flat">
                  <a:solidFill>
                    <a:srgbClr val="333F4F"/>
                  </a:solidFill>
                  <a:prstDash val="solid"/>
                  <a:round/>
                </a:ln>
                <a:pattFill prst="dkUpDiag">
                  <a:fgClr>
                    <a:srgbClr val="44546A"/>
                  </a:fgClr>
                  <a:bgClr>
                    <a:srgbClr val="D5DBE5"/>
                  </a:bgClr>
                </a:pattFill>
                <a:effectLst>
                  <a:outerShdw sx="100000" sy="100000" dir="2640000" dist="38100" algn="bl">
                    <a:srgbClr val="333F4F"/>
                  </a:outerShdw>
                </a:effectLst>
                <a:latin typeface="Arial" pitchFamily="0" charset="0"/>
                <a:ea typeface="黑体" pitchFamily="0" charset="0"/>
                <a:cs typeface="Arial" pitchFamily="0" charset="0"/>
                <a:sym typeface="黑体" pitchFamily="0" charset="0"/>
              </a:rPr>
              <a:t>PS</a:t>
            </a:r>
            <a:r>
              <a:rPr lang="zh-CN" altLang="en-US" sz="2500" b="0" i="0" u="none" strike="noStrike" kern="1200" cap="none" spc="0" baseline="0">
                <a:ln w="12700" cap="flat">
                  <a:solidFill>
                    <a:srgbClr val="333F4F"/>
                  </a:solidFill>
                  <a:prstDash val="solid"/>
                  <a:round/>
                </a:ln>
                <a:pattFill prst="dkUpDiag">
                  <a:fgClr>
                    <a:srgbClr val="44546A"/>
                  </a:fgClr>
                  <a:bgClr>
                    <a:srgbClr val="D5DBE5"/>
                  </a:bgClr>
                </a:pattFill>
                <a:effectLst>
                  <a:outerShdw sx="100000" sy="100000" dir="2640000" dist="38100" algn="bl">
                    <a:srgbClr val="333F4F"/>
                  </a:outerShdw>
                </a:effectLst>
                <a:latin typeface="Arial" pitchFamily="0" charset="0"/>
                <a:ea typeface="黑体" pitchFamily="0" charset="0"/>
                <a:cs typeface="Arial" pitchFamily="0" charset="0"/>
                <a:sym typeface="黑体" pitchFamily="0" charset="0"/>
              </a:rPr>
              <a:t>：</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情形一如果</a:t>
            </a:r>
            <a:r>
              <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A</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或</a:t>
            </a:r>
            <a:r>
              <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B</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申报了住房贷款利息扣除，则都不能扣。若由</a:t>
            </a:r>
            <a:r>
              <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A</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扣除没有选择权，若由</a:t>
            </a:r>
            <a:r>
              <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B</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扣除有选择权。</a:t>
            </a:r>
            <a:endPar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endParaRPr>
          </a:p>
        </p:txBody>
      </p:sp>
    </p:spTree>
    <p:extLst>
      <p:ext uri="{BB962C8B-B14F-4D97-AF65-F5344CB8AC3E}">
        <p14:creationId xmlns:p14="http://schemas.microsoft.com/office/powerpoint/2010/main" val="14136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61"/>
                                        </p:tgtEl>
                                        <p:attrNameLst>
                                          <p:attrName>style.visibility</p:attrName>
                                        </p:attrNameLst>
                                      </p:cBhvr>
                                      <p:to>
                                        <p:strVal val="visible"/>
                                      </p:to>
                                    </p:set>
                                    <p:animEffect transition="in" filter="strips(downLeft)">
                                      <p:cBhvr>
                                        <p:cTn id="7" dur="500"/>
                                        <p:tgtEl>
                                          <p:spTgt spid="46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62"/>
                                        </p:tgtEl>
                                        <p:attrNameLst>
                                          <p:attrName>style.visibility</p:attrName>
                                        </p:attrNameLst>
                                      </p:cBhvr>
                                      <p:to>
                                        <p:strVal val="visible"/>
                                      </p:to>
                                    </p:set>
                                    <p:animEffect transition="in" filter="strips(downLeft)">
                                      <p:cBhvr>
                                        <p:cTn id="12" dur="500"/>
                                        <p:tgtEl>
                                          <p:spTgt spid="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 grpId="0"/>
    </p:bldLst>
  </p:timing>
</p:sld>
</file>

<file path=ppt/slides/slide36.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465" name="图片"/>
          <p:cNvPicPr>
            <a:picLocks noChangeAspect="1"/>
          </p:cNvPicPr>
          <p:nvPr/>
        </p:nvPicPr>
        <p:blipFill>
          <a:blip r:embed="rId1" cstate="print"/>
          <a:stretch>
            <a:fillRect/>
          </a:stretch>
        </p:blipFill>
        <p:spPr>
          <a:xfrm rot="0">
            <a:off x="365124" y="1453515"/>
            <a:ext cx="1413510" cy="1381760"/>
          </a:xfrm>
          <a:prstGeom prst="rect"/>
          <a:noFill/>
          <a:ln w="9525" cmpd="sng" cap="flat">
            <a:noFill/>
            <a:prstDash val="solid"/>
            <a:miter/>
          </a:ln>
        </p:spPr>
      </p:pic>
      <p:sp>
        <p:nvSpPr>
          <p:cNvPr id="466" name="矩形"/>
          <p:cNvSpPr>
            <a:spLocks/>
          </p:cNvSpPr>
          <p:nvPr/>
        </p:nvSpPr>
        <p:spPr>
          <a:xfrm rot="0">
            <a:off x="838200" y="457200"/>
            <a:ext cx="3632581"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020101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工资薪金</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467"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468"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469" name="矩形"/>
          <p:cNvSpPr>
            <a:spLocks/>
          </p:cNvSpPr>
          <p:nvPr/>
        </p:nvSpPr>
        <p:spPr>
          <a:xfrm rot="0">
            <a:off x="581660" y="855979"/>
            <a:ext cx="11166475" cy="3806190"/>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25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Arial" pitchFamily="0" charset="0"/>
              </a:rPr>
              <a:t>         1</a:t>
            </a:r>
            <a:r>
              <a:rPr lang="zh-CN" altLang="en-US" sz="2500" b="0" i="0" u="none" strike="noStrike" kern="1200" cap="none" spc="0" baseline="0">
                <a:solidFill>
                  <a:schemeClr val="tx1"/>
                </a:solidFill>
                <a:latin typeface="宋体" pitchFamily="0" charset="0"/>
                <a:ea typeface="宋体" pitchFamily="0" charset="0"/>
                <a:cs typeface="Arial" pitchFamily="0" charset="0"/>
              </a:rPr>
              <a:t>、纳税人</a:t>
            </a:r>
            <a:r>
              <a:rPr lang="en-US" altLang="zh-CN" sz="2500" b="0" i="0" u="none" strike="noStrike" kern="1200" cap="none" spc="0" baseline="0">
                <a:solidFill>
                  <a:schemeClr val="tx1"/>
                </a:solidFill>
                <a:latin typeface="宋体" pitchFamily="0" charset="0"/>
                <a:ea typeface="宋体" pitchFamily="0" charset="0"/>
                <a:cs typeface="Arial" pitchFamily="0" charset="0"/>
              </a:rPr>
              <a:t>A</a:t>
            </a:r>
            <a:r>
              <a:rPr lang="zh-CN" altLang="en-US" sz="2500" b="0" i="0" u="none" strike="noStrike" kern="1200" cap="none" spc="0" baseline="0">
                <a:solidFill>
                  <a:schemeClr val="tx1"/>
                </a:solidFill>
                <a:latin typeface="宋体" pitchFamily="0" charset="0"/>
                <a:ea typeface="宋体" pitchFamily="0" charset="0"/>
                <a:cs typeface="Arial" pitchFamily="0" charset="0"/>
              </a:rPr>
              <a:t>夫妇租住一套住房，由纳税人</a:t>
            </a:r>
            <a:r>
              <a:rPr lang="en-US" altLang="zh-CN" sz="2500" b="0" i="0" u="none" strike="noStrike" kern="1200" cap="none" spc="0" baseline="0">
                <a:solidFill>
                  <a:schemeClr val="tx1"/>
                </a:solidFill>
                <a:latin typeface="宋体" pitchFamily="0" charset="0"/>
                <a:ea typeface="宋体" pitchFamily="0" charset="0"/>
                <a:cs typeface="Arial" pitchFamily="0" charset="0"/>
              </a:rPr>
              <a:t>A</a:t>
            </a:r>
            <a:r>
              <a:rPr lang="zh-CN" altLang="en-US" sz="2500" b="0" i="0" u="none" strike="noStrike" kern="1200" cap="none" spc="0" baseline="0">
                <a:solidFill>
                  <a:schemeClr val="tx1"/>
                </a:solidFill>
                <a:latin typeface="宋体" pitchFamily="0" charset="0"/>
                <a:ea typeface="宋体" pitchFamily="0" charset="0"/>
                <a:cs typeface="Arial" pitchFamily="0" charset="0"/>
              </a:rPr>
              <a:t>与房东签订了租赁合同，  </a:t>
            </a:r>
            <a:endParaRPr lang="en-US" altLang="zh-CN" sz="25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25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Arial" pitchFamily="0" charset="0"/>
              </a:rPr>
              <a:t>         考虑到其配偶工资较高，决定由其配偶申报住房租金</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扣除，能扣否？</a:t>
            </a:r>
            <a:endPar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endParaRPr>
          </a:p>
          <a:p>
            <a:pPr marL="0" indent="0" algn="l">
              <a:lnSpc>
                <a:spcPct val="125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         2</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、非夫妻关系的人员合租住房，能否分别扣？</a:t>
            </a:r>
            <a:endPar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endParaRPr>
          </a:p>
          <a:p>
            <a:pPr marL="0" indent="0" algn="l">
              <a:lnSpc>
                <a:spcPct val="125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         3</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、遵义某建筑公司派驻到外省的工作人员，若职工没有申报住房贷款利息扣除，且在工作地没有自有住房的，企业为职工解决住房的，职工能否申报扣？若企业收取职工租金的，职工能否申报扣？</a:t>
            </a:r>
            <a:endPar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endParaRPr>
          </a:p>
          <a:p>
            <a:pPr marL="0" indent="0" algn="l">
              <a:lnSpc>
                <a:spcPct val="125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     4</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、若纳税人</a:t>
            </a:r>
            <a:r>
              <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A</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的主要工作城市是贵阳，其在贵阳有自有住房同时是租房居住，</a:t>
            </a:r>
            <a:r>
              <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A</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是否可以在住房租金和住房贷款利息扣除间选择？</a:t>
            </a:r>
            <a:endPar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endParaRPr>
          </a:p>
        </p:txBody>
      </p:sp>
      <p:sp>
        <p:nvSpPr>
          <p:cNvPr id="470" name="矩形"/>
          <p:cNvSpPr>
            <a:spLocks/>
          </p:cNvSpPr>
          <p:nvPr/>
        </p:nvSpPr>
        <p:spPr>
          <a:xfrm rot="0">
            <a:off x="492125" y="5104764"/>
            <a:ext cx="11781154" cy="1577340"/>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500" b="0" i="0" u="none" strike="noStrike" kern="1200" cap="none" spc="0" baseline="0">
                <a:ln w="12700" cap="flat">
                  <a:solidFill>
                    <a:srgbClr val="333F4F"/>
                  </a:solidFill>
                  <a:prstDash val="solid"/>
                  <a:round/>
                </a:ln>
                <a:pattFill prst="dkUpDiag">
                  <a:fgClr>
                    <a:srgbClr val="44546A"/>
                  </a:fgClr>
                  <a:bgClr>
                    <a:srgbClr val="D5DBE5"/>
                  </a:bgClr>
                </a:pattFill>
                <a:effectLst>
                  <a:outerShdw sx="100000" sy="100000" dir="2640000" dist="38100" algn="bl">
                    <a:srgbClr val="333F4F"/>
                  </a:outerShdw>
                </a:effectLst>
                <a:latin typeface="Arial" pitchFamily="0" charset="0"/>
                <a:ea typeface="黑体" pitchFamily="0" charset="0"/>
                <a:cs typeface="Arial" pitchFamily="0" charset="0"/>
                <a:sym typeface="黑体" pitchFamily="0" charset="0"/>
              </a:rPr>
              <a:t>PS</a:t>
            </a:r>
            <a:r>
              <a:rPr lang="zh-CN" altLang="en-US" sz="2500" b="0" i="0" u="none" strike="noStrike" kern="1200" cap="none" spc="0" baseline="0">
                <a:ln w="12700" cap="flat">
                  <a:solidFill>
                    <a:srgbClr val="333F4F"/>
                  </a:solidFill>
                  <a:prstDash val="solid"/>
                  <a:round/>
                </a:ln>
                <a:pattFill prst="dkUpDiag">
                  <a:fgClr>
                    <a:srgbClr val="44546A"/>
                  </a:fgClr>
                  <a:bgClr>
                    <a:srgbClr val="D5DBE5"/>
                  </a:bgClr>
                </a:pattFill>
                <a:effectLst>
                  <a:outerShdw sx="100000" sy="100000" dir="2640000" dist="38100" algn="bl">
                    <a:srgbClr val="333F4F"/>
                  </a:outerShdw>
                </a:effectLst>
                <a:latin typeface="Arial" pitchFamily="0" charset="0"/>
                <a:ea typeface="黑体" pitchFamily="0" charset="0"/>
                <a:cs typeface="Arial" pitchFamily="0" charset="0"/>
                <a:sym typeface="黑体" pitchFamily="0" charset="0"/>
              </a:rPr>
              <a:t>：</a:t>
            </a:r>
            <a:r>
              <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1</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、不能，只有由承租人扣除。     </a:t>
            </a:r>
            <a:endPar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endParaRPr>
          </a:p>
          <a:p>
            <a:pPr marL="0" indent="0" algn="l">
              <a:lnSpc>
                <a:spcPct val="10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     2</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、若都与出租方签订了规范合同的，都可以扣。</a:t>
            </a:r>
            <a:endPar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endParaRPr>
          </a:p>
          <a:p>
            <a:pPr marL="0" indent="0" algn="l">
              <a:lnSpc>
                <a:spcPct val="10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     3</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、不能扣。能扣，按工作地标准扣。</a:t>
            </a:r>
            <a:endPar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endParaRPr>
          </a:p>
          <a:p>
            <a:pPr marL="0" indent="0" algn="l">
              <a:lnSpc>
                <a:spcPct val="10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     4</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、在主要工作城市有自有住房，</a:t>
            </a:r>
            <a:r>
              <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A</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没有选择权，只能申请扣除住房贷款利息。</a:t>
            </a:r>
            <a:endPar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endParaRPr>
          </a:p>
        </p:txBody>
      </p:sp>
    </p:spTree>
    <p:extLst>
      <p:ext uri="{BB962C8B-B14F-4D97-AF65-F5344CB8AC3E}">
        <p14:creationId xmlns:p14="http://schemas.microsoft.com/office/powerpoint/2010/main" val="129107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70"/>
                                        </p:tgtEl>
                                        <p:attrNameLst>
                                          <p:attrName>style.visibility</p:attrName>
                                        </p:attrNameLst>
                                      </p:cBhvr>
                                      <p:to>
                                        <p:strVal val="visible"/>
                                      </p:to>
                                    </p:set>
                                    <p:animEffect transition="in" filter="strips(downLeft)">
                                      <p:cBhvr>
                                        <p:cTn id="7" dur="500"/>
                                        <p:tgtEl>
                                          <p:spTgt spid="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 grpId="0"/>
    </p:bldLst>
  </p:timing>
</p:sld>
</file>

<file path=ppt/slides/slide37.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471" name="曲线"/>
          <p:cNvSpPr>
            <a:spLocks/>
          </p:cNvSpPr>
          <p:nvPr/>
        </p:nvSpPr>
        <p:spPr>
          <a:xfrm rot="0">
            <a:off x="4930457" y="1989549"/>
            <a:ext cx="6983" cy="1409700"/>
          </a:xfrm>
          <a:custGeom>
            <a:gdLst>
              <a:gd name="T1" fmla="*/ 0 w 21600"/>
              <a:gd name="T2" fmla="*/ 0 h 21600"/>
              <a:gd name="T3" fmla="*/ 21600 w 21600"/>
              <a:gd name="T4" fmla="*/ 21600 h 21600"/>
            </a:gdLst>
            <a:rect l="T1" t="T2" r="T3" b="T4"/>
            <a:pathLst>
              <a:path w="21600" h="21600">
                <a:moveTo>
                  <a:pt x="0" y="0"/>
                </a:moveTo>
                <a:lnTo>
                  <a:pt x="0" y="21600"/>
                </a:lnTo>
              </a:path>
            </a:pathLst>
          </a:custGeom>
          <a:noFill/>
          <a:ln w="20267" cmpd="sng" cap="flat">
            <a:solidFill>
              <a:srgbClr val="1A7B80"/>
            </a:solidFill>
            <a:prstDash val="solid"/>
            <a:bevel/>
            <a:headEnd type="oval" w="med" len="med"/>
            <a:tailEnd type="oval" w="med" len="med"/>
          </a:ln>
        </p:spPr>
      </p:sp>
      <p:sp>
        <p:nvSpPr>
          <p:cNvPr id="472" name="曲线"/>
          <p:cNvSpPr>
            <a:spLocks/>
          </p:cNvSpPr>
          <p:nvPr/>
        </p:nvSpPr>
        <p:spPr>
          <a:xfrm rot="0">
            <a:off x="4901248" y="4521929"/>
            <a:ext cx="6983" cy="1409700"/>
          </a:xfrm>
          <a:custGeom>
            <a:gdLst>
              <a:gd name="T1" fmla="*/ 0 w 21600"/>
              <a:gd name="T2" fmla="*/ 0 h 21600"/>
              <a:gd name="T3" fmla="*/ 21600 w 21600"/>
              <a:gd name="T4" fmla="*/ 21600 h 21600"/>
            </a:gdLst>
            <a:rect l="T1" t="T2" r="T3" b="T4"/>
            <a:pathLst>
              <a:path w="21600" h="21600">
                <a:moveTo>
                  <a:pt x="0" y="0"/>
                </a:moveTo>
                <a:lnTo>
                  <a:pt x="0" y="21600"/>
                </a:lnTo>
              </a:path>
            </a:pathLst>
          </a:custGeom>
          <a:noFill/>
          <a:ln w="20267" cmpd="sng" cap="flat">
            <a:solidFill>
              <a:srgbClr val="1A7B80"/>
            </a:solidFill>
            <a:prstDash val="solid"/>
            <a:bevel/>
            <a:headEnd type="oval" w="med" len="med"/>
            <a:tailEnd type="oval" w="med" len="med"/>
          </a:ln>
        </p:spPr>
      </p:sp>
      <p:sp>
        <p:nvSpPr>
          <p:cNvPr id="473" name="曲线"/>
          <p:cNvSpPr>
            <a:spLocks/>
          </p:cNvSpPr>
          <p:nvPr/>
        </p:nvSpPr>
        <p:spPr>
          <a:xfrm flipH="1" rot="0">
            <a:off x="7227888" y="1989549"/>
            <a:ext cx="6983" cy="1409700"/>
          </a:xfrm>
          <a:custGeom>
            <a:gdLst>
              <a:gd name="T1" fmla="*/ -21600 w 21600"/>
              <a:gd name="T2" fmla="*/ 0 h 21600"/>
              <a:gd name="T3" fmla="*/ 0 w 21600"/>
              <a:gd name="T4" fmla="*/ 21600 h 21600"/>
            </a:gdLst>
            <a:rect l="T1" t="T2" r="T3" b="T4"/>
            <a:pathLst>
              <a:path w="21600" h="21600">
                <a:moveTo>
                  <a:pt x="0" y="0"/>
                </a:moveTo>
                <a:lnTo>
                  <a:pt x="0" y="21600"/>
                </a:lnTo>
              </a:path>
            </a:pathLst>
          </a:custGeom>
          <a:noFill/>
          <a:ln w="20267" cmpd="sng" cap="flat">
            <a:solidFill>
              <a:srgbClr val="1A7B80"/>
            </a:solidFill>
            <a:prstDash val="solid"/>
            <a:bevel/>
            <a:headEnd type="oval" w="med" len="med"/>
            <a:tailEnd type="oval" w="med" len="med"/>
          </a:ln>
        </p:spPr>
      </p:sp>
      <p:grpSp>
        <p:nvGrpSpPr>
          <p:cNvPr id="478" name="组合"/>
          <p:cNvGrpSpPr>
            <a:grpSpLocks/>
          </p:cNvGrpSpPr>
          <p:nvPr/>
        </p:nvGrpSpPr>
        <p:grpSpPr>
          <a:xfrm>
            <a:off x="4945379" y="2729230"/>
            <a:ext cx="2138680" cy="1792604"/>
            <a:chOff x="4945379" y="2729230"/>
            <a:chExt cx="2138680" cy="1792604"/>
          </a:xfrm>
        </p:grpSpPr>
        <p:sp>
          <p:nvSpPr>
            <p:cNvPr id="474" name="曲线"/>
            <p:cNvSpPr>
              <a:spLocks/>
            </p:cNvSpPr>
            <p:nvPr/>
          </p:nvSpPr>
          <p:spPr>
            <a:xfrm rot="0">
              <a:off x="4945379" y="2729230"/>
              <a:ext cx="2138680" cy="1792604"/>
            </a:xfrm>
            <a:custGeom>
              <a:gdLst>
                <a:gd name="T1" fmla="*/ 0 w 21600"/>
                <a:gd name="T2" fmla="*/ 0 h 21600"/>
                <a:gd name="T3" fmla="*/ 21600 w 21600"/>
                <a:gd name="T4" fmla="*/ 21600 h 21600"/>
              </a:gdLst>
              <a:rect l="T1" t="T2" r="T3" b="T4"/>
              <a:pathLst>
                <a:path w="21600" h="21600">
                  <a:moveTo>
                    <a:pt x="0" y="10798"/>
                  </a:moveTo>
                  <a:cubicBezTo>
                    <a:pt x="0" y="4835"/>
                    <a:pt x="4834" y="0"/>
                    <a:pt x="10800" y="0"/>
                  </a:cubicBezTo>
                  <a:cubicBezTo>
                    <a:pt x="16764" y="0"/>
                    <a:pt x="21600" y="4835"/>
                    <a:pt x="21600" y="10798"/>
                  </a:cubicBezTo>
                  <a:cubicBezTo>
                    <a:pt x="21600" y="16764"/>
                    <a:pt x="16764" y="21600"/>
                    <a:pt x="10800" y="21600"/>
                  </a:cubicBezTo>
                  <a:cubicBezTo>
                    <a:pt x="4834" y="21600"/>
                    <a:pt x="0" y="16764"/>
                    <a:pt x="0" y="10798"/>
                  </a:cubicBezTo>
                  <a:close/>
                </a:path>
              </a:pathLst>
            </a:custGeom>
            <a:solidFill>
              <a:srgbClr val="1A7B80"/>
            </a:solidFill>
            <a:ln w="30400" cmpd="sng" cap="flat">
              <a:solidFill>
                <a:srgbClr val="F7F7F7"/>
              </a:solidFill>
              <a:prstDash val="solid"/>
              <a:bevel/>
            </a:ln>
          </p:spPr>
        </p:sp>
        <p:sp>
          <p:nvSpPr>
            <p:cNvPr id="475" name="曲线"/>
            <p:cNvSpPr>
              <a:spLocks/>
            </p:cNvSpPr>
            <p:nvPr/>
          </p:nvSpPr>
          <p:spPr>
            <a:xfrm rot="0">
              <a:off x="5218280" y="2957970"/>
              <a:ext cx="1592872" cy="1335118"/>
            </a:xfrm>
            <a:custGeom>
              <a:gdLst>
                <a:gd name="T1" fmla="*/ 0 w 21600"/>
                <a:gd name="T2" fmla="*/ 0 h 21600"/>
                <a:gd name="T3" fmla="*/ 21600 w 21600"/>
                <a:gd name="T4" fmla="*/ 21600 h 21600"/>
              </a:gdLst>
              <a:rect l="T1" t="T2" r="T3" b="T4"/>
              <a:pathLst>
                <a:path w="21600" h="21600">
                  <a:moveTo>
                    <a:pt x="0" y="10800"/>
                  </a:moveTo>
                  <a:cubicBezTo>
                    <a:pt x="0" y="4833"/>
                    <a:pt x="4835" y="0"/>
                    <a:pt x="10800" y="0"/>
                  </a:cubicBezTo>
                  <a:cubicBezTo>
                    <a:pt x="16762" y="0"/>
                    <a:pt x="21600" y="4833"/>
                    <a:pt x="21600" y="10800"/>
                  </a:cubicBezTo>
                  <a:cubicBezTo>
                    <a:pt x="21600" y="16762"/>
                    <a:pt x="16762" y="21600"/>
                    <a:pt x="10800" y="21600"/>
                  </a:cubicBezTo>
                  <a:cubicBezTo>
                    <a:pt x="4835" y="21600"/>
                    <a:pt x="0" y="16762"/>
                    <a:pt x="0" y="10800"/>
                  </a:cubicBezTo>
                  <a:close/>
                </a:path>
              </a:pathLst>
            </a:custGeom>
            <a:solidFill>
              <a:srgbClr val="309FA2"/>
            </a:solidFill>
            <a:ln w="30400" cmpd="sng" cap="flat">
              <a:solidFill>
                <a:srgbClr val="F7F7F7"/>
              </a:solidFill>
              <a:prstDash val="solid"/>
              <a:bevel/>
            </a:ln>
          </p:spPr>
        </p:sp>
        <p:sp>
          <p:nvSpPr>
            <p:cNvPr id="476" name="曲线"/>
            <p:cNvSpPr>
              <a:spLocks/>
            </p:cNvSpPr>
            <p:nvPr/>
          </p:nvSpPr>
          <p:spPr>
            <a:xfrm rot="0">
              <a:off x="5504133" y="3197568"/>
              <a:ext cx="1021169" cy="855926"/>
            </a:xfrm>
            <a:custGeom>
              <a:gdLst>
                <a:gd name="T1" fmla="*/ 0 w 21600"/>
                <a:gd name="T2" fmla="*/ 0 h 21600"/>
                <a:gd name="T3" fmla="*/ 21600 w 21600"/>
                <a:gd name="T4" fmla="*/ 21600 h 21600"/>
              </a:gdLst>
              <a:rect l="T1" t="T2" r="T3" b="T4"/>
              <a:pathLst>
                <a:path w="21600" h="21600">
                  <a:moveTo>
                    <a:pt x="0" y="10799"/>
                  </a:moveTo>
                  <a:cubicBezTo>
                    <a:pt x="0" y="4831"/>
                    <a:pt x="4835" y="0"/>
                    <a:pt x="10800" y="0"/>
                  </a:cubicBezTo>
                  <a:cubicBezTo>
                    <a:pt x="16764" y="0"/>
                    <a:pt x="21600" y="4831"/>
                    <a:pt x="21600" y="10799"/>
                  </a:cubicBezTo>
                  <a:cubicBezTo>
                    <a:pt x="21600" y="16760"/>
                    <a:pt x="16764" y="21600"/>
                    <a:pt x="10800" y="21600"/>
                  </a:cubicBezTo>
                  <a:cubicBezTo>
                    <a:pt x="4835" y="21600"/>
                    <a:pt x="0" y="16760"/>
                    <a:pt x="0" y="10799"/>
                  </a:cubicBezTo>
                  <a:close/>
                </a:path>
              </a:pathLst>
            </a:custGeom>
            <a:solidFill>
              <a:srgbClr val="1A7B80"/>
            </a:solidFill>
            <a:ln w="30400" cmpd="sng" cap="flat">
              <a:solidFill>
                <a:srgbClr val="F7F7F7"/>
              </a:solidFill>
              <a:prstDash val="solid"/>
              <a:bevel/>
            </a:ln>
          </p:spPr>
        </p:sp>
        <p:sp>
          <p:nvSpPr>
            <p:cNvPr id="477" name="曲线"/>
            <p:cNvSpPr>
              <a:spLocks/>
            </p:cNvSpPr>
            <p:nvPr/>
          </p:nvSpPr>
          <p:spPr>
            <a:xfrm rot="0">
              <a:off x="5761835" y="3413569"/>
              <a:ext cx="505767" cy="423926"/>
            </a:xfrm>
            <a:custGeom>
              <a:gdLst>
                <a:gd name="T1" fmla="*/ 0 w 21600"/>
                <a:gd name="T2" fmla="*/ 0 h 21600"/>
                <a:gd name="T3" fmla="*/ 21600 w 21600"/>
                <a:gd name="T4" fmla="*/ 21600 h 21600"/>
              </a:gdLst>
              <a:rect l="T1" t="T2" r="T3" b="T4"/>
              <a:pathLst>
                <a:path w="21600" h="21600">
                  <a:moveTo>
                    <a:pt x="0" y="10800"/>
                  </a:moveTo>
                  <a:cubicBezTo>
                    <a:pt x="0" y="4831"/>
                    <a:pt x="4834" y="0"/>
                    <a:pt x="10799" y="0"/>
                  </a:cubicBezTo>
                  <a:cubicBezTo>
                    <a:pt x="16763" y="0"/>
                    <a:pt x="21600" y="4831"/>
                    <a:pt x="21600" y="10800"/>
                  </a:cubicBezTo>
                  <a:cubicBezTo>
                    <a:pt x="21600" y="16761"/>
                    <a:pt x="16763" y="21600"/>
                    <a:pt x="10799" y="21600"/>
                  </a:cubicBezTo>
                  <a:cubicBezTo>
                    <a:pt x="4834" y="21600"/>
                    <a:pt x="0" y="16761"/>
                    <a:pt x="0" y="10800"/>
                  </a:cubicBezTo>
                  <a:close/>
                </a:path>
              </a:pathLst>
            </a:custGeom>
            <a:solidFill>
              <a:srgbClr val="34C5CA"/>
            </a:solidFill>
            <a:ln w="30400" cmpd="sng" cap="flat">
              <a:solidFill>
                <a:srgbClr val="F7F7F7"/>
              </a:solidFill>
              <a:prstDash val="solid"/>
              <a:bevel/>
            </a:ln>
          </p:spPr>
        </p:sp>
      </p:grpSp>
      <p:sp>
        <p:nvSpPr>
          <p:cNvPr id="479" name="曲线"/>
          <p:cNvSpPr>
            <a:spLocks/>
          </p:cNvSpPr>
          <p:nvPr/>
        </p:nvSpPr>
        <p:spPr>
          <a:xfrm rot="0">
            <a:off x="4937760" y="2671445"/>
            <a:ext cx="439420" cy="567055"/>
          </a:xfrm>
          <a:custGeom>
            <a:gdLst>
              <a:gd name="T1" fmla="*/ 0 w 21600"/>
              <a:gd name="T2" fmla="*/ 0 h 21600"/>
              <a:gd name="T3" fmla="*/ 21600 w 21600"/>
              <a:gd name="T4" fmla="*/ 21600 h 21600"/>
            </a:gdLst>
            <a:rect l="T1" t="T2" r="T3" b="T4"/>
            <a:pathLst>
              <a:path w="21600" h="21600">
                <a:moveTo>
                  <a:pt x="0" y="0"/>
                </a:moveTo>
                <a:lnTo>
                  <a:pt x="9795" y="0"/>
                </a:lnTo>
                <a:lnTo>
                  <a:pt x="21600" y="21600"/>
                </a:lnTo>
              </a:path>
            </a:pathLst>
          </a:custGeom>
          <a:solidFill>
            <a:srgbClr val="FFFFFF"/>
          </a:solidFill>
          <a:ln w="20267" cmpd="sng" cap="flat">
            <a:solidFill>
              <a:srgbClr val="1A7B80"/>
            </a:solidFill>
            <a:prstDash val="solid"/>
            <a:bevel/>
            <a:tailEnd type="oval" w="med" len="med"/>
          </a:ln>
        </p:spPr>
      </p:sp>
      <p:sp>
        <p:nvSpPr>
          <p:cNvPr id="480" name="曲线"/>
          <p:cNvSpPr>
            <a:spLocks/>
          </p:cNvSpPr>
          <p:nvPr/>
        </p:nvSpPr>
        <p:spPr>
          <a:xfrm rot="0">
            <a:off x="4908550" y="4434840"/>
            <a:ext cx="744854" cy="860424"/>
          </a:xfrm>
          <a:custGeom>
            <a:gdLst>
              <a:gd name="T1" fmla="*/ 0 w 21600"/>
              <a:gd name="T2" fmla="*/ 0 h 21600"/>
              <a:gd name="T3" fmla="*/ 21600 w 21600"/>
              <a:gd name="T4" fmla="*/ 21600 h 21600"/>
            </a:gdLst>
            <a:rect l="T1" t="T2" r="T3" b="T4"/>
            <a:pathLst>
              <a:path w="21600" h="21600">
                <a:moveTo>
                  <a:pt x="0" y="21600"/>
                </a:moveTo>
                <a:lnTo>
                  <a:pt x="8173" y="21600"/>
                </a:lnTo>
                <a:lnTo>
                  <a:pt x="21600" y="0"/>
                </a:lnTo>
              </a:path>
            </a:pathLst>
          </a:custGeom>
          <a:solidFill>
            <a:srgbClr val="FFFFFF"/>
          </a:solidFill>
          <a:ln w="20267" cmpd="sng" cap="flat">
            <a:solidFill>
              <a:srgbClr val="1A7B80"/>
            </a:solidFill>
            <a:prstDash val="solid"/>
            <a:bevel/>
            <a:tailEnd type="oval" w="med" len="med"/>
          </a:ln>
        </p:spPr>
      </p:sp>
      <p:sp>
        <p:nvSpPr>
          <p:cNvPr id="481" name="曲线"/>
          <p:cNvSpPr>
            <a:spLocks/>
          </p:cNvSpPr>
          <p:nvPr/>
        </p:nvSpPr>
        <p:spPr>
          <a:xfrm rot="0">
            <a:off x="6368415" y="4229735"/>
            <a:ext cx="859790" cy="918210"/>
          </a:xfrm>
          <a:custGeom>
            <a:gdLst>
              <a:gd name="T1" fmla="*/ 0 w 21600"/>
              <a:gd name="T2" fmla="*/ 0 h 21600"/>
              <a:gd name="T3" fmla="*/ 21600 w 21600"/>
              <a:gd name="T4" fmla="*/ 21600 h 21600"/>
            </a:gdLst>
            <a:rect l="T1" t="T2" r="T3" b="T4"/>
            <a:pathLst>
              <a:path w="21600" h="21600">
                <a:moveTo>
                  <a:pt x="21600" y="21600"/>
                </a:moveTo>
                <a:lnTo>
                  <a:pt x="12555" y="21600"/>
                </a:lnTo>
                <a:lnTo>
                  <a:pt x="0" y="0"/>
                </a:lnTo>
              </a:path>
            </a:pathLst>
          </a:custGeom>
          <a:solidFill>
            <a:srgbClr val="FFFFFF"/>
          </a:solidFill>
          <a:ln w="20267" cmpd="sng" cap="flat">
            <a:solidFill>
              <a:srgbClr val="1A7B80"/>
            </a:solidFill>
            <a:prstDash val="solid"/>
            <a:bevel/>
            <a:tailEnd type="oval" w="med" len="med"/>
          </a:ln>
        </p:spPr>
      </p:sp>
      <p:sp>
        <p:nvSpPr>
          <p:cNvPr id="482" name="曲线"/>
          <p:cNvSpPr>
            <a:spLocks/>
          </p:cNvSpPr>
          <p:nvPr/>
        </p:nvSpPr>
        <p:spPr>
          <a:xfrm rot="0">
            <a:off x="6138545" y="2671445"/>
            <a:ext cx="1096643" cy="1213485"/>
          </a:xfrm>
          <a:custGeom>
            <a:gdLst>
              <a:gd name="T1" fmla="*/ 0 w 21600"/>
              <a:gd name="T2" fmla="*/ 0 h 21600"/>
              <a:gd name="T3" fmla="*/ 21600 w 21600"/>
              <a:gd name="T4" fmla="*/ 21600 h 21600"/>
            </a:gdLst>
            <a:rect l="T1" t="T2" r="T3" b="T4"/>
            <a:pathLst>
              <a:path w="21600" h="21600">
                <a:moveTo>
                  <a:pt x="21600" y="0"/>
                </a:moveTo>
                <a:lnTo>
                  <a:pt x="13767" y="0"/>
                </a:lnTo>
                <a:lnTo>
                  <a:pt x="0" y="21600"/>
                </a:lnTo>
              </a:path>
            </a:pathLst>
          </a:custGeom>
          <a:solidFill>
            <a:srgbClr val="FFFFFF"/>
          </a:solidFill>
          <a:ln w="20267" cmpd="sng" cap="flat">
            <a:solidFill>
              <a:srgbClr val="1A7B80"/>
            </a:solidFill>
            <a:prstDash val="solid"/>
            <a:bevel/>
            <a:tailEnd type="oval" w="med" len="med"/>
          </a:ln>
        </p:spPr>
      </p:sp>
      <p:grpSp>
        <p:nvGrpSpPr>
          <p:cNvPr id="485" name="组合"/>
          <p:cNvGrpSpPr>
            <a:grpSpLocks/>
          </p:cNvGrpSpPr>
          <p:nvPr/>
        </p:nvGrpSpPr>
        <p:grpSpPr>
          <a:xfrm>
            <a:off x="365124" y="1804152"/>
            <a:ext cx="4342765" cy="2271150"/>
            <a:chOff x="365124" y="1804152"/>
            <a:chExt cx="4342765" cy="2271150"/>
          </a:xfrm>
        </p:grpSpPr>
        <p:sp>
          <p:nvSpPr>
            <p:cNvPr id="483" name="矩形"/>
            <p:cNvSpPr>
              <a:spLocks/>
            </p:cNvSpPr>
            <p:nvPr/>
          </p:nvSpPr>
          <p:spPr>
            <a:xfrm rot="0">
              <a:off x="365124" y="2393290"/>
              <a:ext cx="4215632" cy="1682012"/>
            </a:xfrm>
            <a:prstGeom prst="rect"/>
            <a:noFill/>
            <a:ln w="9525" cmpd="sng" cap="flat">
              <a:noFill/>
              <a:prstDash val="solid"/>
              <a:miter/>
            </a:ln>
          </p:spPr>
          <p:txBody>
            <a:bodyPr vert="horz" wrap="square" lIns="36000" tIns="0" rIns="36000" bIns="0" anchor="ctr" anchorCtr="0">
              <a:prstTxWarp prst="textNoShape"/>
            </a:bodyPr>
            <a:lstStyle/>
            <a:p>
              <a:pPr marL="0" indent="0" algn="l">
                <a:lnSpc>
                  <a:spcPct val="129000"/>
                </a:lnSpc>
                <a:spcBef>
                  <a:spcPts val="0"/>
                </a:spcBef>
                <a:spcAft>
                  <a:spcPts val="0"/>
                </a:spcAft>
                <a:buNone/>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赡养一位及以上年满</a:t>
              </a:r>
              <a:r>
                <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60</a:t>
              </a: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岁的父母，以及子女均已去世的年满</a:t>
              </a:r>
              <a:r>
                <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60</a:t>
              </a: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岁的祖父母、外祖父母的纳税人。</a:t>
              </a:r>
              <a:endPar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p:txBody>
        </p:sp>
        <p:sp>
          <p:nvSpPr>
            <p:cNvPr id="484" name="矩形"/>
            <p:cNvSpPr>
              <a:spLocks/>
            </p:cNvSpPr>
            <p:nvPr/>
          </p:nvSpPr>
          <p:spPr>
            <a:xfrm rot="0">
              <a:off x="1723083" y="1804152"/>
              <a:ext cx="2984806" cy="548292"/>
            </a:xfrm>
            <a:prstGeom prst="rect"/>
            <a:noFill/>
            <a:ln w="9525" cmpd="sng" cap="flat">
              <a:noFill/>
              <a:prstDash val="solid"/>
              <a:miter/>
            </a:ln>
          </p:spPr>
          <p:txBody>
            <a:bodyPr vert="horz" wrap="square" lIns="36000" tIns="0" rIns="36000" bIns="0" anchor="ctr" anchorCtr="0">
              <a:prstTxWarp prst="textNoShape"/>
            </a:bodyPr>
            <a:lstStyle/>
            <a:p>
              <a:pPr marL="0" indent="0" algn="r">
                <a:lnSpc>
                  <a:spcPct val="100000"/>
                </a:lnSpc>
                <a:spcBef>
                  <a:spcPts val="0"/>
                </a:spcBef>
                <a:spcAft>
                  <a:spcPts val="0"/>
                </a:spcAft>
                <a:buNone/>
              </a:pPr>
              <a:r>
                <a:rPr lang="zh-CN" altLang="en-US" sz="2300" b="1" i="0" u="none" strike="noStrike" kern="1200" cap="none" spc="0" baseline="0">
                  <a:solidFill>
                    <a:srgbClr val="FF0000"/>
                  </a:solidFill>
                  <a:latin typeface="宋体" pitchFamily="0" charset="0"/>
                  <a:ea typeface="宋体" pitchFamily="0" charset="0"/>
                  <a:cs typeface="Arial" pitchFamily="0" charset="0"/>
                </a:rPr>
                <a:t>谁能扣？</a:t>
              </a:r>
              <a:endParaRPr lang="zh-CN" altLang="en-US" sz="2300" b="1" i="0" u="none" strike="noStrike" kern="1200" cap="none" spc="0" baseline="0">
                <a:solidFill>
                  <a:srgbClr val="FF0000"/>
                </a:solidFill>
                <a:latin typeface="宋体" pitchFamily="0" charset="0"/>
                <a:ea typeface="宋体" pitchFamily="0" charset="0"/>
                <a:cs typeface="Arial" pitchFamily="0" charset="0"/>
              </a:endParaRPr>
            </a:p>
          </p:txBody>
        </p:sp>
      </p:grpSp>
      <p:grpSp>
        <p:nvGrpSpPr>
          <p:cNvPr id="488" name="组合"/>
          <p:cNvGrpSpPr>
            <a:grpSpLocks/>
          </p:cNvGrpSpPr>
          <p:nvPr/>
        </p:nvGrpSpPr>
        <p:grpSpPr>
          <a:xfrm>
            <a:off x="492125" y="4229403"/>
            <a:ext cx="4216400" cy="1702792"/>
            <a:chOff x="492125" y="4229403"/>
            <a:chExt cx="4216400" cy="1702792"/>
          </a:xfrm>
        </p:grpSpPr>
        <p:sp>
          <p:nvSpPr>
            <p:cNvPr id="486" name="矩形"/>
            <p:cNvSpPr>
              <a:spLocks/>
            </p:cNvSpPr>
            <p:nvPr/>
          </p:nvSpPr>
          <p:spPr>
            <a:xfrm rot="0">
              <a:off x="492125" y="4657588"/>
              <a:ext cx="4216400" cy="1274607"/>
            </a:xfrm>
            <a:prstGeom prst="rect"/>
            <a:noFill/>
            <a:ln w="9525" cmpd="sng" cap="flat">
              <a:noFill/>
              <a:prstDash val="solid"/>
              <a:miter/>
            </a:ln>
          </p:spPr>
          <p:txBody>
            <a:bodyPr vert="horz" wrap="square" lIns="36000" tIns="0" rIns="36000" bIns="0" anchor="ctr" anchorCtr="0">
              <a:prstTxWarp prst="textNoShape"/>
            </a:bodyPr>
            <a:lstStyle/>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独生子女：按照每月</a:t>
              </a:r>
              <a:r>
                <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2000</a:t>
              </a: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元的标准定额扣除；</a:t>
              </a:r>
              <a:endPar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非独生子女：与兄弟姐妹分摊</a:t>
              </a:r>
              <a:r>
                <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2000</a:t>
              </a: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元扣除额度，每人每月不超过</a:t>
              </a:r>
              <a:r>
                <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1000</a:t>
              </a: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元。</a:t>
              </a:r>
              <a:endPar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p:txBody>
        </p:sp>
        <p:sp>
          <p:nvSpPr>
            <p:cNvPr id="487" name="矩形"/>
            <p:cNvSpPr>
              <a:spLocks/>
            </p:cNvSpPr>
            <p:nvPr/>
          </p:nvSpPr>
          <p:spPr>
            <a:xfrm rot="0">
              <a:off x="2896234" y="4229403"/>
              <a:ext cx="1684653" cy="141667"/>
            </a:xfrm>
            <a:prstGeom prst="rect"/>
            <a:noFill/>
            <a:ln w="9525" cmpd="sng" cap="flat">
              <a:noFill/>
              <a:prstDash val="solid"/>
              <a:miter/>
            </a:ln>
          </p:spPr>
          <p:txBody>
            <a:bodyPr vert="horz" wrap="square" lIns="36000" tIns="0" rIns="36000" bIns="0" anchor="ctr" anchorCtr="0">
              <a:prstTxWarp prst="textNoShape"/>
            </a:bodyPr>
            <a:lstStyle/>
            <a:p>
              <a:pPr marL="0" indent="0" algn="r">
                <a:lnSpc>
                  <a:spcPct val="100000"/>
                </a:lnSpc>
                <a:spcBef>
                  <a:spcPts val="0"/>
                </a:spcBef>
                <a:spcAft>
                  <a:spcPts val="0"/>
                </a:spcAft>
                <a:buNone/>
              </a:pPr>
              <a:r>
                <a:rPr lang="zh-CN" altLang="en-US" sz="2300" b="1" i="0" u="none" strike="noStrike" kern="1200" cap="none" spc="0" baseline="0">
                  <a:solidFill>
                    <a:srgbClr val="FF0000"/>
                  </a:solidFill>
                  <a:latin typeface="宋体" pitchFamily="0" charset="0"/>
                  <a:ea typeface="宋体" pitchFamily="0" charset="0"/>
                  <a:cs typeface="Arial" pitchFamily="0" charset="0"/>
                </a:rPr>
                <a:t>扣多少？</a:t>
              </a:r>
              <a:endParaRPr lang="zh-CN" altLang="en-US" sz="1400" b="0" i="0" u="none" strike="noStrike" kern="1200" cap="none" spc="0" baseline="0">
                <a:solidFill>
                  <a:srgbClr val="092B2D"/>
                </a:solidFill>
                <a:latin typeface="微软雅黑" pitchFamily="0" charset="0"/>
                <a:ea typeface="微软雅黑" pitchFamily="0" charset="0"/>
                <a:cs typeface="Arial" pitchFamily="0" charset="0"/>
              </a:endParaRPr>
            </a:p>
          </p:txBody>
        </p:sp>
      </p:grpSp>
      <p:grpSp>
        <p:nvGrpSpPr>
          <p:cNvPr id="491" name="组合"/>
          <p:cNvGrpSpPr>
            <a:grpSpLocks/>
          </p:cNvGrpSpPr>
          <p:nvPr/>
        </p:nvGrpSpPr>
        <p:grpSpPr>
          <a:xfrm>
            <a:off x="7328569" y="1989455"/>
            <a:ext cx="4514216" cy="1628774"/>
            <a:chOff x="7328569" y="1989455"/>
            <a:chExt cx="4514216" cy="1628774"/>
          </a:xfrm>
        </p:grpSpPr>
        <p:sp>
          <p:nvSpPr>
            <p:cNvPr id="489" name="矩形"/>
            <p:cNvSpPr>
              <a:spLocks/>
            </p:cNvSpPr>
            <p:nvPr/>
          </p:nvSpPr>
          <p:spPr>
            <a:xfrm rot="0">
              <a:off x="7328569" y="2578735"/>
              <a:ext cx="4514216" cy="1039494"/>
            </a:xfrm>
            <a:prstGeom prst="rect"/>
            <a:noFill/>
            <a:ln w="9525" cmpd="sng" cap="flat">
              <a:noFill/>
              <a:prstDash val="solid"/>
              <a:miter/>
            </a:ln>
          </p:spPr>
          <p:txBody>
            <a:bodyPr vert="horz" wrap="square" lIns="36000" tIns="0" rIns="36000" bIns="0" anchor="ctr" anchorCtr="0">
              <a:prstTxWarp prst="textNoShape"/>
            </a:bodyPr>
            <a:lstStyle/>
            <a:p>
              <a:pPr marL="0" indent="0" algn="l">
                <a:lnSpc>
                  <a:spcPct val="129000"/>
                </a:lnSpc>
                <a:spcBef>
                  <a:spcPts val="0"/>
                </a:spcBef>
                <a:spcAft>
                  <a:spcPts val="0"/>
                </a:spcAft>
                <a:buNone/>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可以由赡养人均摊或约定分摊，也可以由被赡养人指定分摊。</a:t>
              </a:r>
              <a:endPar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p:txBody>
        </p:sp>
        <p:sp>
          <p:nvSpPr>
            <p:cNvPr id="490" name="矩形"/>
            <p:cNvSpPr>
              <a:spLocks/>
            </p:cNvSpPr>
            <p:nvPr/>
          </p:nvSpPr>
          <p:spPr>
            <a:xfrm rot="0">
              <a:off x="7486392" y="1989455"/>
              <a:ext cx="3196214" cy="226058"/>
            </a:xfrm>
            <a:prstGeom prst="rect"/>
            <a:noFill/>
            <a:ln w="9525" cmpd="sng" cap="flat">
              <a:noFill/>
              <a:prstDash val="solid"/>
              <a:miter/>
            </a:ln>
          </p:spPr>
          <p:txBody>
            <a:bodyPr vert="horz" wrap="square" lIns="36000" tIns="0" rIns="36000" bIns="0" anchor="ctr" anchorCtr="0">
              <a:prstTxWarp prst="textNoShape"/>
            </a:bodyPr>
            <a:lstStyle/>
            <a:p>
              <a:pPr marL="0" indent="0" algn="l">
                <a:lnSpc>
                  <a:spcPct val="100000"/>
                </a:lnSpc>
                <a:spcBef>
                  <a:spcPts val="0"/>
                </a:spcBef>
                <a:spcAft>
                  <a:spcPts val="0"/>
                </a:spcAft>
                <a:buNone/>
              </a:pPr>
              <a:r>
                <a:rPr lang="zh-CN" altLang="en-US" sz="2300" b="1" i="0" u="none" strike="noStrike" kern="1200" cap="none" spc="0" baseline="0">
                  <a:solidFill>
                    <a:srgbClr val="FF0000"/>
                  </a:solidFill>
                  <a:latin typeface="宋体" pitchFamily="0" charset="0"/>
                  <a:ea typeface="宋体" pitchFamily="0" charset="0"/>
                  <a:cs typeface="Arial" pitchFamily="0" charset="0"/>
                </a:rPr>
                <a:t>怎么扣？</a:t>
              </a:r>
              <a:endParaRPr lang="zh-CN" altLang="en-US" sz="2300" b="1" i="0" u="none" strike="noStrike" kern="1200" cap="none" spc="0" baseline="0">
                <a:solidFill>
                  <a:srgbClr val="FF0000"/>
                </a:solidFill>
                <a:latin typeface="宋体" pitchFamily="0" charset="0"/>
                <a:ea typeface="宋体" pitchFamily="0" charset="0"/>
                <a:cs typeface="Arial" pitchFamily="0" charset="0"/>
              </a:endParaRPr>
            </a:p>
          </p:txBody>
        </p:sp>
      </p:grpSp>
      <p:grpSp>
        <p:nvGrpSpPr>
          <p:cNvPr id="494" name="组合"/>
          <p:cNvGrpSpPr>
            <a:grpSpLocks/>
          </p:cNvGrpSpPr>
          <p:nvPr/>
        </p:nvGrpSpPr>
        <p:grpSpPr>
          <a:xfrm>
            <a:off x="7220482" y="4159069"/>
            <a:ext cx="4700904" cy="2157027"/>
            <a:chOff x="7220482" y="4159069"/>
            <a:chExt cx="4700904" cy="2157027"/>
          </a:xfrm>
        </p:grpSpPr>
        <p:sp>
          <p:nvSpPr>
            <p:cNvPr id="492" name="矩形"/>
            <p:cNvSpPr>
              <a:spLocks/>
            </p:cNvSpPr>
            <p:nvPr/>
          </p:nvSpPr>
          <p:spPr>
            <a:xfrm rot="0">
              <a:off x="7220482" y="5004713"/>
              <a:ext cx="4700904" cy="1311383"/>
            </a:xfrm>
            <a:prstGeom prst="rect"/>
            <a:noFill/>
            <a:ln w="9525" cmpd="sng" cap="flat">
              <a:noFill/>
              <a:prstDash val="solid"/>
              <a:miter/>
            </a:ln>
          </p:spPr>
          <p:txBody>
            <a:bodyPr vert="horz" wrap="square" lIns="36000" tIns="0" rIns="36000" bIns="0" anchor="ctr" anchorCtr="0">
              <a:prstTxWarp prst="textNoShape"/>
            </a:bodyPr>
            <a:lstStyle/>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约定或指定分摊的须签订书面分摊协议，指定分摊优先于约定分摊；</a:t>
              </a:r>
              <a:endPar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纳税人约定或者指定分摊的书面分摊协议等资料需要留存备查；</a:t>
              </a:r>
              <a:endParaRPr lang="en-US" altLang="zh-CN"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a:p>
              <a:pPr marL="285750" indent="-285750" algn="l">
                <a:lnSpc>
                  <a:spcPct val="129000"/>
                </a:lnSpc>
                <a:spcBef>
                  <a:spcPts val="0"/>
                </a:spcBef>
                <a:spcAft>
                  <a:spcPts val="0"/>
                </a:spcAft>
                <a:buFont typeface="Wingdings" pitchFamily="0" charset="0"/>
                <a:buChar char="Ø"/>
              </a:pPr>
              <a:r>
                <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rPr>
                <a:t>具体分摊方式和额度在一个纳税年度不能变更。</a:t>
              </a:r>
              <a:endParaRPr lang="zh-CN" altLang="en-US" sz="1800" b="0" i="0" u="none" strike="noStrike" kern="1200" cap="none" spc="0" baseline="0">
                <a:solidFill>
                  <a:srgbClr val="092B2D"/>
                </a:solidFill>
                <a:latin typeface="宋体" pitchFamily="0" charset="0"/>
                <a:ea typeface="宋体" pitchFamily="0" charset="0"/>
                <a:cs typeface="Arial" pitchFamily="0" charset="0"/>
                <a:sym typeface="黑体" pitchFamily="0" charset="0"/>
              </a:endParaRPr>
            </a:p>
          </p:txBody>
        </p:sp>
        <p:sp>
          <p:nvSpPr>
            <p:cNvPr id="493" name="矩形"/>
            <p:cNvSpPr>
              <a:spLocks/>
            </p:cNvSpPr>
            <p:nvPr/>
          </p:nvSpPr>
          <p:spPr>
            <a:xfrm rot="0">
              <a:off x="7328374" y="4159069"/>
              <a:ext cx="3328395" cy="363022"/>
            </a:xfrm>
            <a:prstGeom prst="rect"/>
            <a:noFill/>
            <a:ln w="9525" cmpd="sng" cap="flat">
              <a:noFill/>
              <a:prstDash val="solid"/>
              <a:miter/>
            </a:ln>
          </p:spPr>
          <p:txBody>
            <a:bodyPr vert="horz" wrap="square" lIns="36000" tIns="0" rIns="36000" bIns="0" anchor="ctr" anchorCtr="0">
              <a:prstTxWarp prst="textNoShape"/>
            </a:bodyPr>
            <a:lstStyle/>
            <a:p>
              <a:pPr marL="0" indent="0" algn="l">
                <a:lnSpc>
                  <a:spcPct val="100000"/>
                </a:lnSpc>
                <a:spcBef>
                  <a:spcPts val="0"/>
                </a:spcBef>
                <a:spcAft>
                  <a:spcPts val="0"/>
                </a:spcAft>
                <a:buNone/>
              </a:pPr>
              <a:r>
                <a:rPr lang="zh-CN" altLang="en-US" sz="2300" b="1" i="0" u="none" strike="noStrike" kern="1200" cap="none" spc="0" baseline="0">
                  <a:solidFill>
                    <a:srgbClr val="FF0000"/>
                  </a:solidFill>
                  <a:latin typeface="宋体" pitchFamily="0" charset="0"/>
                  <a:ea typeface="宋体" pitchFamily="0" charset="0"/>
                  <a:cs typeface="Arial" pitchFamily="0" charset="0"/>
                </a:rPr>
                <a:t>注意：</a:t>
              </a:r>
              <a:endParaRPr lang="zh-CN" altLang="en-US" sz="1400" b="0" i="0" u="none" strike="noStrike" kern="1200" cap="none" spc="0" baseline="0">
                <a:solidFill>
                  <a:srgbClr val="092B2D"/>
                </a:solidFill>
                <a:latin typeface="微软雅黑" pitchFamily="0" charset="0"/>
                <a:ea typeface="微软雅黑" pitchFamily="0" charset="0"/>
                <a:cs typeface="Arial" pitchFamily="0" charset="0"/>
              </a:endParaRPr>
            </a:p>
          </p:txBody>
        </p:sp>
      </p:grpSp>
      <p:sp>
        <p:nvSpPr>
          <p:cNvPr id="495" name="矩形"/>
          <p:cNvSpPr>
            <a:spLocks/>
          </p:cNvSpPr>
          <p:nvPr/>
        </p:nvSpPr>
        <p:spPr>
          <a:xfrm rot="0">
            <a:off x="838200" y="457200"/>
            <a:ext cx="3632581"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020101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工资薪金</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496"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497"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498" name="矩形"/>
          <p:cNvSpPr>
            <a:spLocks/>
          </p:cNvSpPr>
          <p:nvPr/>
        </p:nvSpPr>
        <p:spPr>
          <a:xfrm rot="0">
            <a:off x="2731770" y="1044575"/>
            <a:ext cx="7688579" cy="585692"/>
          </a:xfrm>
          <a:prstGeom prst="rect"/>
          <a:solidFill>
            <a:srgbClr val="1C8388"/>
          </a:solidFill>
          <a:ln w="3175" cmpd="sng" cap="flat">
            <a:solidFill>
              <a:srgbClr val="309FA2"/>
            </a:solidFill>
            <a:prstDash val="dash"/>
            <a:round/>
          </a:ln>
        </p:spPr>
        <p:txBody>
          <a:bodyPr vert="horz" wrap="square" lIns="72000" tIns="36195" rIns="72000" bIns="36195" anchor="t" anchorCtr="0">
            <a:prstTxWarp prst="textNoShape"/>
            <a:spAutoFit/>
          </a:bodyPr>
          <a:lstStyle/>
          <a:p>
            <a:pPr marL="0" indent="0" algn="ctr" defTabSz="913638" eaLnBrk="1" fontAlgn="auto" latinLnBrk="0" hangingPunct="1">
              <a:lnSpc>
                <a:spcPct val="129000"/>
              </a:lnSpc>
              <a:spcBef>
                <a:spcPts val="800"/>
              </a:spcBef>
              <a:spcAft>
                <a:spcPts val="0"/>
              </a:spcAft>
              <a:buNone/>
            </a:pPr>
            <a:r>
              <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rPr>
              <a:t>累计专项附加扣除----赡养老人</a:t>
            </a:r>
            <a:endPar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endParaRPr>
          </a:p>
        </p:txBody>
      </p:sp>
      <p:sp>
        <p:nvSpPr>
          <p:cNvPr id="499" name="曲线"/>
          <p:cNvSpPr>
            <a:spLocks/>
          </p:cNvSpPr>
          <p:nvPr/>
        </p:nvSpPr>
        <p:spPr>
          <a:xfrm flipH="1" rot="0">
            <a:off x="7220268" y="4522564"/>
            <a:ext cx="6983" cy="1409700"/>
          </a:xfrm>
          <a:custGeom>
            <a:gdLst>
              <a:gd name="T1" fmla="*/ -21600 w 21600"/>
              <a:gd name="T2" fmla="*/ 0 h 21600"/>
              <a:gd name="T3" fmla="*/ 0 w 21600"/>
              <a:gd name="T4" fmla="*/ 21600 h 21600"/>
            </a:gdLst>
            <a:rect l="T1" t="T2" r="T3" b="T4"/>
            <a:pathLst>
              <a:path w="21600" h="21600">
                <a:moveTo>
                  <a:pt x="0" y="0"/>
                </a:moveTo>
                <a:lnTo>
                  <a:pt x="0" y="21600"/>
                </a:lnTo>
              </a:path>
            </a:pathLst>
          </a:custGeom>
          <a:noFill/>
          <a:ln w="20267" cmpd="sng" cap="flat">
            <a:solidFill>
              <a:srgbClr val="1A7B80"/>
            </a:solidFill>
            <a:prstDash val="solid"/>
            <a:bevel/>
            <a:headEnd type="oval" w="med" len="med"/>
            <a:tailEnd type="oval" w="med" len="med"/>
          </a:ln>
        </p:spPr>
      </p:sp>
      <p:pic>
        <p:nvPicPr>
          <p:cNvPr id="500" name="图片"/>
          <p:cNvPicPr>
            <a:picLocks noChangeAspect="1"/>
          </p:cNvPicPr>
          <p:nvPr/>
        </p:nvPicPr>
        <p:blipFill>
          <a:blip r:embed="rId1" cstate="print"/>
          <a:stretch>
            <a:fillRect/>
          </a:stretch>
        </p:blipFill>
        <p:spPr>
          <a:xfrm rot="0">
            <a:off x="5778500" y="3111500"/>
            <a:ext cx="634999" cy="634999"/>
          </a:xfrm>
          <a:prstGeom prst="rect"/>
          <a:noFill/>
          <a:ln w="9525" cmpd="sng" cap="flat">
            <a:noFill/>
            <a:prstDash val="solid"/>
            <a:miter/>
          </a:ln>
        </p:spPr>
      </p:pic>
    </p:spTree>
    <p:extLst>
      <p:ext uri="{BB962C8B-B14F-4D97-AF65-F5344CB8AC3E}">
        <p14:creationId xmlns:p14="http://schemas.microsoft.com/office/powerpoint/2010/main" val="144081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78"/>
                                        </p:tgtEl>
                                        <p:attrNameLst>
                                          <p:attrName>style.visibility</p:attrName>
                                        </p:attrNameLst>
                                      </p:cBhvr>
                                      <p:to>
                                        <p:strVal val="visible"/>
                                      </p:to>
                                    </p:set>
                                    <p:animEffect transition="in" filter="wheel(1)">
                                      <p:cBhvr>
                                        <p:cTn id="7" dur="750"/>
                                        <p:tgtEl>
                                          <p:spTgt spid="478"/>
                                        </p:tgtEl>
                                      </p:cBhvr>
                                    </p:animEffect>
                                  </p:childTnLst>
                                </p:cTn>
                              </p:par>
                            </p:childTnLst>
                          </p:cTn>
                        </p:par>
                        <p:par>
                          <p:cTn id="8" fill="hold" nodeType="withGroup">
                            <p:stCondLst>
                              <p:cond delay="750"/>
                            </p:stCondLst>
                            <p:childTnLst>
                              <p:par>
                                <p:cTn id="9" presetID="6" presetClass="entr" presetSubtype="32" fill="hold" grpId="0" nodeType="afterEffect">
                                  <p:stCondLst>
                                    <p:cond delay="0"/>
                                  </p:stCondLst>
                                  <p:childTnLst>
                                    <p:set>
                                      <p:cBhvr>
                                        <p:cTn id="10" dur="1" fill="hold">
                                          <p:stCondLst>
                                            <p:cond delay="0"/>
                                          </p:stCondLst>
                                        </p:cTn>
                                        <p:tgtEl>
                                          <p:spTgt spid="471"/>
                                        </p:tgtEl>
                                        <p:attrNameLst>
                                          <p:attrName>style.visibility</p:attrName>
                                        </p:attrNameLst>
                                      </p:cBhvr>
                                      <p:to>
                                        <p:strVal val="visible"/>
                                      </p:to>
                                    </p:set>
                                    <p:animEffect transition="in" filter="circle(out)">
                                      <p:cBhvr>
                                        <p:cTn id="11" dur="750"/>
                                        <p:tgtEl>
                                          <p:spTgt spid="471"/>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479"/>
                                        </p:tgtEl>
                                        <p:attrNameLst>
                                          <p:attrName>style.visibility</p:attrName>
                                        </p:attrNameLst>
                                      </p:cBhvr>
                                      <p:to>
                                        <p:strVal val="visible"/>
                                      </p:to>
                                    </p:set>
                                    <p:animEffect transition="in" filter="wipe(left)">
                                      <p:cBhvr>
                                        <p:cTn id="15" dur="500"/>
                                        <p:tgtEl>
                                          <p:spTgt spid="479"/>
                                        </p:tgtEl>
                                      </p:cBhvr>
                                    </p:animEffect>
                                  </p:childTnLst>
                                </p:cTn>
                              </p:par>
                            </p:childTnLst>
                          </p:cTn>
                        </p:par>
                        <p:par>
                          <p:cTn id="16" fill="hold" nodeType="withGroup">
                            <p:stCondLst>
                              <p:cond delay="2000"/>
                            </p:stCondLst>
                            <p:childTnLst>
                              <p:par>
                                <p:cTn id="17" presetID="6" presetClass="entr" presetSubtype="32" fill="hold" grpId="0" nodeType="afterEffect">
                                  <p:stCondLst>
                                    <p:cond delay="0"/>
                                  </p:stCondLst>
                                  <p:childTnLst>
                                    <p:set>
                                      <p:cBhvr>
                                        <p:cTn id="18" dur="1" fill="hold">
                                          <p:stCondLst>
                                            <p:cond delay="0"/>
                                          </p:stCondLst>
                                        </p:cTn>
                                        <p:tgtEl>
                                          <p:spTgt spid="472"/>
                                        </p:tgtEl>
                                        <p:attrNameLst>
                                          <p:attrName>style.visibility</p:attrName>
                                        </p:attrNameLst>
                                      </p:cBhvr>
                                      <p:to>
                                        <p:strVal val="visible"/>
                                      </p:to>
                                    </p:set>
                                    <p:animEffect transition="in" filter="circle(out)">
                                      <p:cBhvr>
                                        <p:cTn id="19" dur="750"/>
                                        <p:tgtEl>
                                          <p:spTgt spid="472"/>
                                        </p:tgtEl>
                                      </p:cBhvr>
                                    </p:animEffect>
                                  </p:childTnLst>
                                </p:cTn>
                              </p:par>
                            </p:childTnLst>
                          </p:cTn>
                        </p:par>
                        <p:par>
                          <p:cTn id="20" fill="hold">
                            <p:stCondLst>
                              <p:cond delay="2750"/>
                            </p:stCondLst>
                            <p:childTnLst>
                              <p:par>
                                <p:cTn id="21" presetID="22" presetClass="entr" presetSubtype="8" fill="hold" grpId="0" nodeType="afterEffect">
                                  <p:stCondLst>
                                    <p:cond delay="0"/>
                                  </p:stCondLst>
                                  <p:childTnLst>
                                    <p:set>
                                      <p:cBhvr>
                                        <p:cTn id="22" dur="1" fill="hold">
                                          <p:stCondLst>
                                            <p:cond delay="0"/>
                                          </p:stCondLst>
                                        </p:cTn>
                                        <p:tgtEl>
                                          <p:spTgt spid="480"/>
                                        </p:tgtEl>
                                        <p:attrNameLst>
                                          <p:attrName>style.visibility</p:attrName>
                                        </p:attrNameLst>
                                      </p:cBhvr>
                                      <p:to>
                                        <p:strVal val="visible"/>
                                      </p:to>
                                    </p:set>
                                    <p:animEffect transition="in" filter="wipe(left)">
                                      <p:cBhvr>
                                        <p:cTn id="23" dur="500"/>
                                        <p:tgtEl>
                                          <p:spTgt spid="480"/>
                                        </p:tgtEl>
                                      </p:cBhvr>
                                    </p:animEffect>
                                  </p:childTnLst>
                                </p:cTn>
                              </p:par>
                            </p:childTnLst>
                          </p:cTn>
                        </p:par>
                        <p:par>
                          <p:cTn id="24" fill="hold" nodeType="withGroup">
                            <p:stCondLst>
                              <p:cond delay="3250"/>
                            </p:stCondLst>
                            <p:childTnLst>
                              <p:par>
                                <p:cTn id="25" presetID="6" presetClass="entr" presetSubtype="32" fill="hold" grpId="0" nodeType="afterEffect">
                                  <p:stCondLst>
                                    <p:cond delay="0"/>
                                  </p:stCondLst>
                                  <p:childTnLst>
                                    <p:set>
                                      <p:cBhvr>
                                        <p:cTn id="26" dur="1" fill="hold">
                                          <p:stCondLst>
                                            <p:cond delay="0"/>
                                          </p:stCondLst>
                                        </p:cTn>
                                        <p:tgtEl>
                                          <p:spTgt spid="473"/>
                                        </p:tgtEl>
                                        <p:attrNameLst>
                                          <p:attrName>style.visibility</p:attrName>
                                        </p:attrNameLst>
                                      </p:cBhvr>
                                      <p:to>
                                        <p:strVal val="visible"/>
                                      </p:to>
                                    </p:set>
                                    <p:animEffect transition="in" filter="circle(out)">
                                      <p:cBhvr>
                                        <p:cTn id="27" dur="750"/>
                                        <p:tgtEl>
                                          <p:spTgt spid="473"/>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482"/>
                                        </p:tgtEl>
                                        <p:attrNameLst>
                                          <p:attrName>style.visibility</p:attrName>
                                        </p:attrNameLst>
                                      </p:cBhvr>
                                      <p:to>
                                        <p:strVal val="visible"/>
                                      </p:to>
                                    </p:set>
                                    <p:animEffect transition="in" filter="wipe(left)">
                                      <p:cBhvr>
                                        <p:cTn id="31" dur="500"/>
                                        <p:tgtEl>
                                          <p:spTgt spid="482"/>
                                        </p:tgtEl>
                                      </p:cBhvr>
                                    </p:animEffect>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481"/>
                                        </p:tgtEl>
                                        <p:attrNameLst>
                                          <p:attrName>style.visibility</p:attrName>
                                        </p:attrNameLst>
                                      </p:cBhvr>
                                      <p:to>
                                        <p:strVal val="visible"/>
                                      </p:to>
                                    </p:set>
                                    <p:animEffect transition="in" filter="wipe(left)">
                                      <p:cBhvr>
                                        <p:cTn id="35" dur="500"/>
                                        <p:tgtEl>
                                          <p:spTgt spid="481"/>
                                        </p:tgtEl>
                                      </p:cBhvr>
                                    </p:animEffect>
                                  </p:childTnLst>
                                </p:cTn>
                              </p:par>
                            </p:childTnLst>
                          </p:cTn>
                        </p:par>
                        <p:par>
                          <p:cTn id="36" fill="hold" nodeType="withGroup">
                            <p:stCondLst>
                              <p:cond delay="5000"/>
                            </p:stCondLst>
                            <p:childTnLst>
                              <p:par>
                                <p:cTn id="37" presetID="6" presetClass="entr" presetSubtype="32" fill="hold" grpId="0" nodeType="afterEffect">
                                  <p:stCondLst>
                                    <p:cond delay="0"/>
                                  </p:stCondLst>
                                  <p:childTnLst>
                                    <p:set>
                                      <p:cBhvr>
                                        <p:cTn id="38" dur="1" fill="hold">
                                          <p:stCondLst>
                                            <p:cond delay="0"/>
                                          </p:stCondLst>
                                        </p:cTn>
                                        <p:tgtEl>
                                          <p:spTgt spid="499"/>
                                        </p:tgtEl>
                                        <p:attrNameLst>
                                          <p:attrName>style.visibility</p:attrName>
                                        </p:attrNameLst>
                                      </p:cBhvr>
                                      <p:to>
                                        <p:strVal val="visible"/>
                                      </p:to>
                                    </p:set>
                                    <p:animEffect transition="in" filter="circle(out)">
                                      <p:cBhvr>
                                        <p:cTn id="39" dur="750"/>
                                        <p:tgtEl>
                                          <p:spTgt spid="49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85"/>
                                        </p:tgtEl>
                                        <p:attrNameLst>
                                          <p:attrName>style.visibility</p:attrName>
                                        </p:attrNameLst>
                                      </p:cBhvr>
                                      <p:to>
                                        <p:strVal val="visible"/>
                                      </p:to>
                                    </p:set>
                                    <p:anim calcmode="lin" valueType="num">
                                      <p:cBhvr additive="base">
                                        <p:cTn id="44" dur="500" fill="hold"/>
                                        <p:tgtEl>
                                          <p:spTgt spid="485"/>
                                        </p:tgtEl>
                                        <p:attrNameLst>
                                          <p:attrName>ppt_x</p:attrName>
                                        </p:attrNameLst>
                                      </p:cBhvr>
                                      <p:tavLst>
                                        <p:tav tm="0">
                                          <p:val>
                                            <p:strVal val="#ppt_x"/>
                                          </p:val>
                                        </p:tav>
                                        <p:tav tm="100000">
                                          <p:val>
                                            <p:strVal val="#ppt_x"/>
                                          </p:val>
                                        </p:tav>
                                      </p:tavLst>
                                    </p:anim>
                                    <p:anim calcmode="lin" valueType="num">
                                      <p:cBhvr additive="base">
                                        <p:cTn id="45" dur="500" fill="hold"/>
                                        <p:tgtEl>
                                          <p:spTgt spid="48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88"/>
                                        </p:tgtEl>
                                        <p:attrNameLst>
                                          <p:attrName>style.visibility</p:attrName>
                                        </p:attrNameLst>
                                      </p:cBhvr>
                                      <p:to>
                                        <p:strVal val="visible"/>
                                      </p:to>
                                    </p:set>
                                    <p:anim calcmode="lin" valueType="num">
                                      <p:cBhvr additive="base">
                                        <p:cTn id="50" dur="500" fill="hold"/>
                                        <p:tgtEl>
                                          <p:spTgt spid="488"/>
                                        </p:tgtEl>
                                        <p:attrNameLst>
                                          <p:attrName>ppt_x</p:attrName>
                                        </p:attrNameLst>
                                      </p:cBhvr>
                                      <p:tavLst>
                                        <p:tav tm="0">
                                          <p:val>
                                            <p:strVal val="#ppt_x"/>
                                          </p:val>
                                        </p:tav>
                                        <p:tav tm="100000">
                                          <p:val>
                                            <p:strVal val="#ppt_x"/>
                                          </p:val>
                                        </p:tav>
                                      </p:tavLst>
                                    </p:anim>
                                    <p:anim calcmode="lin" valueType="num">
                                      <p:cBhvr additive="base">
                                        <p:cTn id="51" dur="500" fill="hold"/>
                                        <p:tgtEl>
                                          <p:spTgt spid="488"/>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91"/>
                                        </p:tgtEl>
                                        <p:attrNameLst>
                                          <p:attrName>style.visibility</p:attrName>
                                        </p:attrNameLst>
                                      </p:cBhvr>
                                      <p:to>
                                        <p:strVal val="visible"/>
                                      </p:to>
                                    </p:set>
                                    <p:anim calcmode="lin" valueType="num">
                                      <p:cBhvr additive="base">
                                        <p:cTn id="56" dur="500" fill="hold"/>
                                        <p:tgtEl>
                                          <p:spTgt spid="491"/>
                                        </p:tgtEl>
                                        <p:attrNameLst>
                                          <p:attrName>ppt_x</p:attrName>
                                        </p:attrNameLst>
                                      </p:cBhvr>
                                      <p:tavLst>
                                        <p:tav tm="0">
                                          <p:val>
                                            <p:strVal val="#ppt_x"/>
                                          </p:val>
                                        </p:tav>
                                        <p:tav tm="100000">
                                          <p:val>
                                            <p:strVal val="#ppt_x"/>
                                          </p:val>
                                        </p:tav>
                                      </p:tavLst>
                                    </p:anim>
                                    <p:anim calcmode="lin" valueType="num">
                                      <p:cBhvr additive="base">
                                        <p:cTn id="57" dur="500" fill="hold"/>
                                        <p:tgtEl>
                                          <p:spTgt spid="49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94"/>
                                        </p:tgtEl>
                                        <p:attrNameLst>
                                          <p:attrName>style.visibility</p:attrName>
                                        </p:attrNameLst>
                                      </p:cBhvr>
                                      <p:to>
                                        <p:strVal val="visible"/>
                                      </p:to>
                                    </p:set>
                                    <p:anim calcmode="lin" valueType="num">
                                      <p:cBhvr additive="base">
                                        <p:cTn id="62" dur="500" fill="hold"/>
                                        <p:tgtEl>
                                          <p:spTgt spid="494"/>
                                        </p:tgtEl>
                                        <p:attrNameLst>
                                          <p:attrName>ppt_x</p:attrName>
                                        </p:attrNameLst>
                                      </p:cBhvr>
                                      <p:tavLst>
                                        <p:tav tm="0">
                                          <p:val>
                                            <p:strVal val="#ppt_x"/>
                                          </p:val>
                                        </p:tav>
                                        <p:tav tm="100000">
                                          <p:val>
                                            <p:strVal val="#ppt_x"/>
                                          </p:val>
                                        </p:tav>
                                      </p:tavLst>
                                    </p:anim>
                                    <p:anim calcmode="lin" valueType="num">
                                      <p:cBhvr additive="base">
                                        <p:cTn id="63" dur="500" fill="hold"/>
                                        <p:tgtEl>
                                          <p:spTgt spid="4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 grpId="0" animBg="1"/>
      <p:bldP spid="471" grpId="0" animBg="1"/>
      <p:bldP spid="479" grpId="0" animBg="1"/>
      <p:bldP spid="472" grpId="0" animBg="1"/>
      <p:bldP spid="480" grpId="0" animBg="1"/>
      <p:bldP spid="473" grpId="0" animBg="1"/>
      <p:bldP spid="482" grpId="0" animBg="1"/>
      <p:bldP spid="481" grpId="0" animBg="1"/>
      <p:bldP spid="499" grpId="0" animBg="1"/>
      <p:bldP spid="485" grpId="0" animBg="1"/>
      <p:bldP spid="488" grpId="0" animBg="1"/>
      <p:bldP spid="491" grpId="0" animBg="1"/>
      <p:bldP spid="494" grpId="0" animBg="1"/>
    </p:bldLst>
  </p:timing>
</p:sld>
</file>

<file path=ppt/slides/slide38.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pic>
        <p:nvPicPr>
          <p:cNvPr id="503" name="图片"/>
          <p:cNvPicPr>
            <a:picLocks noChangeAspect="1"/>
          </p:cNvPicPr>
          <p:nvPr/>
        </p:nvPicPr>
        <p:blipFill>
          <a:blip r:embed="rId1" cstate="print"/>
          <a:stretch>
            <a:fillRect/>
          </a:stretch>
        </p:blipFill>
        <p:spPr>
          <a:xfrm rot="0">
            <a:off x="365124" y="1453515"/>
            <a:ext cx="1413510" cy="1381760"/>
          </a:xfrm>
          <a:prstGeom prst="rect"/>
          <a:noFill/>
          <a:ln w="9525" cmpd="sng" cap="flat">
            <a:noFill/>
            <a:prstDash val="solid"/>
            <a:miter/>
          </a:ln>
        </p:spPr>
      </p:pic>
      <p:sp>
        <p:nvSpPr>
          <p:cNvPr id="504" name="矩形"/>
          <p:cNvSpPr>
            <a:spLocks/>
          </p:cNvSpPr>
          <p:nvPr/>
        </p:nvSpPr>
        <p:spPr>
          <a:xfrm rot="0">
            <a:off x="838200" y="457200"/>
            <a:ext cx="3632581"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020101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工资薪金</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505"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506"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507" name="矩形"/>
          <p:cNvSpPr>
            <a:spLocks/>
          </p:cNvSpPr>
          <p:nvPr/>
        </p:nvSpPr>
        <p:spPr>
          <a:xfrm rot="0">
            <a:off x="2157095" y="1453515"/>
            <a:ext cx="9094470" cy="2320290"/>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Arial" pitchFamily="0" charset="0"/>
              </a:rPr>
              <a:t>问题：</a:t>
            </a:r>
            <a:endParaRPr lang="en-US" altLang="zh-CN" sz="25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00000"/>
              </a:lnSpc>
              <a:spcBef>
                <a:spcPts val="0"/>
              </a:spcBef>
              <a:spcAft>
                <a:spcPts val="0"/>
              </a:spcAft>
              <a:buNone/>
            </a:pPr>
            <a:endParaRPr lang="en-US" altLang="zh-CN" sz="25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0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Arial" pitchFamily="0" charset="0"/>
              </a:rPr>
              <a:t>1</a:t>
            </a:r>
            <a:r>
              <a:rPr lang="zh-CN" altLang="en-US" sz="2500" b="0" i="0" u="none" strike="noStrike" kern="1200" cap="none" spc="0" baseline="0">
                <a:solidFill>
                  <a:schemeClr val="tx1"/>
                </a:solidFill>
                <a:latin typeface="宋体" pitchFamily="0" charset="0"/>
                <a:ea typeface="宋体" pitchFamily="0" charset="0"/>
                <a:cs typeface="Arial" pitchFamily="0" charset="0"/>
              </a:rPr>
              <a:t>、非独生子女的兄弟姐妹均已去世，是否可以按独生子女赡养老人扣除</a:t>
            </a:r>
            <a:r>
              <a:rPr lang="en-US" altLang="zh-CN" sz="2500" b="0" i="0" u="none" strike="noStrike" kern="1200" cap="none" spc="0" baseline="0">
                <a:solidFill>
                  <a:schemeClr val="tx1"/>
                </a:solidFill>
                <a:latin typeface="宋体" pitchFamily="0" charset="0"/>
                <a:ea typeface="宋体" pitchFamily="0" charset="0"/>
                <a:cs typeface="Arial" pitchFamily="0" charset="0"/>
              </a:rPr>
              <a:t>2000</a:t>
            </a:r>
            <a:r>
              <a:rPr lang="zh-CN" altLang="en-US" sz="2500" b="0" i="0" u="none" strike="noStrike" kern="1200" cap="none" spc="0" baseline="0">
                <a:solidFill>
                  <a:schemeClr val="tx1"/>
                </a:solidFill>
                <a:latin typeface="宋体" pitchFamily="0" charset="0"/>
                <a:ea typeface="宋体" pitchFamily="0" charset="0"/>
                <a:cs typeface="Arial" pitchFamily="0" charset="0"/>
              </a:rPr>
              <a:t>元</a:t>
            </a:r>
            <a:r>
              <a:rPr lang="en-US" altLang="zh-CN" sz="2500" b="0" i="0" u="none" strike="noStrike" kern="1200" cap="none" spc="0" baseline="0">
                <a:solidFill>
                  <a:schemeClr val="tx1"/>
                </a:solidFill>
                <a:latin typeface="宋体" pitchFamily="0" charset="0"/>
                <a:ea typeface="宋体" pitchFamily="0" charset="0"/>
                <a:cs typeface="Arial" pitchFamily="0" charset="0"/>
              </a:rPr>
              <a:t>/</a:t>
            </a:r>
            <a:r>
              <a:rPr lang="zh-CN" altLang="en-US" sz="2500" b="0" i="0" u="none" strike="noStrike" kern="1200" cap="none" spc="0" baseline="0">
                <a:solidFill>
                  <a:schemeClr val="tx1"/>
                </a:solidFill>
                <a:latin typeface="宋体" pitchFamily="0" charset="0"/>
                <a:ea typeface="宋体" pitchFamily="0" charset="0"/>
                <a:cs typeface="Arial" pitchFamily="0" charset="0"/>
              </a:rPr>
              <a:t>月？</a:t>
            </a:r>
            <a:endParaRPr lang="en-US" altLang="zh-CN" sz="25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00000"/>
              </a:lnSpc>
              <a:spcBef>
                <a:spcPts val="0"/>
              </a:spcBef>
              <a:spcAft>
                <a:spcPts val="0"/>
              </a:spcAft>
              <a:buNone/>
            </a:pPr>
            <a:endParaRPr lang="en-US" altLang="zh-CN" sz="25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0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2</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、赡养岳父母或公婆，是否可以税前扣除？</a:t>
            </a:r>
            <a:endPar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endParaRPr>
          </a:p>
        </p:txBody>
      </p:sp>
      <p:sp>
        <p:nvSpPr>
          <p:cNvPr id="508" name="矩形"/>
          <p:cNvSpPr>
            <a:spLocks/>
          </p:cNvSpPr>
          <p:nvPr/>
        </p:nvSpPr>
        <p:spPr>
          <a:xfrm rot="0">
            <a:off x="492125" y="4705350"/>
            <a:ext cx="10897235" cy="194881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500" b="0" i="0" u="none" strike="noStrike" kern="1200" cap="none" spc="0" baseline="0">
                <a:ln w="12700" cap="flat">
                  <a:solidFill>
                    <a:srgbClr val="333F4F"/>
                  </a:solidFill>
                  <a:prstDash val="solid"/>
                  <a:round/>
                </a:ln>
                <a:pattFill prst="dkUpDiag">
                  <a:fgClr>
                    <a:srgbClr val="44546A"/>
                  </a:fgClr>
                  <a:bgClr>
                    <a:srgbClr val="D5DBE5"/>
                  </a:bgClr>
                </a:pattFill>
                <a:effectLst>
                  <a:outerShdw sx="100000" sy="100000" dir="2640000" dist="38100" algn="bl">
                    <a:srgbClr val="333F4F"/>
                  </a:outerShdw>
                </a:effectLst>
                <a:latin typeface="Arial" pitchFamily="0" charset="0"/>
                <a:ea typeface="黑体" pitchFamily="0" charset="0"/>
                <a:cs typeface="Arial" pitchFamily="0" charset="0"/>
                <a:sym typeface="黑体" pitchFamily="0" charset="0"/>
              </a:rPr>
              <a:t>PS：</a:t>
            </a:r>
            <a:r>
              <a:rPr lang="en-US" altLang="zh-CN" sz="2500" b="0" i="0" u="none" strike="noStrike" kern="1200" cap="none" spc="0" baseline="0">
                <a:solidFill>
                  <a:schemeClr val="tx1"/>
                </a:solidFill>
                <a:latin typeface="宋体" pitchFamily="0" charset="0"/>
                <a:ea typeface="宋体" pitchFamily="0" charset="0"/>
                <a:cs typeface="宋体" pitchFamily="0" charset="0"/>
                <a:sym typeface="黑体" pitchFamily="0" charset="0"/>
              </a:rPr>
              <a:t>1、一个纳税年度内，如果纳税人的其他兄弟姐妹均已去世，其可在第二年按照独生子女标准扣除。2019</a:t>
            </a:r>
            <a:r>
              <a:rPr lang="zh-CN" altLang="en-US" sz="2500" b="0" i="0" u="none" strike="noStrike" kern="1200" cap="none" spc="0" baseline="0">
                <a:solidFill>
                  <a:schemeClr val="tx1"/>
                </a:solidFill>
                <a:latin typeface="宋体" pitchFamily="0" charset="0"/>
                <a:ea typeface="宋体" pitchFamily="0" charset="0"/>
                <a:cs typeface="宋体" pitchFamily="0" charset="0"/>
                <a:sym typeface="黑体" pitchFamily="0" charset="0"/>
              </a:rPr>
              <a:t>年</a:t>
            </a:r>
            <a:r>
              <a:rPr lang="en-US" altLang="zh-CN" sz="2500" b="0" i="0" u="none" strike="noStrike" kern="1200" cap="none" spc="0" baseline="0">
                <a:solidFill>
                  <a:schemeClr val="tx1"/>
                </a:solidFill>
                <a:latin typeface="宋体" pitchFamily="0" charset="0"/>
                <a:ea typeface="宋体" pitchFamily="0" charset="0"/>
                <a:cs typeface="宋体" pitchFamily="0" charset="0"/>
                <a:sym typeface="黑体" pitchFamily="0" charset="0"/>
              </a:rPr>
              <a:t>1</a:t>
            </a:r>
            <a:r>
              <a:rPr lang="zh-CN" altLang="en-US" sz="2500" b="0" i="0" u="none" strike="noStrike" kern="1200" cap="none" spc="0" baseline="0">
                <a:solidFill>
                  <a:schemeClr val="tx1"/>
                </a:solidFill>
                <a:latin typeface="宋体" pitchFamily="0" charset="0"/>
                <a:ea typeface="宋体" pitchFamily="0" charset="0"/>
                <a:cs typeface="宋体" pitchFamily="0" charset="0"/>
                <a:sym typeface="黑体" pitchFamily="0" charset="0"/>
              </a:rPr>
              <a:t>月</a:t>
            </a:r>
            <a:r>
              <a:rPr lang="en-US" altLang="zh-CN" sz="2500" b="0" i="0" u="none" strike="noStrike" kern="1200" cap="none" spc="0" baseline="0">
                <a:solidFill>
                  <a:schemeClr val="tx1"/>
                </a:solidFill>
                <a:latin typeface="宋体" pitchFamily="0" charset="0"/>
                <a:ea typeface="宋体" pitchFamily="0" charset="0"/>
                <a:cs typeface="宋体" pitchFamily="0" charset="0"/>
                <a:sym typeface="黑体" pitchFamily="0" charset="0"/>
              </a:rPr>
              <a:t>1</a:t>
            </a:r>
            <a:r>
              <a:rPr lang="zh-CN" altLang="en-US" sz="2500" b="0" i="0" u="none" strike="noStrike" kern="1200" cap="none" spc="0" baseline="0">
                <a:solidFill>
                  <a:schemeClr val="tx1"/>
                </a:solidFill>
                <a:latin typeface="宋体" pitchFamily="0" charset="0"/>
                <a:ea typeface="宋体" pitchFamily="0" charset="0"/>
                <a:cs typeface="宋体" pitchFamily="0" charset="0"/>
                <a:sym typeface="黑体" pitchFamily="0" charset="0"/>
              </a:rPr>
              <a:t>日前均去世的，选择独生子女身份扣除。</a:t>
            </a:r>
            <a:endParaRPr lang="en-US" altLang="zh-CN" sz="2500" b="0" i="0" u="none" strike="noStrike" kern="1200" cap="none" spc="0" baseline="0">
              <a:solidFill>
                <a:schemeClr val="tx1"/>
              </a:solidFill>
              <a:latin typeface="宋体" pitchFamily="0" charset="0"/>
              <a:ea typeface="宋体" pitchFamily="0" charset="0"/>
              <a:cs typeface="宋体" pitchFamily="0" charset="0"/>
              <a:sym typeface="黑体" pitchFamily="0" charset="0"/>
            </a:endParaRPr>
          </a:p>
          <a:p>
            <a:pPr marL="0" indent="0" algn="l">
              <a:lnSpc>
                <a:spcPct val="10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宋体" pitchFamily="0" charset="0"/>
                <a:sym typeface="黑体" pitchFamily="0" charset="0"/>
              </a:rPr>
              <a:t>     2</a:t>
            </a:r>
            <a:r>
              <a:rPr lang="zh-CN" altLang="en-US" sz="2500" b="0" i="0" u="none" strike="noStrike" kern="1200" cap="none" spc="0" baseline="0">
                <a:solidFill>
                  <a:schemeClr val="tx1"/>
                </a:solidFill>
                <a:latin typeface="宋体" pitchFamily="0" charset="0"/>
                <a:ea typeface="宋体" pitchFamily="0" charset="0"/>
                <a:cs typeface="宋体" pitchFamily="0" charset="0"/>
                <a:sym typeface="黑体" pitchFamily="0" charset="0"/>
              </a:rPr>
              <a:t>、不可以。</a:t>
            </a:r>
            <a:endParaRPr lang="en-US" altLang="zh-CN" sz="2500" b="0" i="0" u="none" strike="noStrike" kern="1200" cap="none" spc="0" baseline="0">
              <a:solidFill>
                <a:schemeClr val="tx1"/>
              </a:solidFill>
              <a:latin typeface="宋体" pitchFamily="0" charset="0"/>
              <a:ea typeface="宋体" pitchFamily="0" charset="0"/>
              <a:cs typeface="宋体" pitchFamily="0" charset="0"/>
              <a:sym typeface="黑体" pitchFamily="0" charset="0"/>
            </a:endParaRPr>
          </a:p>
          <a:p>
            <a:pPr marL="0" indent="0" algn="l">
              <a:lnSpc>
                <a:spcPct val="10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宋体" pitchFamily="0" charset="0"/>
                <a:sym typeface="黑体" pitchFamily="0" charset="0"/>
              </a:rPr>
              <a:t>     </a:t>
            </a:r>
            <a:endParaRPr lang="zh-CN" altLang="en-US" sz="2500" b="0" i="0" u="none" strike="noStrike" kern="1200" cap="none" spc="0" baseline="0">
              <a:solidFill>
                <a:schemeClr val="tx1"/>
              </a:solidFill>
              <a:latin typeface="宋体" pitchFamily="0" charset="0"/>
              <a:ea typeface="宋体" pitchFamily="0" charset="0"/>
              <a:cs typeface="宋体" pitchFamily="0" charset="0"/>
              <a:sym typeface="黑体" pitchFamily="0" charset="0"/>
            </a:endParaRPr>
          </a:p>
        </p:txBody>
      </p:sp>
    </p:spTree>
    <p:extLst>
      <p:ext uri="{BB962C8B-B14F-4D97-AF65-F5344CB8AC3E}">
        <p14:creationId xmlns:p14="http://schemas.microsoft.com/office/powerpoint/2010/main" val="180603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08"/>
                                        </p:tgtEl>
                                        <p:attrNameLst>
                                          <p:attrName>style.visibility</p:attrName>
                                        </p:attrNameLst>
                                      </p:cBhvr>
                                      <p:to>
                                        <p:strVal val="visible"/>
                                      </p:to>
                                    </p:set>
                                    <p:animEffect transition="in" filter="strips(downLeft)">
                                      <p:cBhvr>
                                        <p:cTn id="7" dur="500"/>
                                        <p:tgtEl>
                                          <p:spTgt spid="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 grpId="0"/>
    </p:bldLst>
  </p:timing>
</p:sld>
</file>

<file path=ppt/slides/slide39.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509" name="矩形"/>
          <p:cNvSpPr>
            <a:spLocks/>
          </p:cNvSpPr>
          <p:nvPr/>
        </p:nvSpPr>
        <p:spPr>
          <a:xfrm rot="0">
            <a:off x="838200" y="457200"/>
            <a:ext cx="3632581"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020101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工资薪金</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510"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511"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512" name="矩形"/>
          <p:cNvSpPr>
            <a:spLocks/>
          </p:cNvSpPr>
          <p:nvPr/>
        </p:nvSpPr>
        <p:spPr>
          <a:xfrm rot="0">
            <a:off x="1950719" y="1203960"/>
            <a:ext cx="7688580" cy="585692"/>
          </a:xfrm>
          <a:prstGeom prst="rect"/>
          <a:solidFill>
            <a:srgbClr val="1C8388"/>
          </a:solidFill>
          <a:ln w="3175" cmpd="sng" cap="flat">
            <a:solidFill>
              <a:srgbClr val="309FA2"/>
            </a:solidFill>
            <a:prstDash val="dash"/>
            <a:round/>
          </a:ln>
        </p:spPr>
        <p:txBody>
          <a:bodyPr vert="horz" wrap="square" lIns="72000" tIns="36195" rIns="72000" bIns="36195" anchor="t" anchorCtr="0">
            <a:prstTxWarp prst="textNoShape"/>
            <a:spAutoFit/>
          </a:bodyPr>
          <a:lstStyle/>
          <a:p>
            <a:pPr marL="0" indent="0" algn="ctr" defTabSz="913638" eaLnBrk="1" fontAlgn="auto" latinLnBrk="0" hangingPunct="1">
              <a:lnSpc>
                <a:spcPct val="129000"/>
              </a:lnSpc>
              <a:spcBef>
                <a:spcPts val="800"/>
              </a:spcBef>
              <a:spcAft>
                <a:spcPts val="0"/>
              </a:spcAft>
              <a:buNone/>
            </a:pPr>
            <a:r>
              <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rPr>
              <a:t>累计专项附加扣除----信息申报</a:t>
            </a:r>
            <a:endPar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endParaRPr>
          </a:p>
        </p:txBody>
      </p:sp>
      <p:sp>
        <p:nvSpPr>
          <p:cNvPr id="513" name="矩形"/>
          <p:cNvSpPr>
            <a:spLocks/>
          </p:cNvSpPr>
          <p:nvPr/>
        </p:nvSpPr>
        <p:spPr>
          <a:xfrm rot="0">
            <a:off x="365124" y="3630295"/>
            <a:ext cx="5209540" cy="120586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2500" b="1" i="0" u="none" strike="noStrike" kern="1200" cap="none" spc="0" baseline="0">
                <a:solidFill>
                  <a:srgbClr val="145E62"/>
                </a:solidFill>
                <a:effectLst>
                  <a:outerShdw sx="100000" sy="100000" blurRad="38100" dir="5400000" dist="25400" algn="ctr">
                    <a:srgbClr val="6E747A">
                      <a:alpha val="43000"/>
                    </a:srgbClr>
                  </a:outerShdw>
                </a:effectLst>
                <a:latin typeface="宋体" pitchFamily="0" charset="0"/>
                <a:ea typeface="宋体" pitchFamily="0" charset="0"/>
                <a:cs typeface="Arial" pitchFamily="0" charset="0"/>
              </a:rPr>
              <a:t>问题：</a:t>
            </a:r>
            <a:r>
              <a:rPr lang="zh-CN" altLang="en-US" sz="2500" b="0" i="0" u="none" strike="noStrike" kern="1200" cap="none" spc="0" baseline="0">
                <a:solidFill>
                  <a:schemeClr val="tx1"/>
                </a:solidFill>
                <a:latin typeface="宋体" pitchFamily="0" charset="0"/>
                <a:ea typeface="宋体" pitchFamily="0" charset="0"/>
                <a:cs typeface="Arial" pitchFamily="0" charset="0"/>
              </a:rPr>
              <a:t>如果纳税人没有及时将扣除信息提供给受雇、任职单位，怎么办？</a:t>
            </a:r>
            <a:endParaRPr lang="zh-CN" altLang="en-US" sz="2500" b="0" i="0" u="none" strike="noStrike" kern="1200" cap="none" spc="0" baseline="0">
              <a:solidFill>
                <a:schemeClr val="tx1"/>
              </a:solidFill>
              <a:latin typeface="宋体" pitchFamily="0" charset="0"/>
              <a:ea typeface="宋体" pitchFamily="0" charset="0"/>
              <a:cs typeface="Arial" pitchFamily="0" charset="0"/>
            </a:endParaRPr>
          </a:p>
        </p:txBody>
      </p:sp>
      <p:sp>
        <p:nvSpPr>
          <p:cNvPr id="514" name="直线"/>
          <p:cNvSpPr>
            <a:spLocks/>
          </p:cNvSpPr>
          <p:nvPr/>
        </p:nvSpPr>
        <p:spPr>
          <a:xfrm flipH="1" rot="16200000">
            <a:off x="3589655" y="4224655"/>
            <a:ext cx="4403090" cy="50799"/>
          </a:xfrm>
          <a:prstGeom prst="line"/>
          <a:noFill/>
          <a:ln w="41275" cmpd="sng" cap="flat">
            <a:solidFill>
              <a:srgbClr val="1C8388"/>
            </a:solidFill>
            <a:prstDash val="solid"/>
            <a:round/>
          </a:ln>
        </p:spPr>
      </p:sp>
      <p:sp>
        <p:nvSpPr>
          <p:cNvPr id="515" name="矩形"/>
          <p:cNvSpPr>
            <a:spLocks/>
          </p:cNvSpPr>
          <p:nvPr/>
        </p:nvSpPr>
        <p:spPr>
          <a:xfrm rot="0">
            <a:off x="6159500" y="3642995"/>
            <a:ext cx="5507989" cy="120586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2500" b="1" i="0" u="none" strike="noStrike" kern="1200" cap="none" spc="0" baseline="0">
                <a:solidFill>
                  <a:srgbClr val="1A7B80"/>
                </a:solidFill>
                <a:effectLst>
                  <a:outerShdw sx="100000" sy="100000" blurRad="38100" dir="5400000" dist="25400" algn="ctr">
                    <a:srgbClr val="6E747A">
                      <a:alpha val="43000"/>
                    </a:srgbClr>
                  </a:outerShdw>
                </a:effectLst>
                <a:latin typeface="宋体" pitchFamily="0" charset="0"/>
                <a:ea typeface="宋体" pitchFamily="0" charset="0"/>
                <a:cs typeface="Arial" pitchFamily="0" charset="0"/>
              </a:rPr>
              <a:t>答案：</a:t>
            </a:r>
            <a:r>
              <a:rPr lang="zh-CN" altLang="en-US" sz="2500" b="0" i="0" u="none" strike="noStrike" kern="1200" cap="none" spc="0" baseline="0">
                <a:solidFill>
                  <a:schemeClr val="tx1"/>
                </a:solidFill>
                <a:latin typeface="宋体" pitchFamily="0" charset="0"/>
                <a:ea typeface="宋体" pitchFamily="0" charset="0"/>
                <a:cs typeface="Arial" pitchFamily="0" charset="0"/>
              </a:rPr>
              <a:t>可以提供给扣缴单位在以后月份发放工资时扣除；也可以在汇算清缴时，向主管税务机关申报扣除。</a:t>
            </a:r>
            <a:endParaRPr lang="zh-CN" altLang="en-US" sz="2500" b="0" i="0" u="none" strike="noStrike" kern="1200" cap="none" spc="0" baseline="0">
              <a:solidFill>
                <a:schemeClr val="tx1"/>
              </a:solidFill>
              <a:latin typeface="宋体" pitchFamily="0" charset="0"/>
              <a:ea typeface="宋体" pitchFamily="0" charset="0"/>
              <a:cs typeface="Arial" pitchFamily="0" charset="0"/>
            </a:endParaRPr>
          </a:p>
        </p:txBody>
      </p:sp>
      <p:sp>
        <p:nvSpPr>
          <p:cNvPr id="516" name="矩形"/>
          <p:cNvSpPr>
            <a:spLocks/>
          </p:cNvSpPr>
          <p:nvPr/>
        </p:nvSpPr>
        <p:spPr>
          <a:xfrm rot="0">
            <a:off x="327025" y="2359660"/>
            <a:ext cx="5209540" cy="834389"/>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2500" b="1" i="0" u="none" strike="noStrike" kern="1200" cap="none" spc="0" baseline="0">
                <a:solidFill>
                  <a:srgbClr val="145E62"/>
                </a:solidFill>
                <a:effectLst>
                  <a:outerShdw sx="100000" sy="100000" blurRad="38100" dir="5400000" dist="25400" algn="ctr">
                    <a:srgbClr val="6E747A">
                      <a:alpha val="43000"/>
                    </a:srgbClr>
                  </a:outerShdw>
                </a:effectLst>
                <a:latin typeface="宋体" pitchFamily="0" charset="0"/>
                <a:ea typeface="宋体" pitchFamily="0" charset="0"/>
                <a:cs typeface="Arial" pitchFamily="0" charset="0"/>
              </a:rPr>
              <a:t>问题：</a:t>
            </a:r>
            <a:r>
              <a:rPr lang="zh-CN" altLang="en-US" sz="2500" b="0" i="0" u="none" strike="noStrike" kern="1200" cap="none" spc="0" baseline="0">
                <a:solidFill>
                  <a:schemeClr val="tx1"/>
                </a:solidFill>
                <a:latin typeface="宋体" pitchFamily="0" charset="0"/>
                <a:ea typeface="宋体" pitchFamily="0" charset="0"/>
                <a:cs typeface="Arial" pitchFamily="0" charset="0"/>
              </a:rPr>
              <a:t>填报专项附加扣除信息的渠道?</a:t>
            </a:r>
            <a:endParaRPr lang="zh-CN" altLang="en-US" sz="2500" b="0" i="0" u="none" strike="noStrike" kern="1200" cap="none" spc="0" baseline="0">
              <a:solidFill>
                <a:schemeClr val="tx1"/>
              </a:solidFill>
              <a:latin typeface="宋体" pitchFamily="0" charset="0"/>
              <a:ea typeface="宋体" pitchFamily="0" charset="0"/>
              <a:cs typeface="Arial" pitchFamily="0" charset="0"/>
            </a:endParaRPr>
          </a:p>
        </p:txBody>
      </p:sp>
      <p:sp>
        <p:nvSpPr>
          <p:cNvPr id="517" name="矩形"/>
          <p:cNvSpPr>
            <a:spLocks/>
          </p:cNvSpPr>
          <p:nvPr/>
        </p:nvSpPr>
        <p:spPr>
          <a:xfrm rot="0">
            <a:off x="6186170" y="2245360"/>
            <a:ext cx="5507989" cy="834389"/>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2500" b="1" i="0" u="none" strike="noStrike" kern="1200" cap="none" spc="0" baseline="0">
                <a:solidFill>
                  <a:srgbClr val="1A7B80"/>
                </a:solidFill>
                <a:effectLst>
                  <a:outerShdw sx="100000" sy="100000" blurRad="38100" dir="5400000" dist="25400" algn="ctr">
                    <a:srgbClr val="6E747A">
                      <a:alpha val="43000"/>
                    </a:srgbClr>
                  </a:outerShdw>
                </a:effectLst>
                <a:latin typeface="宋体" pitchFamily="0" charset="0"/>
                <a:ea typeface="宋体" pitchFamily="0" charset="0"/>
                <a:cs typeface="Arial" pitchFamily="0" charset="0"/>
              </a:rPr>
              <a:t>答案：</a:t>
            </a:r>
            <a:r>
              <a:rPr lang="en-US" altLang="zh-CN" sz="2500" b="0" i="0" u="none" strike="noStrike" kern="1200" cap="none" spc="0" baseline="0">
                <a:solidFill>
                  <a:schemeClr val="tx1"/>
                </a:solidFill>
                <a:latin typeface="宋体" pitchFamily="0" charset="0"/>
                <a:ea typeface="宋体" pitchFamily="0" charset="0"/>
                <a:cs typeface="Arial" pitchFamily="0" charset="0"/>
              </a:rPr>
              <a:t>APP、自然人办税服务厅平台网页、办税大厅、提交给扣缴义务人</a:t>
            </a:r>
            <a:endParaRPr lang="zh-CN" altLang="en-US" sz="2500" b="0" i="0" u="none" strike="noStrike" kern="1200" cap="none" spc="0" baseline="0">
              <a:solidFill>
                <a:schemeClr val="tx1"/>
              </a:solidFill>
              <a:latin typeface="宋体" pitchFamily="0" charset="0"/>
              <a:ea typeface="宋体" pitchFamily="0" charset="0"/>
              <a:cs typeface="Arial" pitchFamily="0" charset="0"/>
            </a:endParaRPr>
          </a:p>
        </p:txBody>
      </p:sp>
      <p:sp>
        <p:nvSpPr>
          <p:cNvPr id="518" name="矩形"/>
          <p:cNvSpPr>
            <a:spLocks/>
          </p:cNvSpPr>
          <p:nvPr/>
        </p:nvSpPr>
        <p:spPr>
          <a:xfrm rot="0">
            <a:off x="365124" y="5173345"/>
            <a:ext cx="5209540" cy="834389"/>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2500" b="1" i="0" u="none" strike="noStrike" kern="1200" cap="none" spc="0" baseline="0">
                <a:solidFill>
                  <a:srgbClr val="145E62"/>
                </a:solidFill>
                <a:effectLst>
                  <a:outerShdw sx="100000" sy="100000" blurRad="38100" dir="5400000" dist="25400" algn="ctr">
                    <a:srgbClr val="6E747A">
                      <a:alpha val="43000"/>
                    </a:srgbClr>
                  </a:outerShdw>
                </a:effectLst>
                <a:latin typeface="宋体" pitchFamily="0" charset="0"/>
                <a:ea typeface="宋体" pitchFamily="0" charset="0"/>
                <a:cs typeface="Arial" pitchFamily="0" charset="0"/>
              </a:rPr>
              <a:t>问题：</a:t>
            </a:r>
            <a:r>
              <a:rPr lang="zh-CN" altLang="en-US" sz="2500" b="0" i="0" u="none" strike="noStrike" kern="1200" cap="none" spc="0" baseline="0">
                <a:solidFill>
                  <a:schemeClr val="tx1"/>
                </a:solidFill>
                <a:latin typeface="宋体" pitchFamily="0" charset="0"/>
                <a:ea typeface="宋体" pitchFamily="0" charset="0"/>
                <a:cs typeface="Arial" pitchFamily="0" charset="0"/>
              </a:rPr>
              <a:t>扣缴义务人停止扣缴专项附加扣除的时间？</a:t>
            </a:r>
            <a:endParaRPr lang="zh-CN" altLang="en-US" sz="2500" b="0" i="0" u="none" strike="noStrike" kern="1200" cap="none" spc="0" baseline="0">
              <a:solidFill>
                <a:schemeClr val="tx1"/>
              </a:solidFill>
              <a:latin typeface="宋体" pitchFamily="0" charset="0"/>
              <a:ea typeface="宋体" pitchFamily="0" charset="0"/>
              <a:cs typeface="Arial" pitchFamily="0" charset="0"/>
            </a:endParaRPr>
          </a:p>
        </p:txBody>
      </p:sp>
      <p:sp>
        <p:nvSpPr>
          <p:cNvPr id="519" name="矩形"/>
          <p:cNvSpPr>
            <a:spLocks/>
          </p:cNvSpPr>
          <p:nvPr/>
        </p:nvSpPr>
        <p:spPr>
          <a:xfrm rot="0">
            <a:off x="6073775" y="5261610"/>
            <a:ext cx="5541010" cy="834389"/>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2500" b="1" i="0" u="none" strike="noStrike" kern="1200" cap="none" spc="0" baseline="0">
                <a:solidFill>
                  <a:srgbClr val="145E62"/>
                </a:solidFill>
                <a:effectLst>
                  <a:outerShdw sx="100000" sy="100000" blurRad="38100" dir="5400000" dist="25400" algn="ctr">
                    <a:srgbClr val="6E747A">
                      <a:alpha val="43000"/>
                    </a:srgbClr>
                  </a:outerShdw>
                </a:effectLst>
                <a:latin typeface="宋体" pitchFamily="0" charset="0"/>
                <a:ea typeface="宋体" pitchFamily="0" charset="0"/>
                <a:cs typeface="Arial" pitchFamily="0" charset="0"/>
              </a:rPr>
              <a:t>答案：</a:t>
            </a:r>
            <a:r>
              <a:rPr lang="zh-CN" altLang="en-US" sz="2500" b="0" i="0" u="none" strike="noStrike" kern="1200" cap="none" spc="0" baseline="0">
                <a:solidFill>
                  <a:schemeClr val="tx1"/>
                </a:solidFill>
                <a:latin typeface="宋体" pitchFamily="0" charset="0"/>
                <a:ea typeface="宋体" pitchFamily="0" charset="0"/>
                <a:cs typeface="Arial" pitchFamily="0" charset="0"/>
              </a:rPr>
              <a:t>原扣缴义务人应当自纳税人离职不再发放工资薪金所得的当月起。</a:t>
            </a:r>
            <a:endParaRPr lang="zh-CN" altLang="en-US" sz="2500" b="0" i="0" u="none" strike="noStrike" kern="1200" cap="none" spc="0" baseline="0">
              <a:solidFill>
                <a:schemeClr val="tx1"/>
              </a:solidFill>
              <a:latin typeface="宋体" pitchFamily="0" charset="0"/>
              <a:ea typeface="宋体" pitchFamily="0" charset="0"/>
              <a:cs typeface="Arial" pitchFamily="0" charset="0"/>
            </a:endParaRPr>
          </a:p>
        </p:txBody>
      </p:sp>
    </p:spTree>
    <p:extLst>
      <p:ext uri="{BB962C8B-B14F-4D97-AF65-F5344CB8AC3E}">
        <p14:creationId xmlns:p14="http://schemas.microsoft.com/office/powerpoint/2010/main" val="51634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3"/>
                                        </p:tgtEl>
                                        <p:attrNameLst>
                                          <p:attrName>style.visibility</p:attrName>
                                        </p:attrNameLst>
                                      </p:cBhvr>
                                      <p:to>
                                        <p:strVal val="visible"/>
                                      </p:to>
                                    </p:set>
                                    <p:anim calcmode="lin" valueType="num">
                                      <p:cBhvr additive="base">
                                        <p:cTn id="7" dur="500" fill="hold"/>
                                        <p:tgtEl>
                                          <p:spTgt spid="513"/>
                                        </p:tgtEl>
                                        <p:attrNameLst>
                                          <p:attrName>ppt_x</p:attrName>
                                        </p:attrNameLst>
                                      </p:cBhvr>
                                      <p:tavLst>
                                        <p:tav tm="0">
                                          <p:val>
                                            <p:strVal val="#ppt_x"/>
                                          </p:val>
                                        </p:tav>
                                        <p:tav tm="100000">
                                          <p:val>
                                            <p:strVal val="#ppt_x"/>
                                          </p:val>
                                        </p:tav>
                                      </p:tavLst>
                                    </p:anim>
                                    <p:anim calcmode="lin" valueType="num">
                                      <p:cBhvr additive="base">
                                        <p:cTn id="8" dur="500" fill="hold"/>
                                        <p:tgtEl>
                                          <p:spTgt spid="5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5"/>
                                        </p:tgtEl>
                                        <p:attrNameLst>
                                          <p:attrName>style.visibility</p:attrName>
                                        </p:attrNameLst>
                                      </p:cBhvr>
                                      <p:to>
                                        <p:strVal val="visible"/>
                                      </p:to>
                                    </p:set>
                                    <p:anim calcmode="lin" valueType="num">
                                      <p:cBhvr additive="base">
                                        <p:cTn id="13" dur="500" fill="hold"/>
                                        <p:tgtEl>
                                          <p:spTgt spid="515"/>
                                        </p:tgtEl>
                                        <p:attrNameLst>
                                          <p:attrName>ppt_x</p:attrName>
                                        </p:attrNameLst>
                                      </p:cBhvr>
                                      <p:tavLst>
                                        <p:tav tm="0">
                                          <p:val>
                                            <p:strVal val="#ppt_x"/>
                                          </p:val>
                                        </p:tav>
                                        <p:tav tm="100000">
                                          <p:val>
                                            <p:strVal val="#ppt_x"/>
                                          </p:val>
                                        </p:tav>
                                      </p:tavLst>
                                    </p:anim>
                                    <p:anim calcmode="lin" valueType="num">
                                      <p:cBhvr additive="base">
                                        <p:cTn id="14" dur="500" fill="hold"/>
                                        <p:tgtEl>
                                          <p:spTgt spid="5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6"/>
                                        </p:tgtEl>
                                        <p:attrNameLst>
                                          <p:attrName>style.visibility</p:attrName>
                                        </p:attrNameLst>
                                      </p:cBhvr>
                                      <p:to>
                                        <p:strVal val="visible"/>
                                      </p:to>
                                    </p:set>
                                    <p:anim calcmode="lin" valueType="num">
                                      <p:cBhvr additive="base">
                                        <p:cTn id="19" dur="500" fill="hold"/>
                                        <p:tgtEl>
                                          <p:spTgt spid="516"/>
                                        </p:tgtEl>
                                        <p:attrNameLst>
                                          <p:attrName>ppt_x</p:attrName>
                                        </p:attrNameLst>
                                      </p:cBhvr>
                                      <p:tavLst>
                                        <p:tav tm="0">
                                          <p:val>
                                            <p:strVal val="#ppt_x"/>
                                          </p:val>
                                        </p:tav>
                                        <p:tav tm="100000">
                                          <p:val>
                                            <p:strVal val="#ppt_x"/>
                                          </p:val>
                                        </p:tav>
                                      </p:tavLst>
                                    </p:anim>
                                    <p:anim calcmode="lin" valueType="num">
                                      <p:cBhvr additive="base">
                                        <p:cTn id="20" dur="500" fill="hold"/>
                                        <p:tgtEl>
                                          <p:spTgt spid="5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7"/>
                                        </p:tgtEl>
                                        <p:attrNameLst>
                                          <p:attrName>style.visibility</p:attrName>
                                        </p:attrNameLst>
                                      </p:cBhvr>
                                      <p:to>
                                        <p:strVal val="visible"/>
                                      </p:to>
                                    </p:set>
                                    <p:anim calcmode="lin" valueType="num">
                                      <p:cBhvr additive="base">
                                        <p:cTn id="25" dur="500" fill="hold"/>
                                        <p:tgtEl>
                                          <p:spTgt spid="517"/>
                                        </p:tgtEl>
                                        <p:attrNameLst>
                                          <p:attrName>ppt_x</p:attrName>
                                        </p:attrNameLst>
                                      </p:cBhvr>
                                      <p:tavLst>
                                        <p:tav tm="0">
                                          <p:val>
                                            <p:strVal val="#ppt_x"/>
                                          </p:val>
                                        </p:tav>
                                        <p:tav tm="100000">
                                          <p:val>
                                            <p:strVal val="#ppt_x"/>
                                          </p:val>
                                        </p:tav>
                                      </p:tavLst>
                                    </p:anim>
                                    <p:anim calcmode="lin" valueType="num">
                                      <p:cBhvr additive="base">
                                        <p:cTn id="26" dur="500" fill="hold"/>
                                        <p:tgtEl>
                                          <p:spTgt spid="5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8"/>
                                        </p:tgtEl>
                                        <p:attrNameLst>
                                          <p:attrName>style.visibility</p:attrName>
                                        </p:attrNameLst>
                                      </p:cBhvr>
                                      <p:to>
                                        <p:strVal val="visible"/>
                                      </p:to>
                                    </p:set>
                                    <p:anim calcmode="lin" valueType="num">
                                      <p:cBhvr additive="base">
                                        <p:cTn id="31" dur="500" fill="hold"/>
                                        <p:tgtEl>
                                          <p:spTgt spid="518"/>
                                        </p:tgtEl>
                                        <p:attrNameLst>
                                          <p:attrName>ppt_x</p:attrName>
                                        </p:attrNameLst>
                                      </p:cBhvr>
                                      <p:tavLst>
                                        <p:tav tm="0">
                                          <p:val>
                                            <p:strVal val="#ppt_x"/>
                                          </p:val>
                                        </p:tav>
                                        <p:tav tm="100000">
                                          <p:val>
                                            <p:strVal val="#ppt_x"/>
                                          </p:val>
                                        </p:tav>
                                      </p:tavLst>
                                    </p:anim>
                                    <p:anim calcmode="lin" valueType="num">
                                      <p:cBhvr additive="base">
                                        <p:cTn id="32" dur="500" fill="hold"/>
                                        <p:tgtEl>
                                          <p:spTgt spid="5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9"/>
                                        </p:tgtEl>
                                        <p:attrNameLst>
                                          <p:attrName>style.visibility</p:attrName>
                                        </p:attrNameLst>
                                      </p:cBhvr>
                                      <p:to>
                                        <p:strVal val="visible"/>
                                      </p:to>
                                    </p:set>
                                    <p:anim calcmode="lin" valueType="num">
                                      <p:cBhvr additive="base">
                                        <p:cTn id="37" dur="500" fill="hold"/>
                                        <p:tgtEl>
                                          <p:spTgt spid="519"/>
                                        </p:tgtEl>
                                        <p:attrNameLst>
                                          <p:attrName>ppt_x</p:attrName>
                                        </p:attrNameLst>
                                      </p:cBhvr>
                                      <p:tavLst>
                                        <p:tav tm="0">
                                          <p:val>
                                            <p:strVal val="#ppt_x"/>
                                          </p:val>
                                        </p:tav>
                                        <p:tav tm="100000">
                                          <p:val>
                                            <p:strVal val="#ppt_x"/>
                                          </p:val>
                                        </p:tav>
                                      </p:tavLst>
                                    </p:anim>
                                    <p:anim calcmode="lin" valueType="num">
                                      <p:cBhvr additive="base">
                                        <p:cTn id="38" dur="500" fill="hold"/>
                                        <p:tgtEl>
                                          <p:spTgt spid="5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 grpId="0"/>
      <p:bldP spid="515" grpId="0"/>
      <p:bldP spid="516" grpId="0"/>
      <p:bldP spid="517" grpId="0"/>
      <p:bldP spid="518" grpId="0"/>
      <p:bldP spid="519" grpId="0"/>
    </p:bldLst>
  </p:timing>
</p:sld>
</file>

<file path=ppt/slides/slide4.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47" name="矩形"/>
          <p:cNvSpPr>
            <a:spLocks/>
          </p:cNvSpPr>
          <p:nvPr/>
        </p:nvSpPr>
        <p:spPr>
          <a:xfrm rot="0">
            <a:off x="838200" y="457200"/>
            <a:ext cx="2851276"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01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此次修订的主要内容</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48"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49"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pic>
        <p:nvPicPr>
          <p:cNvPr id="50" name="图片"/>
          <p:cNvPicPr>
            <a:picLocks noChangeAspect="1"/>
          </p:cNvPicPr>
          <p:nvPr/>
        </p:nvPicPr>
        <p:blipFill>
          <a:blip r:embed="rId1" cstate="print"/>
          <a:stretch>
            <a:fillRect/>
          </a:stretch>
        </p:blipFill>
        <p:spPr>
          <a:xfrm rot="0">
            <a:off x="490510" y="1247758"/>
            <a:ext cx="11187140" cy="5207561"/>
          </a:xfrm>
          <a:prstGeom prst="rect"/>
          <a:noFill/>
          <a:ln w="9525" cmpd="sng" cap="flat">
            <a:noFill/>
            <a:prstDash val="solid"/>
            <a:miter/>
          </a:ln>
        </p:spPr>
      </p:pic>
    </p:spTree>
    <p:extLst>
      <p:ext uri="{BB962C8B-B14F-4D97-AF65-F5344CB8AC3E}">
        <p14:creationId xmlns:p14="http://schemas.microsoft.com/office/powerpoint/2010/main" val="394612830"/>
      </p:ext>
    </p:extLst>
  </p:cSld>
  <p:clrMapOvr>
    <a:masterClrMapping/>
  </p:clrMapOvr>
</p:sld>
</file>

<file path=ppt/slides/slide40.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522" name="矩形"/>
          <p:cNvSpPr>
            <a:spLocks/>
          </p:cNvSpPr>
          <p:nvPr/>
        </p:nvSpPr>
        <p:spPr>
          <a:xfrm rot="0">
            <a:off x="838200" y="457200"/>
            <a:ext cx="3632581"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020101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工资薪金</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523"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524"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525" name="矩形"/>
          <p:cNvSpPr>
            <a:spLocks/>
          </p:cNvSpPr>
          <p:nvPr/>
        </p:nvSpPr>
        <p:spPr>
          <a:xfrm rot="0">
            <a:off x="1950719" y="1126490"/>
            <a:ext cx="7688580" cy="585692"/>
          </a:xfrm>
          <a:prstGeom prst="rect"/>
          <a:solidFill>
            <a:srgbClr val="1C8388"/>
          </a:solidFill>
          <a:ln w="3175" cmpd="sng" cap="flat">
            <a:solidFill>
              <a:srgbClr val="309FA2"/>
            </a:solidFill>
            <a:prstDash val="dash"/>
            <a:round/>
          </a:ln>
        </p:spPr>
        <p:txBody>
          <a:bodyPr vert="horz" wrap="square" lIns="72000" tIns="36195" rIns="72000" bIns="36195" anchor="t" anchorCtr="0">
            <a:prstTxWarp prst="textNoShape"/>
            <a:spAutoFit/>
          </a:bodyPr>
          <a:lstStyle/>
          <a:p>
            <a:pPr marL="0" indent="0" algn="ctr" defTabSz="913638" eaLnBrk="1" fontAlgn="auto" latinLnBrk="0" hangingPunct="1">
              <a:lnSpc>
                <a:spcPct val="129000"/>
              </a:lnSpc>
              <a:spcBef>
                <a:spcPts val="800"/>
              </a:spcBef>
              <a:spcAft>
                <a:spcPts val="0"/>
              </a:spcAft>
              <a:buNone/>
            </a:pPr>
            <a:r>
              <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rPr>
              <a:t>累计专项附加扣除----信息申报</a:t>
            </a:r>
            <a:endPar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endParaRPr>
          </a:p>
        </p:txBody>
      </p:sp>
      <p:sp>
        <p:nvSpPr>
          <p:cNvPr id="526" name="矩形"/>
          <p:cNvSpPr>
            <a:spLocks/>
          </p:cNvSpPr>
          <p:nvPr/>
        </p:nvSpPr>
        <p:spPr>
          <a:xfrm rot="0">
            <a:off x="365124" y="2115820"/>
            <a:ext cx="11292840" cy="4549140"/>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500" b="0" i="0" u="none" strike="noStrike" kern="1200" cap="none" spc="0" baseline="0">
                <a:ln w="12700" cap="flat">
                  <a:solidFill>
                    <a:srgbClr val="333F4F"/>
                  </a:solidFill>
                  <a:prstDash val="solid"/>
                  <a:round/>
                </a:ln>
                <a:pattFill prst="dkUpDiag">
                  <a:fgClr>
                    <a:srgbClr val="44546A"/>
                  </a:fgClr>
                  <a:bgClr>
                    <a:srgbClr val="D5DBE5"/>
                  </a:bgClr>
                </a:pattFill>
                <a:effectLst>
                  <a:outerShdw sx="100000" sy="100000" dir="2640000" dist="38100" algn="bl">
                    <a:srgbClr val="333F4F"/>
                  </a:outerShdw>
                </a:effectLst>
                <a:latin typeface="Arial" pitchFamily="0" charset="0"/>
                <a:ea typeface="黑体" pitchFamily="0" charset="0"/>
                <a:cs typeface="Arial" pitchFamily="0" charset="0"/>
                <a:sym typeface="黑体" pitchFamily="0" charset="0"/>
              </a:rPr>
              <a:t>PS</a:t>
            </a:r>
            <a:r>
              <a:rPr lang="zh-CN" altLang="en-US" sz="2500" b="0" i="0" u="none" strike="noStrike" kern="1200" cap="none" spc="0" baseline="0">
                <a:ln w="12700" cap="flat">
                  <a:solidFill>
                    <a:srgbClr val="333F4F"/>
                  </a:solidFill>
                  <a:prstDash val="solid"/>
                  <a:round/>
                </a:ln>
                <a:pattFill prst="dkUpDiag">
                  <a:fgClr>
                    <a:srgbClr val="44546A"/>
                  </a:fgClr>
                  <a:bgClr>
                    <a:srgbClr val="D5DBE5"/>
                  </a:bgClr>
                </a:pattFill>
                <a:effectLst>
                  <a:outerShdw sx="100000" sy="100000" dir="2640000" dist="38100" algn="bl">
                    <a:srgbClr val="333F4F"/>
                  </a:outerShdw>
                </a:effectLst>
                <a:latin typeface="Arial" pitchFamily="0" charset="0"/>
                <a:ea typeface="黑体" pitchFamily="0" charset="0"/>
                <a:cs typeface="Arial" pitchFamily="0" charset="0"/>
                <a:sym typeface="黑体" pitchFamily="0" charset="0"/>
              </a:rPr>
              <a:t>：</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纳税人同时从两处以上取得工资、薪金所得，并由扣缴义务人办理上述专项附加扣除的，对同一专项附加扣除项目，一个纳税年度内，纳税人只能选择从其中一处扣除。</a:t>
            </a:r>
            <a:endParaRPr lang="en-US" altLang="zh-CN" sz="2500" b="0" i="0" u="none" strike="noStrike" kern="1200" cap="none" spc="0" baseline="0">
              <a:ln w="12700" cap="flat">
                <a:solidFill>
                  <a:srgbClr val="333F4F"/>
                </a:solidFill>
                <a:prstDash val="solid"/>
                <a:round/>
              </a:ln>
              <a:pattFill prst="dkUpDiag">
                <a:fgClr>
                  <a:srgbClr val="44546A"/>
                </a:fgClr>
                <a:bgClr>
                  <a:srgbClr val="D5DBE5"/>
                </a:bgClr>
              </a:pattFill>
              <a:effectLst>
                <a:outerShdw sx="100000" sy="100000" dir="2640000" dist="38100" algn="bl">
                  <a:srgbClr val="333F4F"/>
                </a:outerShdw>
              </a:effectLst>
              <a:latin typeface="Arial" pitchFamily="0" charset="0"/>
              <a:ea typeface="黑体" pitchFamily="0" charset="0"/>
              <a:cs typeface="Arial" pitchFamily="0" charset="0"/>
              <a:sym typeface="黑体" pitchFamily="0" charset="0"/>
            </a:endParaRPr>
          </a:p>
          <a:p>
            <a:pPr marL="0" indent="0" algn="l">
              <a:lnSpc>
                <a:spcPct val="100000"/>
              </a:lnSpc>
              <a:spcBef>
                <a:spcPts val="0"/>
              </a:spcBef>
              <a:spcAft>
                <a:spcPts val="0"/>
              </a:spcAft>
              <a:buNone/>
            </a:pPr>
            <a:r>
              <a:rPr lang="en-US" altLang="zh-CN" sz="2500" b="0" i="0" u="none" strike="noStrike" kern="1200" cap="none" spc="0" baseline="0">
                <a:ln w="12700" cap="flat">
                  <a:solidFill>
                    <a:srgbClr val="333F4F"/>
                  </a:solidFill>
                  <a:prstDash val="solid"/>
                  <a:round/>
                </a:ln>
                <a:pattFill prst="dkUpDiag">
                  <a:fgClr>
                    <a:srgbClr val="44546A"/>
                  </a:fgClr>
                  <a:bgClr>
                    <a:srgbClr val="D5DBE5"/>
                  </a:bgClr>
                </a:pattFill>
                <a:effectLst>
                  <a:outerShdw sx="100000" sy="100000" dir="2640000" dist="38100" algn="bl">
                    <a:srgbClr val="333F4F"/>
                  </a:outerShdw>
                </a:effectLst>
                <a:latin typeface="Arial" pitchFamily="0" charset="0"/>
                <a:ea typeface="黑体" pitchFamily="0" charset="0"/>
                <a:cs typeface="Arial" pitchFamily="0" charset="0"/>
                <a:sym typeface="黑体" pitchFamily="0" charset="0"/>
              </a:rPr>
              <a:t>        </a:t>
            </a:r>
            <a:endParaRPr lang="en-US" altLang="zh-CN" sz="2500" b="0" i="0" u="none" strike="noStrike" kern="1200" cap="none" spc="0" baseline="0">
              <a:ln w="12700" cap="flat">
                <a:solidFill>
                  <a:srgbClr val="333F4F"/>
                </a:solidFill>
                <a:prstDash val="solid"/>
                <a:round/>
              </a:ln>
              <a:pattFill prst="dkUpDiag">
                <a:fgClr>
                  <a:srgbClr val="44546A"/>
                </a:fgClr>
                <a:bgClr>
                  <a:srgbClr val="D5DBE5"/>
                </a:bgClr>
              </a:pattFill>
              <a:effectLst>
                <a:outerShdw sx="100000" sy="100000" dir="2640000" dist="38100" algn="bl">
                  <a:srgbClr val="333F4F"/>
                </a:outerShdw>
              </a:effectLst>
              <a:latin typeface="Arial" pitchFamily="0" charset="0"/>
              <a:ea typeface="黑体" pitchFamily="0" charset="0"/>
              <a:cs typeface="Arial" pitchFamily="0" charset="0"/>
              <a:sym typeface="黑体" pitchFamily="0" charset="0"/>
            </a:endParaRPr>
          </a:p>
          <a:p>
            <a:pPr marL="0" indent="0" algn="l">
              <a:lnSpc>
                <a:spcPct val="100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     纳税人对自己填报的专项附加扣除信息的真实性、准确性、完整性负责，扣缴义务人不得擅自更改。</a:t>
            </a:r>
            <a:endPar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endParaRPr>
          </a:p>
          <a:p>
            <a:pPr marL="0" indent="0" algn="l">
              <a:lnSpc>
                <a:spcPct val="10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     </a:t>
            </a:r>
            <a:endPar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endParaRPr>
          </a:p>
          <a:p>
            <a:pPr marL="0" indent="0" algn="l">
              <a:lnSpc>
                <a:spcPct val="100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     居民个人向扣缴义务人提供专项附加扣除信息的，扣缴义务人按月预扣预缴时应按规定予以扣除，不得拒绝。 </a:t>
            </a:r>
            <a:endPar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endParaRPr>
          </a:p>
          <a:p>
            <a:pPr marL="0" indent="0" algn="l">
              <a:lnSpc>
                <a:spcPct val="10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 </a:t>
            </a:r>
            <a:endPar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endParaRPr>
          </a:p>
          <a:p>
            <a:pPr marL="0" indent="0" algn="l">
              <a:lnSpc>
                <a:spcPct val="100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     纳税人次年需要由扣缴义务人继续办理专项附加扣除的，应于每年</a:t>
            </a:r>
            <a:r>
              <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12</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月对次年享受专项附加扣除的内容进行确认，并报送扣缴义务人。</a:t>
            </a:r>
            <a:endPar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endParaRPr>
          </a:p>
        </p:txBody>
      </p:sp>
    </p:spTree>
    <p:extLst>
      <p:ext uri="{BB962C8B-B14F-4D97-AF65-F5344CB8AC3E}">
        <p14:creationId xmlns:p14="http://schemas.microsoft.com/office/powerpoint/2010/main" val="166148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6"/>
                                        </p:tgtEl>
                                        <p:attrNameLst>
                                          <p:attrName>style.visibility</p:attrName>
                                        </p:attrNameLst>
                                      </p:cBhvr>
                                      <p:to>
                                        <p:strVal val="visible"/>
                                      </p:to>
                                    </p:set>
                                    <p:anim calcmode="lin" valueType="num">
                                      <p:cBhvr additive="base">
                                        <p:cTn id="7" dur="500" fill="hold"/>
                                        <p:tgtEl>
                                          <p:spTgt spid="526"/>
                                        </p:tgtEl>
                                        <p:attrNameLst>
                                          <p:attrName>ppt_x</p:attrName>
                                        </p:attrNameLst>
                                      </p:cBhvr>
                                      <p:tavLst>
                                        <p:tav tm="0">
                                          <p:val>
                                            <p:strVal val="#ppt_x"/>
                                          </p:val>
                                        </p:tav>
                                        <p:tav tm="100000">
                                          <p:val>
                                            <p:strVal val="#ppt_x"/>
                                          </p:val>
                                        </p:tav>
                                      </p:tavLst>
                                    </p:anim>
                                    <p:anim calcmode="lin" valueType="num">
                                      <p:cBhvr additive="base">
                                        <p:cTn id="8" dur="500" fill="hold"/>
                                        <p:tgtEl>
                                          <p:spTgt spid="5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 grpId="0"/>
    </p:bldLst>
  </p:timing>
</p:sld>
</file>

<file path=ppt/slides/slide41.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529" name="矩形"/>
          <p:cNvSpPr>
            <a:spLocks/>
          </p:cNvSpPr>
          <p:nvPr/>
        </p:nvSpPr>
        <p:spPr>
          <a:xfrm rot="0">
            <a:off x="838200" y="457200"/>
            <a:ext cx="3632581"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020101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工资薪金</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530"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531"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532" name="矩形"/>
          <p:cNvSpPr>
            <a:spLocks/>
          </p:cNvSpPr>
          <p:nvPr/>
        </p:nvSpPr>
        <p:spPr>
          <a:xfrm rot="0">
            <a:off x="1501140" y="1511935"/>
            <a:ext cx="9446260" cy="585692"/>
          </a:xfrm>
          <a:prstGeom prst="rect"/>
          <a:solidFill>
            <a:srgbClr val="1C8388"/>
          </a:solidFill>
          <a:ln w="3175" cmpd="sng" cap="flat">
            <a:solidFill>
              <a:srgbClr val="309FA2"/>
            </a:solidFill>
            <a:prstDash val="dash"/>
            <a:round/>
          </a:ln>
        </p:spPr>
        <p:txBody>
          <a:bodyPr vert="horz" wrap="square" lIns="72000" tIns="36195" rIns="72000" bIns="36195" anchor="t" anchorCtr="0">
            <a:prstTxWarp prst="textNoShape"/>
            <a:spAutoFit/>
          </a:bodyPr>
          <a:lstStyle/>
          <a:p>
            <a:pPr marL="0" indent="0" algn="ctr" defTabSz="913638" eaLnBrk="1" fontAlgn="auto" latinLnBrk="0" hangingPunct="1">
              <a:lnSpc>
                <a:spcPct val="129000"/>
              </a:lnSpc>
              <a:spcBef>
                <a:spcPts val="800"/>
              </a:spcBef>
              <a:spcAft>
                <a:spcPts val="0"/>
              </a:spcAft>
              <a:buNone/>
            </a:pPr>
            <a:r>
              <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rPr>
              <a:t>累计依法确定的其他扣除</a:t>
            </a:r>
            <a:endPar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endParaRPr>
          </a:p>
        </p:txBody>
      </p:sp>
      <p:sp>
        <p:nvSpPr>
          <p:cNvPr id="533" name="矩形"/>
          <p:cNvSpPr>
            <a:spLocks/>
          </p:cNvSpPr>
          <p:nvPr/>
        </p:nvSpPr>
        <p:spPr>
          <a:xfrm rot="0">
            <a:off x="1803400" y="2781300"/>
            <a:ext cx="8420100" cy="2034540"/>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3200" b="0" i="0" u="none" strike="noStrike" kern="1200" cap="none" spc="0" baseline="0">
                <a:solidFill>
                  <a:schemeClr val="tx1"/>
                </a:solidFill>
                <a:latin typeface="宋体" pitchFamily="0" charset="0"/>
                <a:ea typeface="宋体" pitchFamily="0" charset="0"/>
                <a:cs typeface="Arial" pitchFamily="0" charset="0"/>
              </a:rPr>
              <a:t>1.</a:t>
            </a:r>
            <a:r>
              <a:rPr lang="zh-CN" altLang="en-US" sz="3200" b="0" i="0" u="none" strike="noStrike" kern="1200" cap="none" spc="0" baseline="0">
                <a:solidFill>
                  <a:schemeClr val="tx1"/>
                </a:solidFill>
                <a:latin typeface="宋体" pitchFamily="0" charset="0"/>
                <a:ea typeface="宋体" pitchFamily="0" charset="0"/>
                <a:cs typeface="Arial" pitchFamily="0" charset="0"/>
              </a:rPr>
              <a:t>企业</a:t>
            </a:r>
            <a:r>
              <a:rPr lang="en-US" altLang="zh-CN" sz="3200" b="0" i="0" u="none" strike="noStrike" kern="1200" cap="none" spc="0" baseline="0">
                <a:solidFill>
                  <a:schemeClr val="tx1"/>
                </a:solidFill>
                <a:latin typeface="宋体" pitchFamily="0" charset="0"/>
                <a:ea typeface="宋体" pitchFamily="0" charset="0"/>
                <a:cs typeface="Arial" pitchFamily="0" charset="0"/>
              </a:rPr>
              <a:t>/</a:t>
            </a:r>
            <a:r>
              <a:rPr lang="zh-CN" altLang="en-US" sz="3200" b="0" i="0" u="none" strike="noStrike" kern="1200" cap="none" spc="0" baseline="0">
                <a:solidFill>
                  <a:schemeClr val="tx1"/>
                </a:solidFill>
                <a:latin typeface="宋体" pitchFamily="0" charset="0"/>
                <a:ea typeface="宋体" pitchFamily="0" charset="0"/>
                <a:cs typeface="Arial" pitchFamily="0" charset="0"/>
              </a:rPr>
              <a:t>职业年金</a:t>
            </a:r>
            <a:endParaRPr lang="en-US" altLang="zh-CN" sz="32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00000"/>
              </a:lnSpc>
              <a:spcBef>
                <a:spcPts val="0"/>
              </a:spcBef>
              <a:spcAft>
                <a:spcPts val="0"/>
              </a:spcAft>
              <a:buNone/>
            </a:pPr>
            <a:r>
              <a:rPr lang="en-US" altLang="zh-CN" sz="3200" b="0" i="0" u="none" strike="noStrike" kern="1200" cap="none" spc="0" baseline="0">
                <a:solidFill>
                  <a:schemeClr val="tx1"/>
                </a:solidFill>
                <a:latin typeface="宋体" pitchFamily="0" charset="0"/>
                <a:ea typeface="宋体" pitchFamily="0" charset="0"/>
                <a:cs typeface="Arial" pitchFamily="0" charset="0"/>
              </a:rPr>
              <a:t>2.</a:t>
            </a:r>
            <a:r>
              <a:rPr lang="zh-CN" altLang="en-US" sz="3200" b="0" i="0" u="none" strike="noStrike" kern="1200" cap="none" spc="0" baseline="0">
                <a:solidFill>
                  <a:schemeClr val="tx1"/>
                </a:solidFill>
                <a:latin typeface="宋体" pitchFamily="0" charset="0"/>
                <a:ea typeface="宋体" pitchFamily="0" charset="0"/>
                <a:cs typeface="Arial" pitchFamily="0" charset="0"/>
              </a:rPr>
              <a:t>商业健康保险</a:t>
            </a:r>
            <a:endParaRPr lang="en-US" altLang="zh-CN" sz="32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00000"/>
              </a:lnSpc>
              <a:spcBef>
                <a:spcPts val="0"/>
              </a:spcBef>
              <a:spcAft>
                <a:spcPts val="0"/>
              </a:spcAft>
              <a:buNone/>
            </a:pPr>
            <a:r>
              <a:rPr lang="en-US" altLang="zh-CN" sz="3200" b="0" i="0" u="none" strike="noStrike" kern="1200" cap="none" spc="0" baseline="0">
                <a:solidFill>
                  <a:schemeClr val="tx1"/>
                </a:solidFill>
                <a:latin typeface="宋体" pitchFamily="0" charset="0"/>
                <a:ea typeface="宋体" pitchFamily="0" charset="0"/>
                <a:cs typeface="Arial" pitchFamily="0" charset="0"/>
              </a:rPr>
              <a:t>3.</a:t>
            </a:r>
            <a:r>
              <a:rPr lang="zh-CN" altLang="en-US" sz="3200" b="0" i="0" u="none" strike="noStrike" kern="1200" cap="none" spc="0" baseline="0">
                <a:solidFill>
                  <a:schemeClr val="tx1"/>
                </a:solidFill>
                <a:latin typeface="宋体" pitchFamily="0" charset="0"/>
                <a:ea typeface="宋体" pitchFamily="0" charset="0"/>
                <a:cs typeface="Arial" pitchFamily="0" charset="0"/>
              </a:rPr>
              <a:t>税延养老保险</a:t>
            </a:r>
            <a:endParaRPr lang="en-US" altLang="zh-CN" sz="32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00000"/>
              </a:lnSpc>
              <a:spcBef>
                <a:spcPts val="0"/>
              </a:spcBef>
              <a:spcAft>
                <a:spcPts val="0"/>
              </a:spcAft>
              <a:buNone/>
            </a:pPr>
            <a:r>
              <a:rPr lang="en-US" altLang="zh-CN" sz="3200" b="0" i="0" u="none" strike="noStrike" kern="1200" cap="none" spc="0" baseline="0">
                <a:solidFill>
                  <a:schemeClr val="tx1"/>
                </a:solidFill>
                <a:latin typeface="宋体" pitchFamily="0" charset="0"/>
                <a:ea typeface="宋体" pitchFamily="0" charset="0"/>
                <a:cs typeface="Arial" pitchFamily="0" charset="0"/>
              </a:rPr>
              <a:t>4.</a:t>
            </a:r>
            <a:r>
              <a:rPr lang="zh-CN" altLang="en-US" sz="3200" b="0" i="0" u="none" strike="noStrike" kern="1200" cap="none" spc="0" baseline="0">
                <a:solidFill>
                  <a:schemeClr val="tx1"/>
                </a:solidFill>
                <a:latin typeface="宋体" pitchFamily="0" charset="0"/>
                <a:ea typeface="宋体" pitchFamily="0" charset="0"/>
                <a:cs typeface="Arial" pitchFamily="0" charset="0"/>
              </a:rPr>
              <a:t>其他扣除项目</a:t>
            </a:r>
            <a:endParaRPr lang="zh-CN" altLang="en-US" sz="3200" b="0" i="0" u="none" strike="noStrike" kern="1200" cap="none" spc="0" baseline="0">
              <a:solidFill>
                <a:schemeClr val="tx1"/>
              </a:solidFill>
              <a:latin typeface="宋体" pitchFamily="0" charset="0"/>
              <a:ea typeface="宋体" pitchFamily="0" charset="0"/>
              <a:cs typeface="Arial" pitchFamily="0" charset="0"/>
            </a:endParaRPr>
          </a:p>
        </p:txBody>
      </p:sp>
    </p:spTree>
    <p:extLst>
      <p:ext uri="{BB962C8B-B14F-4D97-AF65-F5344CB8AC3E}">
        <p14:creationId xmlns:p14="http://schemas.microsoft.com/office/powerpoint/2010/main" val="1541125638"/>
      </p:ext>
    </p:extLst>
  </p:cSld>
  <p:clrMapOvr>
    <a:masterClrMapping/>
  </p:clrMapOvr>
</p:sld>
</file>

<file path=ppt/slides/slide42.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536" name="矩形"/>
          <p:cNvSpPr>
            <a:spLocks/>
          </p:cNvSpPr>
          <p:nvPr/>
        </p:nvSpPr>
        <p:spPr>
          <a:xfrm rot="0">
            <a:off x="1333500" y="1587500"/>
            <a:ext cx="8928101" cy="5077778"/>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zh-CN" altLang="en-US" sz="2800" b="0" i="0" u="none" strike="noStrike" kern="1200" cap="none" spc="0" baseline="0">
                <a:solidFill>
                  <a:schemeClr val="tx1"/>
                </a:solidFill>
                <a:latin typeface="宋体" pitchFamily="0" charset="0"/>
                <a:ea typeface="宋体" pitchFamily="0" charset="0"/>
                <a:cs typeface="Arial" pitchFamily="0" charset="0"/>
              </a:rPr>
              <a:t>《个人所得税法》第六条第三款：个人将其所得对教育、扶贫、济困等公益慈善事业进行捐赠，捐赠额未超过纳税人申报的应纳税所得额百分之三十的部分，可以从其应纳税所得额中扣除；国务院规定对公益慈善事业捐赠实行全额税前扣除的，从其规定。</a:t>
            </a:r>
            <a:r>
              <a:rPr lang="en-US" altLang="zh-CN" sz="2800" b="0" i="0" u="none" strike="noStrike" kern="1200" cap="none" spc="0" baseline="0">
                <a:solidFill>
                  <a:schemeClr val="tx1"/>
                </a:solidFill>
                <a:latin typeface="Arial" pitchFamily="0" charset="0"/>
                <a:ea typeface="黑体" pitchFamily="0" charset="0"/>
                <a:cs typeface="Arial" pitchFamily="0" charset="0"/>
              </a:rPr>
              <a:t> </a:t>
            </a:r>
            <a:endParaRPr lang="en-US" altLang="zh-CN" sz="2800" b="0" i="0" u="none" strike="noStrike" kern="1200" cap="none" spc="0" baseline="0">
              <a:solidFill>
                <a:schemeClr val="tx1"/>
              </a:solidFill>
              <a:latin typeface="Arial" pitchFamily="0" charset="0"/>
              <a:ea typeface="黑体" pitchFamily="0" charset="0"/>
              <a:cs typeface="Arial" pitchFamily="0" charset="0"/>
            </a:endParaRPr>
          </a:p>
          <a:p>
            <a:pPr marL="0" indent="0" algn="l">
              <a:lnSpc>
                <a:spcPct val="150000"/>
              </a:lnSpc>
              <a:spcBef>
                <a:spcPts val="0"/>
              </a:spcBef>
              <a:spcAft>
                <a:spcPts val="0"/>
              </a:spcAft>
              <a:buNone/>
            </a:pPr>
            <a:r>
              <a:rPr lang="en-US" altLang="zh-CN" sz="2800" b="0" i="0" u="none" strike="noStrike" kern="1200" cap="none" spc="0" baseline="0">
                <a:solidFill>
                  <a:schemeClr val="tx1"/>
                </a:solidFill>
                <a:latin typeface="Arial" pitchFamily="0" charset="0"/>
                <a:ea typeface="黑体" pitchFamily="0" charset="0"/>
                <a:cs typeface="Arial" pitchFamily="0" charset="0"/>
              </a:rPr>
              <a:t>           </a:t>
            </a:r>
            <a:endParaRPr lang="en-US" altLang="zh-CN" sz="2800" b="0" i="0" u="none" strike="noStrike" kern="1200" cap="none" spc="0" baseline="0">
              <a:solidFill>
                <a:schemeClr val="tx1"/>
              </a:solidFill>
              <a:latin typeface="Arial" pitchFamily="0" charset="0"/>
              <a:ea typeface="黑体" pitchFamily="0" charset="0"/>
              <a:cs typeface="Arial" pitchFamily="0" charset="0"/>
            </a:endParaRPr>
          </a:p>
          <a:p>
            <a:pPr marL="0" indent="0" algn="l">
              <a:lnSpc>
                <a:spcPct val="150000"/>
              </a:lnSpc>
              <a:spcBef>
                <a:spcPts val="0"/>
              </a:spcBef>
              <a:spcAft>
                <a:spcPts val="0"/>
              </a:spcAft>
              <a:buNone/>
            </a:pPr>
            <a:r>
              <a:rPr lang="en-US" altLang="zh-CN" sz="2800" b="0" i="0" u="none" strike="noStrike" kern="1200" cap="none" spc="0" baseline="0">
                <a:solidFill>
                  <a:schemeClr val="tx1"/>
                </a:solidFill>
                <a:latin typeface="Arial" pitchFamily="0" charset="0"/>
                <a:ea typeface="黑体" pitchFamily="0" charset="0"/>
                <a:cs typeface="Arial" pitchFamily="0" charset="0"/>
              </a:rPr>
              <a:t>          </a:t>
            </a:r>
            <a:r>
              <a:rPr lang="zh-CN" altLang="en-US" sz="2800" b="0" i="0" u="none" strike="noStrike" kern="1200" cap="none" spc="0" baseline="0">
                <a:solidFill>
                  <a:schemeClr val="tx1"/>
                </a:solidFill>
                <a:latin typeface="宋体" pitchFamily="0" charset="0"/>
                <a:ea typeface="宋体" pitchFamily="0" charset="0"/>
                <a:cs typeface="Arial" pitchFamily="0" charset="0"/>
              </a:rPr>
              <a:t>具体的捐赠管理办法待总局明确。</a:t>
            </a:r>
            <a:endParaRPr lang="en-US" altLang="zh-CN" sz="28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00000"/>
              </a:lnSpc>
              <a:spcBef>
                <a:spcPts val="0"/>
              </a:spcBef>
              <a:spcAft>
                <a:spcPts val="0"/>
              </a:spcAft>
              <a:buNone/>
            </a:pPr>
            <a:endParaRPr lang="zh-CN" altLang="en-US" sz="3200" b="0" i="0" u="none" strike="noStrike" kern="1200" cap="none" spc="0" baseline="0">
              <a:solidFill>
                <a:schemeClr val="tx1"/>
              </a:solidFill>
              <a:latin typeface="Arial" pitchFamily="0" charset="0"/>
              <a:ea typeface="黑体" pitchFamily="0" charset="0"/>
              <a:cs typeface="Arial" pitchFamily="0" charset="0"/>
            </a:endParaRPr>
          </a:p>
        </p:txBody>
      </p:sp>
      <p:sp>
        <p:nvSpPr>
          <p:cNvPr id="537" name="矩形"/>
          <p:cNvSpPr>
            <a:spLocks/>
          </p:cNvSpPr>
          <p:nvPr/>
        </p:nvSpPr>
        <p:spPr>
          <a:xfrm rot="0">
            <a:off x="1412239" y="1016635"/>
            <a:ext cx="9446260" cy="585692"/>
          </a:xfrm>
          <a:prstGeom prst="rect"/>
          <a:solidFill>
            <a:srgbClr val="1C8388"/>
          </a:solidFill>
          <a:ln w="3175" cmpd="sng" cap="flat">
            <a:solidFill>
              <a:srgbClr val="309FA2"/>
            </a:solidFill>
            <a:prstDash val="dash"/>
            <a:round/>
          </a:ln>
        </p:spPr>
        <p:txBody>
          <a:bodyPr vert="horz" wrap="square" lIns="72000" tIns="36195" rIns="72000" bIns="36195" anchor="t" anchorCtr="0">
            <a:prstTxWarp prst="textNoShape"/>
            <a:spAutoFit/>
          </a:bodyPr>
          <a:lstStyle/>
          <a:p>
            <a:pPr marL="0" indent="0" algn="ctr" defTabSz="913638" eaLnBrk="1" fontAlgn="auto" latinLnBrk="0" hangingPunct="1">
              <a:lnSpc>
                <a:spcPct val="129000"/>
              </a:lnSpc>
              <a:spcBef>
                <a:spcPts val="800"/>
              </a:spcBef>
              <a:spcAft>
                <a:spcPts val="0"/>
              </a:spcAft>
              <a:buNone/>
            </a:pPr>
            <a:r>
              <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rPr>
              <a:t>公益性捐赠支出</a:t>
            </a:r>
            <a:endPar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endParaRPr>
          </a:p>
        </p:txBody>
      </p:sp>
    </p:spTree>
    <p:extLst>
      <p:ext uri="{BB962C8B-B14F-4D97-AF65-F5344CB8AC3E}">
        <p14:creationId xmlns:p14="http://schemas.microsoft.com/office/powerpoint/2010/main" val="1240130751"/>
      </p:ext>
    </p:extLst>
  </p:cSld>
  <p:clrMapOvr>
    <a:masterClrMapping/>
  </p:clrMapOvr>
</p:sld>
</file>

<file path=ppt/slides/slide43.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538" name="矩形"/>
          <p:cNvSpPr>
            <a:spLocks/>
          </p:cNvSpPr>
          <p:nvPr/>
        </p:nvSpPr>
        <p:spPr>
          <a:xfrm rot="0">
            <a:off x="838200" y="457200"/>
            <a:ext cx="3632581"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020102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劳动报酬</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539"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540"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graphicFrame>
        <p:nvGraphicFramePr>
          <p:cNvPr id="541" name="表格"/>
          <p:cNvGraphicFramePr>
            <a:graphicFrameLocks noGrp="1"/>
          </p:cNvGraphicFramePr>
          <p:nvPr>
            <p:extLst>
              <p:ext uri="{D42A27DB-BD31-4B8C-83A1-F6EECF244321}"/>
            </p:extLst>
          </p:nvPr>
        </p:nvGraphicFramePr>
        <p:xfrm>
          <a:off x="492125" y="1923415"/>
          <a:ext cx="11367135" cy="3520440"/>
        </p:xfrm>
        <a:graphic>
          <a:graphicData uri="http://schemas.openxmlformats.org/drawingml/2006/table">
            <a:tbl>
              <a:tblPr bandRow="1"/>
              <a:tblGrid>
                <a:gridCol w="11367114"/>
              </a:tblGrid>
              <a:tr h="3432174">
                <a:tc>
                  <a:txBody>
                    <a:bodyPr/>
                    <a:lstStyle/>
                    <a:p>
                      <a:pPr marL="0" indent="0" algn="ctr" eaLnBrk="1" fontAlgn="auto" latinLnBrk="0" hangingPunct="1">
                        <a:lnSpc>
                          <a:spcPct val="150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宋体" pitchFamily="0" charset="0"/>
                          <a:sym typeface="黑体" pitchFamily="0" charset="0"/>
                        </a:rPr>
                        <a:t>       国家税务总局关于影视演职人员个人所得税问题的批复</a:t>
                      </a:r>
                      <a:endParaRPr lang="en-US" altLang="zh-CN" sz="2500" b="0" i="0" u="none" strike="noStrike" kern="1200" cap="none" spc="0" baseline="0">
                        <a:solidFill>
                          <a:schemeClr val="tx1"/>
                        </a:solidFill>
                        <a:latin typeface="宋体" pitchFamily="0" charset="0"/>
                        <a:ea typeface="宋体" pitchFamily="0" charset="0"/>
                        <a:cs typeface="宋体" pitchFamily="0" charset="0"/>
                        <a:sym typeface="黑体" pitchFamily="0" charset="0"/>
                      </a:endParaRPr>
                    </a:p>
                    <a:p>
                      <a:pPr marL="0" indent="0" algn="l" eaLnBrk="1" fontAlgn="auto" latinLnBrk="0" hangingPunct="1">
                        <a:lnSpc>
                          <a:spcPct val="150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宋体" pitchFamily="0" charset="0"/>
                          <a:sym typeface="黑体" pitchFamily="0" charset="0"/>
                        </a:rPr>
                        <a:t>                         国税函〔1997〕385号</a:t>
                      </a:r>
                      <a:endParaRPr lang="en-US" altLang="zh-CN" sz="2500" b="0" i="0" u="none" strike="noStrike" kern="1200" cap="none" spc="0" baseline="0">
                        <a:solidFill>
                          <a:schemeClr val="tx1"/>
                        </a:solidFill>
                        <a:latin typeface="宋体" pitchFamily="0" charset="0"/>
                        <a:ea typeface="宋体" pitchFamily="0" charset="0"/>
                        <a:cs typeface="宋体" pitchFamily="0" charset="0"/>
                        <a:sym typeface="黑体" pitchFamily="0" charset="0"/>
                      </a:endParaRPr>
                    </a:p>
                    <a:p>
                      <a:pPr marL="0" indent="0" algn="l" eaLnBrk="1" fontAlgn="auto" latinLnBrk="0" hangingPunct="1">
                        <a:lnSpc>
                          <a:spcPct val="150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宋体" pitchFamily="0" charset="0"/>
                          <a:sym typeface="黑体" pitchFamily="0" charset="0"/>
                        </a:rPr>
                        <a:t>    凡与单位存在工资、人事方面关系的人员，其为本单位工作所取得的报酬，属于“工资、薪金所得”应税项目征税范围；而其因某一特定事项临时为外单位工作所取得报酬，不属于税法中所说的“受雇”，应是“劳务报酬所得”应税项目征税范围。</a:t>
                      </a:r>
                      <a:endParaRPr lang="zh-CN" altLang="en-US" sz="2500" b="0" i="0" u="none" strike="noStrike" kern="1200" cap="none" spc="0" baseline="0">
                        <a:solidFill>
                          <a:schemeClr val="tx1"/>
                        </a:solidFill>
                        <a:latin typeface="宋体" pitchFamily="0" charset="0"/>
                        <a:ea typeface="宋体" pitchFamily="0" charset="0"/>
                        <a:cs typeface="宋体" pitchFamily="0" charset="0"/>
                        <a:sym typeface="黑体" pitchFamily="0" charset="0"/>
                      </a:endParaRPr>
                    </a:p>
                  </a:txBody>
                  <a:tcPr marL="0" marT="0" marR="0" marB="0" vert="horz">
                    <a:lnL>
                      <a:noFill/>
                    </a:lnL>
                    <a:lnR>
                      <a:noFill/>
                    </a:lnR>
                    <a:lnT w="0">
                      <a:solidFill>
                        <a:srgbClr val="FFFFFF"/>
                      </a:solidFill>
                      <a:prstDash val="solid"/>
                      <a:headEnd type="none" w="med" len="med"/>
                      <a:tailEnd type="none" w="med" len="med"/>
                    </a:lnT>
                    <a:lnB w="38100">
                      <a:solidFill>
                        <a:srgbClr val="FFFFFF"/>
                      </a:solidFill>
                      <a:prstDash val="solid"/>
                      <a:headEnd type="none" w="med" len="med"/>
                      <a:tailEnd type="none" w="med" len="med"/>
                    </a:lnB>
                  </a:tcPr>
                </a:tc>
              </a:tr>
            </a:tbl>
          </a:graphicData>
        </a:graphic>
      </p:graphicFrame>
      <p:sp>
        <p:nvSpPr>
          <p:cNvPr id="542" name="矩形"/>
          <p:cNvSpPr>
            <a:spLocks/>
          </p:cNvSpPr>
          <p:nvPr/>
        </p:nvSpPr>
        <p:spPr>
          <a:xfrm rot="0">
            <a:off x="-86995" y="1205230"/>
            <a:ext cx="12366624" cy="724852"/>
          </a:xfrm>
          <a:prstGeom prst="rect"/>
          <a:solidFill>
            <a:srgbClr val="1C8388"/>
          </a:solidFill>
          <a:ln w="3175" cmpd="sng" cap="flat">
            <a:solidFill>
              <a:srgbClr val="309FA2"/>
            </a:solidFill>
            <a:prstDash val="dash"/>
            <a:round/>
          </a:ln>
        </p:spPr>
        <p:txBody>
          <a:bodyPr vert="horz" wrap="square" lIns="72000" tIns="36195" rIns="72000" bIns="36195" anchor="t" anchorCtr="0">
            <a:prstTxWarp prst="textNoShape"/>
            <a:spAutoFit/>
          </a:bodyPr>
          <a:lstStyle/>
          <a:p>
            <a:pPr marL="0" indent="0" algn="l" defTabSz="913638" eaLnBrk="1" fontAlgn="auto" latinLnBrk="0" hangingPunct="1">
              <a:lnSpc>
                <a:spcPct val="150000"/>
              </a:lnSpc>
              <a:spcBef>
                <a:spcPts val="0"/>
              </a:spcBef>
              <a:spcAft>
                <a:spcPts val="0"/>
              </a:spcAft>
              <a:buNone/>
            </a:pPr>
            <a:r>
              <a:rPr lang="en-US" altLang="zh-CN" sz="2800" b="1" i="0" u="none" strike="noStrike" kern="1200" cap="none" spc="-49" baseline="0">
                <a:solidFill>
                  <a:schemeClr val="bg1"/>
                </a:solidFill>
                <a:latin typeface="宋体" pitchFamily="0" charset="0"/>
                <a:ea typeface="宋体" pitchFamily="0" charset="0"/>
                <a:cs typeface="宋体" pitchFamily="0" charset="0"/>
                <a:sym typeface="黑体" pitchFamily="0" charset="0"/>
              </a:rPr>
              <a:t>    2.</a:t>
            </a:r>
            <a:r>
              <a:rPr lang="zh-CN" altLang="en-US" sz="2800" b="1" i="0" u="none" strike="noStrike" kern="1200" cap="none" spc="-49" baseline="0">
                <a:solidFill>
                  <a:schemeClr val="bg1"/>
                </a:solidFill>
                <a:latin typeface="宋体" pitchFamily="0" charset="0"/>
                <a:ea typeface="宋体" pitchFamily="0" charset="0"/>
                <a:cs typeface="宋体" pitchFamily="0" charset="0"/>
                <a:sym typeface="黑体" pitchFamily="0" charset="0"/>
              </a:rPr>
              <a:t>居民个人取得劳动报酬</a:t>
            </a:r>
            <a:endParaRPr lang="zh-CN" altLang="en-US" sz="2800" b="1" i="0" u="none" strike="noStrike" kern="1200" cap="none" spc="-49" baseline="0">
              <a:solidFill>
                <a:schemeClr val="bg1"/>
              </a:solidFill>
              <a:latin typeface="宋体" pitchFamily="0" charset="0"/>
              <a:ea typeface="宋体" pitchFamily="0" charset="0"/>
              <a:cs typeface="宋体" pitchFamily="0" charset="0"/>
              <a:sym typeface="黑体" pitchFamily="0" charset="0"/>
            </a:endParaRPr>
          </a:p>
        </p:txBody>
      </p:sp>
      <p:sp>
        <p:nvSpPr>
          <p:cNvPr id="543" name="直线"/>
          <p:cNvSpPr>
            <a:spLocks/>
          </p:cNvSpPr>
          <p:nvPr/>
        </p:nvSpPr>
        <p:spPr>
          <a:xfrm rot="0">
            <a:off x="753745" y="2525395"/>
            <a:ext cx="11207750" cy="55244"/>
          </a:xfrm>
          <a:prstGeom prst="line"/>
          <a:noFill/>
          <a:ln w="19050" cmpd="sng" cap="flat">
            <a:solidFill>
              <a:srgbClr val="ED7D31"/>
            </a:solidFill>
            <a:prstDash val="solid"/>
            <a:miter/>
          </a:ln>
        </p:spPr>
      </p:sp>
      <p:sp>
        <p:nvSpPr>
          <p:cNvPr id="544" name="矩形"/>
          <p:cNvSpPr>
            <a:spLocks/>
          </p:cNvSpPr>
          <p:nvPr/>
        </p:nvSpPr>
        <p:spPr>
          <a:xfrm rot="0">
            <a:off x="534035" y="5038090"/>
            <a:ext cx="11124564" cy="160591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fontAlgn="auto">
              <a:lnSpc>
                <a:spcPct val="150000"/>
              </a:lnSpc>
              <a:spcBef>
                <a:spcPts val="0"/>
              </a:spcBef>
              <a:spcAft>
                <a:spcPts val="0"/>
              </a:spcAft>
              <a:buNone/>
            </a:pPr>
            <a:endParaRPr lang="en-US" altLang="zh-CN" sz="1800" b="0" i="0" u="none" strike="noStrike" kern="1200" cap="none" spc="0" baseline="0">
              <a:solidFill>
                <a:schemeClr val="tx1"/>
              </a:solidFill>
              <a:latin typeface="宋体" pitchFamily="0" charset="0"/>
              <a:ea typeface="宋体" pitchFamily="0" charset="0"/>
              <a:cs typeface="宋体" pitchFamily="0" charset="0"/>
              <a:sym typeface="黑体" pitchFamily="0" charset="0"/>
            </a:endParaRPr>
          </a:p>
          <a:p>
            <a:pPr marL="0" indent="0" algn="l" fontAlgn="auto">
              <a:lnSpc>
                <a:spcPct val="150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宋体" pitchFamily="0" charset="0"/>
                <a:sym typeface="黑体" pitchFamily="0" charset="0"/>
              </a:rPr>
              <a:t>     问：同一个纳税人是否可以同时在一家公司申报工资薪金所得和劳务报酬所得？</a:t>
            </a:r>
            <a:endParaRPr lang="zh-CN" altLang="en-US" sz="2500" b="0" i="0" u="none" strike="noStrike" kern="1200" cap="none" spc="0" baseline="0">
              <a:solidFill>
                <a:schemeClr val="tx1"/>
              </a:solidFill>
              <a:latin typeface="宋体" pitchFamily="0" charset="0"/>
              <a:ea typeface="宋体" pitchFamily="0" charset="0"/>
              <a:cs typeface="宋体" pitchFamily="0" charset="0"/>
            </a:endParaRPr>
          </a:p>
        </p:txBody>
      </p:sp>
    </p:spTree>
    <p:extLst>
      <p:ext uri="{BB962C8B-B14F-4D97-AF65-F5344CB8AC3E}">
        <p14:creationId xmlns:p14="http://schemas.microsoft.com/office/powerpoint/2010/main" val="121515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1"/>
                                        </p:tgtEl>
                                        <p:attrNameLst>
                                          <p:attrName>style.visibility</p:attrName>
                                        </p:attrNameLst>
                                      </p:cBhvr>
                                      <p:to>
                                        <p:strVal val="visible"/>
                                      </p:to>
                                    </p:set>
                                    <p:anim calcmode="lin" valueType="num">
                                      <p:cBhvr additive="base">
                                        <p:cTn id="7" dur="500" fill="hold"/>
                                        <p:tgtEl>
                                          <p:spTgt spid="541"/>
                                        </p:tgtEl>
                                        <p:attrNameLst>
                                          <p:attrName>ppt_x</p:attrName>
                                        </p:attrNameLst>
                                      </p:cBhvr>
                                      <p:tavLst>
                                        <p:tav tm="0">
                                          <p:val>
                                            <p:strVal val="#ppt_x"/>
                                          </p:val>
                                        </p:tav>
                                        <p:tav tm="100000">
                                          <p:val>
                                            <p:strVal val="#ppt_x"/>
                                          </p:val>
                                        </p:tav>
                                      </p:tavLst>
                                    </p:anim>
                                    <p:anim calcmode="lin" valueType="num">
                                      <p:cBhvr additive="base">
                                        <p:cTn id="8" dur="500" fill="hold"/>
                                        <p:tgtEl>
                                          <p:spTgt spid="5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4"/>
                                        </p:tgtEl>
                                        <p:attrNameLst>
                                          <p:attrName>style.visibility</p:attrName>
                                        </p:attrNameLst>
                                      </p:cBhvr>
                                      <p:to>
                                        <p:strVal val="visible"/>
                                      </p:to>
                                    </p:set>
                                    <p:anim calcmode="lin" valueType="num">
                                      <p:cBhvr additive="base">
                                        <p:cTn id="13" dur="500" fill="hold"/>
                                        <p:tgtEl>
                                          <p:spTgt spid="544"/>
                                        </p:tgtEl>
                                        <p:attrNameLst>
                                          <p:attrName>ppt_x</p:attrName>
                                        </p:attrNameLst>
                                      </p:cBhvr>
                                      <p:tavLst>
                                        <p:tav tm="0">
                                          <p:val>
                                            <p:strVal val="#ppt_x"/>
                                          </p:val>
                                        </p:tav>
                                        <p:tav tm="100000">
                                          <p:val>
                                            <p:strVal val="#ppt_x"/>
                                          </p:val>
                                        </p:tav>
                                      </p:tavLst>
                                    </p:anim>
                                    <p:anim calcmode="lin" valueType="num">
                                      <p:cBhvr additive="base">
                                        <p:cTn id="14" dur="500" fill="hold"/>
                                        <p:tgtEl>
                                          <p:spTgt spid="5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 grpId="0"/>
    </p:bldLst>
  </p:timing>
</p:sld>
</file>

<file path=ppt/slides/slide44.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547" name="矩形"/>
          <p:cNvSpPr>
            <a:spLocks/>
          </p:cNvSpPr>
          <p:nvPr/>
        </p:nvSpPr>
        <p:spPr>
          <a:xfrm rot="0">
            <a:off x="838200" y="457200"/>
            <a:ext cx="3632581"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020102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劳动报酬</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548"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549"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550" name="矩形"/>
          <p:cNvSpPr>
            <a:spLocks/>
          </p:cNvSpPr>
          <p:nvPr/>
        </p:nvSpPr>
        <p:spPr>
          <a:xfrm rot="0">
            <a:off x="880744" y="2508885"/>
            <a:ext cx="10617200" cy="2506027"/>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Arial" pitchFamily="0" charset="0"/>
              </a:rPr>
              <a:t>根据《个人所得法实施条例》第十四条规定：</a:t>
            </a:r>
            <a:endParaRPr lang="en-US" altLang="zh-CN" sz="25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0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Arial" pitchFamily="0" charset="0"/>
              </a:rPr>
              <a:t>  </a:t>
            </a:r>
            <a:endParaRPr lang="en-US" altLang="zh-CN" sz="25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50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Arial" pitchFamily="0" charset="0"/>
              </a:rPr>
              <a:t>    劳动报酬所得</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、稿酬所得、特许权使用费所得，属于一次性收入的，以取得该项收入为一次；属于同一项目连续性收入的，以一个月内取得的收入为一次。</a:t>
            </a:r>
            <a:endPar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endParaRPr>
          </a:p>
        </p:txBody>
      </p:sp>
      <p:sp>
        <p:nvSpPr>
          <p:cNvPr id="551" name="矩形"/>
          <p:cNvSpPr>
            <a:spLocks/>
          </p:cNvSpPr>
          <p:nvPr/>
        </p:nvSpPr>
        <p:spPr>
          <a:xfrm rot="0">
            <a:off x="880744" y="1437639"/>
            <a:ext cx="4054475" cy="585692"/>
          </a:xfrm>
          <a:prstGeom prst="rect"/>
          <a:solidFill>
            <a:srgbClr val="1C8388"/>
          </a:solidFill>
          <a:ln w="3175" cmpd="sng" cap="flat">
            <a:solidFill>
              <a:srgbClr val="309FA2"/>
            </a:solidFill>
            <a:prstDash val="dash"/>
            <a:round/>
          </a:ln>
        </p:spPr>
        <p:txBody>
          <a:bodyPr vert="horz" wrap="square" lIns="72000" tIns="36195" rIns="72000" bIns="36195" anchor="t" anchorCtr="0">
            <a:prstTxWarp prst="textNoShape"/>
            <a:spAutoFit/>
          </a:bodyPr>
          <a:lstStyle/>
          <a:p>
            <a:pPr marL="0" indent="0" algn="ctr" defTabSz="913638" eaLnBrk="1" fontAlgn="auto" latinLnBrk="0" hangingPunct="1">
              <a:lnSpc>
                <a:spcPct val="129000"/>
              </a:lnSpc>
              <a:spcBef>
                <a:spcPts val="800"/>
              </a:spcBef>
              <a:spcAft>
                <a:spcPts val="0"/>
              </a:spcAft>
              <a:buNone/>
            </a:pPr>
            <a:r>
              <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rPr>
              <a:t>关于纳税次数</a:t>
            </a:r>
            <a:endPar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endParaRPr>
          </a:p>
        </p:txBody>
      </p:sp>
      <p:sp>
        <p:nvSpPr>
          <p:cNvPr id="552" name="矩形"/>
          <p:cNvSpPr>
            <a:spLocks/>
          </p:cNvSpPr>
          <p:nvPr/>
        </p:nvSpPr>
        <p:spPr>
          <a:xfrm rot="0">
            <a:off x="880744" y="5215890"/>
            <a:ext cx="10617200" cy="132016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zh-CN" altLang="en-US" sz="3000" b="1" i="0" u="none" strike="noStrike" kern="1200" cap="none" spc="0" baseline="0">
                <a:solidFill>
                  <a:srgbClr val="145E62"/>
                </a:solidFill>
                <a:latin typeface="宋体" pitchFamily="0" charset="0"/>
                <a:ea typeface="宋体" pitchFamily="0" charset="0"/>
                <a:cs typeface="Arial" pitchFamily="0" charset="0"/>
                <a:sym typeface="黑体" pitchFamily="0" charset="0"/>
              </a:rPr>
              <a:t>例：</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纳税人</a:t>
            </a:r>
            <a:r>
              <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2019</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年</a:t>
            </a:r>
            <a:r>
              <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2</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月向</a:t>
            </a:r>
            <a:r>
              <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A</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公司提供咨询服务取得</a:t>
            </a:r>
            <a:r>
              <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10000</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元的报酬，同时为</a:t>
            </a:r>
            <a:r>
              <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A</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公司讲课，取得报酬</a:t>
            </a:r>
            <a:r>
              <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5000</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元，因属于不同的项目，应确认为</a:t>
            </a:r>
            <a:r>
              <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2</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次收入。</a:t>
            </a:r>
            <a:endPar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endParaRPr>
          </a:p>
        </p:txBody>
      </p:sp>
    </p:spTree>
    <p:extLst>
      <p:ext uri="{BB962C8B-B14F-4D97-AF65-F5344CB8AC3E}">
        <p14:creationId xmlns:p14="http://schemas.microsoft.com/office/powerpoint/2010/main" val="1205301632"/>
      </p:ext>
    </p:extLst>
  </p:cSld>
  <p:clrMapOvr>
    <a:masterClrMapping/>
  </p:clrMapOvr>
</p:sld>
</file>

<file path=ppt/slides/slide45.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555" name="曲线"/>
          <p:cNvSpPr>
            <a:spLocks/>
          </p:cNvSpPr>
          <p:nvPr/>
        </p:nvSpPr>
        <p:spPr>
          <a:xfrm rot="10800000">
            <a:off x="365124" y="1960880"/>
            <a:ext cx="2090419" cy="3540123"/>
          </a:xfrm>
          <a:custGeom>
            <a:gdLst>
              <a:gd name="T1" fmla="*/ 0 w 21600"/>
              <a:gd name="T2" fmla="*/ 0 h 21600"/>
              <a:gd name="T3" fmla="*/ 21600 w 21600"/>
              <a:gd name="T4" fmla="*/ 21600 h 21600"/>
            </a:gdLst>
            <a:rect l="T1" t="T2" r="T3" b="T4"/>
            <a:pathLst>
              <a:path w="21600" h="21600">
                <a:moveTo>
                  <a:pt x="21599" y="21600"/>
                </a:moveTo>
                <a:lnTo>
                  <a:pt x="0" y="10798"/>
                </a:lnTo>
                <a:lnTo>
                  <a:pt x="21599" y="0"/>
                </a:lnTo>
                <a:lnTo>
                  <a:pt x="21599" y="21600"/>
                </a:lnTo>
                <a:close/>
              </a:path>
            </a:pathLst>
          </a:custGeom>
          <a:solidFill>
            <a:srgbClr val="1A7B80"/>
          </a:solidFill>
          <a:ln w="7600" cmpd="sng" cap="flat">
            <a:noFill/>
            <a:prstDash val="solid"/>
            <a:bevel/>
          </a:ln>
        </p:spPr>
      </p:sp>
      <p:sp>
        <p:nvSpPr>
          <p:cNvPr id="556" name="曲线"/>
          <p:cNvSpPr>
            <a:spLocks/>
          </p:cNvSpPr>
          <p:nvPr/>
        </p:nvSpPr>
        <p:spPr>
          <a:xfrm rot="0">
            <a:off x="2259965" y="2070735"/>
            <a:ext cx="4962525" cy="1248410"/>
          </a:xfrm>
          <a:custGeom>
            <a:gdLst>
              <a:gd name="T1" fmla="*/ 0 w 21600"/>
              <a:gd name="T2" fmla="*/ 0 h 21600"/>
              <a:gd name="T3" fmla="*/ 21600 w 21600"/>
              <a:gd name="T4" fmla="*/ 21600 h 21600"/>
            </a:gdLst>
            <a:rect l="T1" t="T2" r="T3" b="T4"/>
            <a:pathLst>
              <a:path w="21600" h="21600">
                <a:moveTo>
                  <a:pt x="0" y="0"/>
                </a:moveTo>
                <a:lnTo>
                  <a:pt x="21600" y="0"/>
                </a:lnTo>
                <a:lnTo>
                  <a:pt x="21600" y="21600"/>
                </a:lnTo>
                <a:lnTo>
                  <a:pt x="0" y="21600"/>
                </a:lnTo>
                <a:lnTo>
                  <a:pt x="0" y="0"/>
                </a:lnTo>
                <a:close/>
              </a:path>
            </a:pathLst>
          </a:custGeom>
          <a:solidFill>
            <a:srgbClr val="1A7B80"/>
          </a:solidFill>
          <a:ln w="7600" cmpd="sng" cap="flat">
            <a:noFill/>
            <a:prstDash val="solid"/>
            <a:bevel/>
          </a:ln>
        </p:spPr>
        <p:txBody>
          <a:bodyPr vert="horz" wrap="square" lIns="107950" tIns="107950" rIns="107950" bIns="107950" anchor="ctr" anchorCtr="0">
            <a:prstTxWarp prst="textNoShape"/>
          </a:bodyPr>
          <a:lstStyle/>
          <a:p>
            <a:pPr marL="0" indent="0" algn="l">
              <a:lnSpc>
                <a:spcPct val="150000"/>
              </a:lnSpc>
              <a:spcBef>
                <a:spcPts val="0"/>
              </a:spcBef>
              <a:spcAft>
                <a:spcPts val="0"/>
              </a:spcAft>
              <a:buNone/>
            </a:pPr>
            <a:r>
              <a:rPr lang="zh-CN" altLang="en-US" sz="2500" b="0" i="0" u="none" strike="noStrike" kern="1200" cap="none" spc="0" baseline="0">
                <a:solidFill>
                  <a:srgbClr val="FFFFFF"/>
                </a:solidFill>
                <a:latin typeface="微软雅黑" pitchFamily="0" charset="0"/>
                <a:ea typeface="微软雅黑" pitchFamily="0" charset="0"/>
                <a:cs typeface="Arial" pitchFamily="0" charset="0"/>
              </a:rPr>
              <a:t>不超过</a:t>
            </a:r>
            <a:r>
              <a:rPr lang="en-US" altLang="zh-CN" sz="2500" b="0" i="0" u="none" strike="noStrike" kern="1200" cap="none" spc="0" baseline="0">
                <a:solidFill>
                  <a:srgbClr val="FFFFFF"/>
                </a:solidFill>
                <a:latin typeface="微软雅黑" pitchFamily="0" charset="0"/>
                <a:ea typeface="微软雅黑" pitchFamily="0" charset="0"/>
                <a:cs typeface="Arial" pitchFamily="0" charset="0"/>
              </a:rPr>
              <a:t>4000</a:t>
            </a:r>
            <a:r>
              <a:rPr lang="zh-CN" altLang="en-US" sz="2500" b="0" i="0" u="none" strike="noStrike" kern="1200" cap="none" spc="0" baseline="0">
                <a:solidFill>
                  <a:srgbClr val="FFFFFF"/>
                </a:solidFill>
                <a:latin typeface="微软雅黑" pitchFamily="0" charset="0"/>
                <a:ea typeface="微软雅黑" pitchFamily="0" charset="0"/>
                <a:cs typeface="Arial" pitchFamily="0" charset="0"/>
              </a:rPr>
              <a:t>元，减除费用</a:t>
            </a:r>
            <a:r>
              <a:rPr lang="en-US" altLang="zh-CN" sz="2500" b="0" i="0" u="none" strike="noStrike" kern="1200" cap="none" spc="0" baseline="0">
                <a:solidFill>
                  <a:srgbClr val="FFFFFF"/>
                </a:solidFill>
                <a:latin typeface="微软雅黑" pitchFamily="0" charset="0"/>
                <a:ea typeface="微软雅黑" pitchFamily="0" charset="0"/>
                <a:cs typeface="Arial" pitchFamily="0" charset="0"/>
              </a:rPr>
              <a:t>800</a:t>
            </a:r>
            <a:r>
              <a:rPr lang="zh-CN" altLang="en-US" sz="2500" b="0" i="0" u="none" strike="noStrike" kern="1200" cap="none" spc="0" baseline="0">
                <a:solidFill>
                  <a:srgbClr val="FFFFFF"/>
                </a:solidFill>
                <a:latin typeface="微软雅黑" pitchFamily="0" charset="0"/>
                <a:ea typeface="微软雅黑" pitchFamily="0" charset="0"/>
                <a:cs typeface="Arial" pitchFamily="0" charset="0"/>
              </a:rPr>
              <a:t>元；</a:t>
            </a:r>
            <a:endParaRPr lang="en-US" altLang="zh-CN" sz="2500" b="0" i="0" u="none" strike="noStrike" kern="1200" cap="none" spc="0" baseline="0">
              <a:solidFill>
                <a:srgbClr val="FFFFFF"/>
              </a:solidFill>
              <a:latin typeface="微软雅黑" pitchFamily="0" charset="0"/>
              <a:ea typeface="微软雅黑" pitchFamily="0" charset="0"/>
              <a:cs typeface="Arial" pitchFamily="0" charset="0"/>
            </a:endParaRPr>
          </a:p>
          <a:p>
            <a:pPr marL="0" indent="0" algn="l">
              <a:lnSpc>
                <a:spcPct val="150000"/>
              </a:lnSpc>
              <a:spcBef>
                <a:spcPts val="0"/>
              </a:spcBef>
              <a:spcAft>
                <a:spcPts val="0"/>
              </a:spcAft>
              <a:buNone/>
            </a:pPr>
            <a:r>
              <a:rPr lang="zh-CN" altLang="en-US" sz="2500" b="0" i="0" u="none" strike="noStrike" kern="1200" cap="none" spc="0" baseline="0">
                <a:solidFill>
                  <a:srgbClr val="FFFFFF"/>
                </a:solidFill>
                <a:latin typeface="微软雅黑" pitchFamily="0" charset="0"/>
                <a:ea typeface="微软雅黑" pitchFamily="0" charset="0"/>
                <a:cs typeface="Arial" pitchFamily="0" charset="0"/>
              </a:rPr>
              <a:t>超过</a:t>
            </a:r>
            <a:r>
              <a:rPr lang="en-US" altLang="zh-CN" sz="2500" b="0" i="0" u="none" strike="noStrike" kern="1200" cap="none" spc="0" baseline="0">
                <a:solidFill>
                  <a:srgbClr val="FFFFFF"/>
                </a:solidFill>
                <a:latin typeface="微软雅黑" pitchFamily="0" charset="0"/>
                <a:ea typeface="微软雅黑" pitchFamily="0" charset="0"/>
                <a:cs typeface="Arial" pitchFamily="0" charset="0"/>
              </a:rPr>
              <a:t>4000</a:t>
            </a:r>
            <a:r>
              <a:rPr lang="zh-CN" altLang="en-US" sz="2500" b="0" i="0" u="none" strike="noStrike" kern="1200" cap="none" spc="0" baseline="0">
                <a:solidFill>
                  <a:srgbClr val="FFFFFF"/>
                </a:solidFill>
                <a:latin typeface="微软雅黑" pitchFamily="0" charset="0"/>
                <a:ea typeface="微软雅黑" pitchFamily="0" charset="0"/>
                <a:cs typeface="Arial" pitchFamily="0" charset="0"/>
              </a:rPr>
              <a:t>元的，减除</a:t>
            </a:r>
            <a:r>
              <a:rPr lang="en-US" altLang="zh-CN" sz="2500" b="0" i="0" u="none" strike="noStrike" kern="1200" cap="none" spc="0" baseline="0">
                <a:solidFill>
                  <a:srgbClr val="FFFFFF"/>
                </a:solidFill>
                <a:latin typeface="微软雅黑" pitchFamily="0" charset="0"/>
                <a:ea typeface="微软雅黑" pitchFamily="0" charset="0"/>
                <a:cs typeface="Arial" pitchFamily="0" charset="0"/>
              </a:rPr>
              <a:t>20%</a:t>
            </a:r>
            <a:r>
              <a:rPr lang="zh-CN" altLang="en-US" sz="2500" b="0" i="0" u="none" strike="noStrike" kern="1200" cap="none" spc="0" baseline="0">
                <a:solidFill>
                  <a:srgbClr val="FFFFFF"/>
                </a:solidFill>
                <a:latin typeface="微软雅黑" pitchFamily="0" charset="0"/>
                <a:ea typeface="微软雅黑" pitchFamily="0" charset="0"/>
                <a:cs typeface="Arial" pitchFamily="0" charset="0"/>
              </a:rPr>
              <a:t>的费用</a:t>
            </a:r>
            <a:endParaRPr lang="zh-CN" altLang="en-US" sz="2500" b="0" i="0" u="none" strike="noStrike" kern="1200" cap="none" spc="0" baseline="0">
              <a:solidFill>
                <a:srgbClr val="FFFFFF"/>
              </a:solidFill>
              <a:latin typeface="微软雅黑" pitchFamily="0" charset="0"/>
              <a:ea typeface="微软雅黑" pitchFamily="0" charset="0"/>
              <a:cs typeface="Arial" pitchFamily="0" charset="0"/>
            </a:endParaRPr>
          </a:p>
        </p:txBody>
      </p:sp>
      <p:sp>
        <p:nvSpPr>
          <p:cNvPr id="557" name="矩形"/>
          <p:cNvSpPr>
            <a:spLocks/>
          </p:cNvSpPr>
          <p:nvPr/>
        </p:nvSpPr>
        <p:spPr>
          <a:xfrm rot="0">
            <a:off x="838200" y="457200"/>
            <a:ext cx="3557396"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020102</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劳动报酬</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558"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559"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560" name="矩形"/>
          <p:cNvSpPr>
            <a:spLocks/>
          </p:cNvSpPr>
          <p:nvPr/>
        </p:nvSpPr>
        <p:spPr>
          <a:xfrm rot="0">
            <a:off x="487045" y="3209290"/>
            <a:ext cx="1654175" cy="986790"/>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3000" b="1" i="0" u="none" strike="noStrike" kern="1200" cap="none" spc="0" baseline="0">
                <a:solidFill>
                  <a:srgbClr val="ECF3F4"/>
                </a:solidFill>
                <a:latin typeface="宋体" pitchFamily="0" charset="0"/>
                <a:ea typeface="宋体" pitchFamily="0" charset="0"/>
                <a:cs typeface="Arial" pitchFamily="0" charset="0"/>
              </a:rPr>
              <a:t>应纳税所得额</a:t>
            </a:r>
            <a:endParaRPr lang="zh-CN" altLang="en-US" sz="3000" b="1" i="0" u="none" strike="noStrike" kern="1200" cap="none" spc="0" baseline="0">
              <a:solidFill>
                <a:srgbClr val="ECF3F4"/>
              </a:solidFill>
              <a:latin typeface="宋体" pitchFamily="0" charset="0"/>
              <a:ea typeface="宋体" pitchFamily="0" charset="0"/>
              <a:cs typeface="Arial" pitchFamily="0" charset="0"/>
            </a:endParaRPr>
          </a:p>
        </p:txBody>
      </p:sp>
      <p:sp>
        <p:nvSpPr>
          <p:cNvPr id="561" name="直线"/>
          <p:cNvSpPr>
            <a:spLocks/>
          </p:cNvSpPr>
          <p:nvPr/>
        </p:nvSpPr>
        <p:spPr>
          <a:xfrm rot="0">
            <a:off x="2441575" y="3731260"/>
            <a:ext cx="8529955" cy="0"/>
          </a:xfrm>
          <a:prstGeom prst="line"/>
          <a:noFill/>
          <a:ln w="12700" cmpd="sng" cap="flat">
            <a:solidFill>
              <a:srgbClr val="41719C"/>
            </a:solidFill>
            <a:prstDash val="sysDot"/>
            <a:round/>
          </a:ln>
        </p:spPr>
      </p:sp>
      <p:sp>
        <p:nvSpPr>
          <p:cNvPr id="562" name="曲线"/>
          <p:cNvSpPr>
            <a:spLocks/>
          </p:cNvSpPr>
          <p:nvPr/>
        </p:nvSpPr>
        <p:spPr>
          <a:xfrm rot="0">
            <a:off x="2259965" y="4008120"/>
            <a:ext cx="3401695" cy="1165860"/>
          </a:xfrm>
          <a:custGeom>
            <a:gdLst>
              <a:gd name="T1" fmla="*/ 0 w 21600"/>
              <a:gd name="T2" fmla="*/ 0 h 21600"/>
              <a:gd name="T3" fmla="*/ 21600 w 21600"/>
              <a:gd name="T4" fmla="*/ 21600 h 21600"/>
            </a:gdLst>
            <a:rect l="T1" t="T2" r="T3" b="T4"/>
            <a:pathLst>
              <a:path w="21600" h="21600">
                <a:moveTo>
                  <a:pt x="0" y="0"/>
                </a:moveTo>
                <a:lnTo>
                  <a:pt x="21600" y="0"/>
                </a:lnTo>
                <a:lnTo>
                  <a:pt x="21600" y="21600"/>
                </a:lnTo>
                <a:lnTo>
                  <a:pt x="0" y="21600"/>
                </a:lnTo>
                <a:lnTo>
                  <a:pt x="0" y="0"/>
                </a:lnTo>
                <a:close/>
              </a:path>
            </a:pathLst>
          </a:custGeom>
          <a:solidFill>
            <a:srgbClr val="1A7B80"/>
          </a:solidFill>
          <a:ln w="7600" cmpd="sng" cap="flat">
            <a:noFill/>
            <a:prstDash val="solid"/>
            <a:bevel/>
          </a:ln>
        </p:spPr>
        <p:txBody>
          <a:bodyPr vert="horz" wrap="square" lIns="107950" tIns="107950" rIns="107950" bIns="107950" anchor="ctr" anchorCtr="0">
            <a:prstTxWarp prst="textNoShape"/>
          </a:bodyPr>
          <a:lstStyle/>
          <a:p>
            <a:pPr marL="0" indent="0" algn="ctr">
              <a:lnSpc>
                <a:spcPct val="100000"/>
              </a:lnSpc>
              <a:spcBef>
                <a:spcPts val="0"/>
              </a:spcBef>
              <a:spcAft>
                <a:spcPts val="0"/>
              </a:spcAft>
              <a:buNone/>
            </a:pPr>
            <a:r>
              <a:rPr lang="zh-CN" altLang="en-US"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rPr>
              <a:t>减除</a:t>
            </a:r>
            <a:r>
              <a:rPr lang="en-US" altLang="zh-CN"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rPr>
              <a:t>20%</a:t>
            </a:r>
            <a:r>
              <a:rPr lang="zh-CN" altLang="en-US"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rPr>
              <a:t>的费用后为收入额</a:t>
            </a:r>
            <a:endParaRPr lang="zh-CN" altLang="en-US"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endParaRPr>
          </a:p>
        </p:txBody>
      </p:sp>
      <p:sp>
        <p:nvSpPr>
          <p:cNvPr id="563" name="曲线"/>
          <p:cNvSpPr>
            <a:spLocks/>
          </p:cNvSpPr>
          <p:nvPr/>
        </p:nvSpPr>
        <p:spPr>
          <a:xfrm rot="0">
            <a:off x="9747250" y="1960880"/>
            <a:ext cx="2090418" cy="3540123"/>
          </a:xfrm>
          <a:custGeom>
            <a:gdLst>
              <a:gd name="T1" fmla="*/ 0 w 21600"/>
              <a:gd name="T2" fmla="*/ 0 h 21600"/>
              <a:gd name="T3" fmla="*/ 21600 w 21600"/>
              <a:gd name="T4" fmla="*/ 21600 h 21600"/>
            </a:gdLst>
            <a:rect l="T1" t="T2" r="T3" b="T4"/>
            <a:pathLst>
              <a:path w="21600" h="21600">
                <a:moveTo>
                  <a:pt x="21599" y="21600"/>
                </a:moveTo>
                <a:lnTo>
                  <a:pt x="0" y="10798"/>
                </a:lnTo>
                <a:lnTo>
                  <a:pt x="21599" y="0"/>
                </a:lnTo>
                <a:lnTo>
                  <a:pt x="21599" y="21600"/>
                </a:lnTo>
                <a:close/>
              </a:path>
            </a:pathLst>
          </a:custGeom>
          <a:solidFill>
            <a:srgbClr val="1A7B80"/>
          </a:solidFill>
          <a:ln w="7600" cmpd="sng" cap="flat">
            <a:noFill/>
            <a:prstDash val="solid"/>
            <a:bevel/>
          </a:ln>
        </p:spPr>
      </p:sp>
      <p:sp>
        <p:nvSpPr>
          <p:cNvPr id="564" name="矩形"/>
          <p:cNvSpPr>
            <a:spLocks/>
          </p:cNvSpPr>
          <p:nvPr/>
        </p:nvSpPr>
        <p:spPr>
          <a:xfrm rot="0">
            <a:off x="10470514" y="3455035"/>
            <a:ext cx="1144904" cy="53911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3000" b="1" i="0" u="none" strike="noStrike" kern="1200" cap="none" spc="0" baseline="0">
                <a:solidFill>
                  <a:srgbClr val="ECF3F4"/>
                </a:solidFill>
                <a:latin typeface="宋体" pitchFamily="0" charset="0"/>
                <a:ea typeface="宋体" pitchFamily="0" charset="0"/>
                <a:cs typeface="Arial" pitchFamily="0" charset="0"/>
              </a:rPr>
              <a:t>税率</a:t>
            </a:r>
            <a:endParaRPr lang="zh-CN" altLang="en-US" sz="3000" b="1" i="0" u="none" strike="noStrike" kern="1200" cap="none" spc="0" baseline="0">
              <a:solidFill>
                <a:srgbClr val="ECF3F4"/>
              </a:solidFill>
              <a:latin typeface="宋体" pitchFamily="0" charset="0"/>
              <a:ea typeface="宋体" pitchFamily="0" charset="0"/>
              <a:cs typeface="Arial" pitchFamily="0" charset="0"/>
            </a:endParaRPr>
          </a:p>
        </p:txBody>
      </p:sp>
      <p:sp>
        <p:nvSpPr>
          <p:cNvPr id="565" name="曲线"/>
          <p:cNvSpPr>
            <a:spLocks/>
          </p:cNvSpPr>
          <p:nvPr/>
        </p:nvSpPr>
        <p:spPr>
          <a:xfrm rot="0">
            <a:off x="4837430" y="5337810"/>
            <a:ext cx="2780029" cy="1165860"/>
          </a:xfrm>
          <a:custGeom>
            <a:gdLst>
              <a:gd name="T1" fmla="*/ 0 w 21600"/>
              <a:gd name="T2" fmla="*/ 0 h 21600"/>
              <a:gd name="T3" fmla="*/ 21600 w 21600"/>
              <a:gd name="T4" fmla="*/ 21600 h 21600"/>
            </a:gdLst>
            <a:rect l="T1" t="T2" r="T3" b="T4"/>
            <a:pathLst>
              <a:path w="21600" h="21600">
                <a:moveTo>
                  <a:pt x="0" y="0"/>
                </a:moveTo>
                <a:lnTo>
                  <a:pt x="21600" y="0"/>
                </a:lnTo>
                <a:lnTo>
                  <a:pt x="21600" y="21600"/>
                </a:lnTo>
                <a:lnTo>
                  <a:pt x="0" y="21600"/>
                </a:lnTo>
                <a:lnTo>
                  <a:pt x="0" y="0"/>
                </a:lnTo>
                <a:close/>
              </a:path>
            </a:pathLst>
          </a:custGeom>
          <a:solidFill>
            <a:schemeClr val="bg1"/>
          </a:solidFill>
          <a:ln w="7600" cmpd="sng" cap="flat">
            <a:noFill/>
            <a:prstDash val="solid"/>
            <a:bevel/>
          </a:ln>
        </p:spPr>
        <p:txBody>
          <a:bodyPr vert="horz" wrap="square" lIns="107950" tIns="107950" rIns="107950" bIns="107950" anchor="ctr" anchorCtr="0">
            <a:prstTxWarp prst="textNoShape"/>
          </a:bodyPr>
          <a:lstStyle/>
          <a:p>
            <a:pPr marL="0" indent="0" algn="l">
              <a:lnSpc>
                <a:spcPct val="100000"/>
              </a:lnSpc>
              <a:spcBef>
                <a:spcPts val="0"/>
              </a:spcBef>
              <a:spcAft>
                <a:spcPts val="0"/>
              </a:spcAft>
              <a:buNone/>
            </a:pPr>
            <a:r>
              <a:rPr lang="zh-CN" altLang="en-US" sz="3000" b="0" i="0" u="none" strike="noStrike" kern="1200" cap="none" spc="0" baseline="0">
                <a:solidFill>
                  <a:schemeClr val="tx1"/>
                </a:solidFill>
                <a:latin typeface="微软雅黑" pitchFamily="0" charset="0"/>
                <a:ea typeface="微软雅黑" pitchFamily="0" charset="0"/>
                <a:cs typeface="Arial" pitchFamily="0" charset="0"/>
              </a:rPr>
              <a:t>汇算清缴阶段</a:t>
            </a:r>
            <a:endParaRPr lang="zh-CN" altLang="en-US" sz="3000" b="0"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566" name="矩形"/>
          <p:cNvSpPr>
            <a:spLocks/>
          </p:cNvSpPr>
          <p:nvPr/>
        </p:nvSpPr>
        <p:spPr>
          <a:xfrm rot="0">
            <a:off x="4993005" y="1050925"/>
            <a:ext cx="2478405" cy="5391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3000" b="0" i="0" u="none" strike="noStrike" kern="1200" cap="none" spc="0" baseline="0">
                <a:solidFill>
                  <a:schemeClr val="tx1"/>
                </a:solidFill>
                <a:latin typeface="微软雅黑" pitchFamily="0" charset="0"/>
                <a:ea typeface="微软雅黑" pitchFamily="0" charset="0"/>
                <a:cs typeface="Arial" pitchFamily="0" charset="0"/>
                <a:sym typeface="黑体" pitchFamily="0" charset="0"/>
              </a:rPr>
              <a:t>预扣预缴阶段</a:t>
            </a:r>
            <a:endParaRPr lang="zh-CN" altLang="en-US" sz="3000" b="0" i="0" u="none" strike="noStrike" kern="1200" cap="none" spc="0" baseline="0">
              <a:solidFill>
                <a:schemeClr val="tx1"/>
              </a:solidFill>
              <a:latin typeface="微软雅黑" pitchFamily="0" charset="0"/>
              <a:ea typeface="微软雅黑" pitchFamily="0" charset="0"/>
              <a:cs typeface="Arial" pitchFamily="0" charset="0"/>
              <a:sym typeface="黑体" pitchFamily="0" charset="0"/>
            </a:endParaRPr>
          </a:p>
        </p:txBody>
      </p:sp>
      <p:sp>
        <p:nvSpPr>
          <p:cNvPr id="567" name="矩形"/>
          <p:cNvSpPr>
            <a:spLocks/>
          </p:cNvSpPr>
          <p:nvPr/>
        </p:nvSpPr>
        <p:spPr>
          <a:xfrm rot="0">
            <a:off x="7398385" y="2070735"/>
            <a:ext cx="2520950" cy="1205865"/>
          </a:xfrm>
          <a:prstGeom prst="rect"/>
          <a:solidFill>
            <a:srgbClr val="1A7B80"/>
          </a:solidFill>
          <a:ln w="9525" cmpd="sng" cap="flat">
            <a:noFill/>
            <a:prstDash val="solid"/>
            <a:miter/>
          </a:ln>
        </p:spPr>
        <p:txBody>
          <a:bodyPr vert="horz" wrap="square" lIns="91440" tIns="45720" rIns="91440" bIns="45720" anchor="t" anchorCtr="0">
            <a:prstTxWarp prst="textNoShape"/>
            <a:spAutoFit/>
          </a:bodyPr>
          <a:lstStyle/>
          <a:p>
            <a:pPr marL="0" indent="0" algn="ctr">
              <a:lnSpc>
                <a:spcPct val="150000"/>
              </a:lnSpc>
              <a:spcBef>
                <a:spcPts val="0"/>
              </a:spcBef>
              <a:spcAft>
                <a:spcPts val="0"/>
              </a:spcAft>
              <a:buNone/>
            </a:pPr>
            <a:r>
              <a:rPr lang="en-US" altLang="zh-CN" sz="2500" b="0" i="0" u="none" strike="noStrike" kern="1200" cap="none" spc="0" baseline="0">
                <a:solidFill>
                  <a:srgbClr val="FFFFFF"/>
                </a:solidFill>
                <a:latin typeface="微软雅黑" pitchFamily="0" charset="0"/>
                <a:ea typeface="微软雅黑" pitchFamily="0" charset="0"/>
                <a:cs typeface="Arial" pitchFamily="0" charset="0"/>
              </a:rPr>
              <a:t>20%-40%</a:t>
            </a:r>
            <a:r>
              <a:rPr lang="zh-CN" altLang="en-US" sz="2500" b="0" i="0" u="none" strike="noStrike" kern="1200" cap="none" spc="0" baseline="0">
                <a:solidFill>
                  <a:srgbClr val="FFFFFF"/>
                </a:solidFill>
                <a:latin typeface="微软雅黑" pitchFamily="0" charset="0"/>
                <a:ea typeface="微软雅黑" pitchFamily="0" charset="0"/>
                <a:cs typeface="Arial" pitchFamily="0" charset="0"/>
              </a:rPr>
              <a:t>的预扣预缴率</a:t>
            </a:r>
            <a:endParaRPr lang="zh-CN" altLang="en-US" sz="2500" b="0" i="0" u="none" strike="noStrike" kern="1200" cap="none" spc="0" baseline="0">
              <a:solidFill>
                <a:srgbClr val="FFFFFF"/>
              </a:solidFill>
              <a:latin typeface="微软雅黑" pitchFamily="0" charset="0"/>
              <a:ea typeface="微软雅黑" pitchFamily="0" charset="0"/>
              <a:cs typeface="Arial" pitchFamily="0" charset="0"/>
            </a:endParaRPr>
          </a:p>
        </p:txBody>
      </p:sp>
      <p:sp>
        <p:nvSpPr>
          <p:cNvPr id="568" name="曲线"/>
          <p:cNvSpPr>
            <a:spLocks/>
          </p:cNvSpPr>
          <p:nvPr/>
        </p:nvSpPr>
        <p:spPr>
          <a:xfrm rot="0">
            <a:off x="5873750" y="4008120"/>
            <a:ext cx="4045585" cy="1165860"/>
          </a:xfrm>
          <a:custGeom>
            <a:gdLst>
              <a:gd name="T1" fmla="*/ 0 w 21600"/>
              <a:gd name="T2" fmla="*/ 0 h 21600"/>
              <a:gd name="T3" fmla="*/ 21600 w 21600"/>
              <a:gd name="T4" fmla="*/ 21600 h 21600"/>
            </a:gdLst>
            <a:rect l="T1" t="T2" r="T3" b="T4"/>
            <a:pathLst>
              <a:path w="21600" h="21600">
                <a:moveTo>
                  <a:pt x="0" y="0"/>
                </a:moveTo>
                <a:lnTo>
                  <a:pt x="21600" y="0"/>
                </a:lnTo>
                <a:lnTo>
                  <a:pt x="21600" y="21600"/>
                </a:lnTo>
                <a:lnTo>
                  <a:pt x="0" y="21600"/>
                </a:lnTo>
                <a:lnTo>
                  <a:pt x="0" y="0"/>
                </a:lnTo>
                <a:close/>
              </a:path>
            </a:pathLst>
          </a:custGeom>
          <a:solidFill>
            <a:srgbClr val="1A7B80"/>
          </a:solidFill>
          <a:ln w="7600" cmpd="sng" cap="flat">
            <a:noFill/>
            <a:prstDash val="solid"/>
            <a:bevel/>
          </a:ln>
        </p:spPr>
        <p:txBody>
          <a:bodyPr vert="horz" wrap="square" lIns="107950" tIns="107950" rIns="107950" bIns="107950" anchor="ctr" anchorCtr="0">
            <a:prstTxWarp prst="textNoShape"/>
          </a:bodyPr>
          <a:lstStyle/>
          <a:p>
            <a:pPr marL="0" indent="0" algn="ctr">
              <a:lnSpc>
                <a:spcPct val="100000"/>
              </a:lnSpc>
              <a:spcBef>
                <a:spcPts val="0"/>
              </a:spcBef>
              <a:spcAft>
                <a:spcPts val="0"/>
              </a:spcAft>
              <a:buNone/>
            </a:pPr>
            <a:r>
              <a:rPr lang="zh-CN" altLang="en-US"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rPr>
              <a:t>计入综合所得，适用</a:t>
            </a:r>
            <a:r>
              <a:rPr lang="en-US" altLang="zh-CN"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rPr>
              <a:t>3%</a:t>
            </a:r>
            <a:r>
              <a:rPr lang="zh-CN" altLang="en-US"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rPr>
              <a:t>至</a:t>
            </a:r>
            <a:r>
              <a:rPr lang="en-US" altLang="zh-CN"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rPr>
              <a:t>45%</a:t>
            </a:r>
            <a:r>
              <a:rPr lang="zh-CN" altLang="en-US"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rPr>
              <a:t>的七级超额累进税率</a:t>
            </a:r>
            <a:endParaRPr lang="zh-CN" altLang="en-US"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endParaRPr>
          </a:p>
        </p:txBody>
      </p:sp>
    </p:spTree>
    <p:extLst>
      <p:ext uri="{BB962C8B-B14F-4D97-AF65-F5344CB8AC3E}">
        <p14:creationId xmlns:p14="http://schemas.microsoft.com/office/powerpoint/2010/main" val="131739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6"/>
                                        </p:tgtEl>
                                        <p:attrNameLst>
                                          <p:attrName>style.visibility</p:attrName>
                                        </p:attrNameLst>
                                      </p:cBhvr>
                                      <p:to>
                                        <p:strVal val="visible"/>
                                      </p:to>
                                    </p:set>
                                    <p:anim calcmode="lin" valueType="num">
                                      <p:cBhvr additive="base">
                                        <p:cTn id="7" dur="500" fill="hold"/>
                                        <p:tgtEl>
                                          <p:spTgt spid="556"/>
                                        </p:tgtEl>
                                        <p:attrNameLst>
                                          <p:attrName>ppt_x</p:attrName>
                                        </p:attrNameLst>
                                      </p:cBhvr>
                                      <p:tavLst>
                                        <p:tav tm="0">
                                          <p:val>
                                            <p:strVal val="#ppt_x"/>
                                          </p:val>
                                        </p:tav>
                                        <p:tav tm="100000">
                                          <p:val>
                                            <p:strVal val="#ppt_x"/>
                                          </p:val>
                                        </p:tav>
                                      </p:tavLst>
                                    </p:anim>
                                    <p:anim calcmode="lin" valueType="num">
                                      <p:cBhvr additive="base">
                                        <p:cTn id="8" dur="500" fill="hold"/>
                                        <p:tgtEl>
                                          <p:spTgt spid="55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67"/>
                                        </p:tgtEl>
                                        <p:attrNameLst>
                                          <p:attrName>style.visibility</p:attrName>
                                        </p:attrNameLst>
                                      </p:cBhvr>
                                      <p:to>
                                        <p:strVal val="visible"/>
                                      </p:to>
                                    </p:set>
                                    <p:anim calcmode="lin" valueType="num">
                                      <p:cBhvr additive="base">
                                        <p:cTn id="11" dur="500" fill="hold"/>
                                        <p:tgtEl>
                                          <p:spTgt spid="567"/>
                                        </p:tgtEl>
                                        <p:attrNameLst>
                                          <p:attrName>ppt_x</p:attrName>
                                        </p:attrNameLst>
                                      </p:cBhvr>
                                      <p:tavLst>
                                        <p:tav tm="0">
                                          <p:val>
                                            <p:strVal val="#ppt_x"/>
                                          </p:val>
                                        </p:tav>
                                        <p:tav tm="100000">
                                          <p:val>
                                            <p:strVal val="#ppt_x"/>
                                          </p:val>
                                        </p:tav>
                                      </p:tavLst>
                                    </p:anim>
                                    <p:anim calcmode="lin" valueType="num">
                                      <p:cBhvr additive="base">
                                        <p:cTn id="12" dur="500" fill="hold"/>
                                        <p:tgtEl>
                                          <p:spTgt spid="56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62"/>
                                        </p:tgtEl>
                                        <p:attrNameLst>
                                          <p:attrName>style.visibility</p:attrName>
                                        </p:attrNameLst>
                                      </p:cBhvr>
                                      <p:to>
                                        <p:strVal val="visible"/>
                                      </p:to>
                                    </p:set>
                                    <p:anim calcmode="lin" valueType="num">
                                      <p:cBhvr additive="base">
                                        <p:cTn id="17" dur="500" fill="hold"/>
                                        <p:tgtEl>
                                          <p:spTgt spid="562"/>
                                        </p:tgtEl>
                                        <p:attrNameLst>
                                          <p:attrName>ppt_x</p:attrName>
                                        </p:attrNameLst>
                                      </p:cBhvr>
                                      <p:tavLst>
                                        <p:tav tm="0">
                                          <p:val>
                                            <p:strVal val="#ppt_x"/>
                                          </p:val>
                                        </p:tav>
                                        <p:tav tm="100000">
                                          <p:val>
                                            <p:strVal val="#ppt_x"/>
                                          </p:val>
                                        </p:tav>
                                      </p:tavLst>
                                    </p:anim>
                                    <p:anim calcmode="lin" valueType="num">
                                      <p:cBhvr additive="base">
                                        <p:cTn id="18" dur="500" fill="hold"/>
                                        <p:tgtEl>
                                          <p:spTgt spid="56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68"/>
                                        </p:tgtEl>
                                        <p:attrNameLst>
                                          <p:attrName>style.visibility</p:attrName>
                                        </p:attrNameLst>
                                      </p:cBhvr>
                                      <p:to>
                                        <p:strVal val="visible"/>
                                      </p:to>
                                    </p:set>
                                    <p:anim calcmode="lin" valueType="num">
                                      <p:cBhvr additive="base">
                                        <p:cTn id="21" dur="500" fill="hold"/>
                                        <p:tgtEl>
                                          <p:spTgt spid="568"/>
                                        </p:tgtEl>
                                        <p:attrNameLst>
                                          <p:attrName>ppt_x</p:attrName>
                                        </p:attrNameLst>
                                      </p:cBhvr>
                                      <p:tavLst>
                                        <p:tav tm="0">
                                          <p:val>
                                            <p:strVal val="#ppt_x"/>
                                          </p:val>
                                        </p:tav>
                                        <p:tav tm="100000">
                                          <p:val>
                                            <p:strVal val="#ppt_x"/>
                                          </p:val>
                                        </p:tav>
                                      </p:tavLst>
                                    </p:anim>
                                    <p:anim calcmode="lin" valueType="num">
                                      <p:cBhvr additive="base">
                                        <p:cTn id="22" dur="500" fill="hold"/>
                                        <p:tgtEl>
                                          <p:spTgt spid="5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 grpId="0" animBg="1"/>
      <p:bldP spid="567" grpId="0" animBg="1"/>
      <p:bldP spid="562" grpId="0" animBg="1"/>
      <p:bldP spid="568" grpId="0" animBg="1"/>
    </p:bldLst>
  </p:timing>
</p:sld>
</file>

<file path=ppt/slides/slide46.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571" name="矩形"/>
          <p:cNvSpPr>
            <a:spLocks/>
          </p:cNvSpPr>
          <p:nvPr/>
        </p:nvSpPr>
        <p:spPr>
          <a:xfrm rot="0">
            <a:off x="838200" y="457200"/>
            <a:ext cx="4573396"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020103</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特许权使用费所得</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572"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573"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574" name="曲线"/>
          <p:cNvSpPr>
            <a:spLocks/>
          </p:cNvSpPr>
          <p:nvPr/>
        </p:nvSpPr>
        <p:spPr>
          <a:xfrm rot="10800000">
            <a:off x="365124" y="1960880"/>
            <a:ext cx="2090419" cy="3540123"/>
          </a:xfrm>
          <a:custGeom>
            <a:gdLst>
              <a:gd name="T1" fmla="*/ 0 w 21600"/>
              <a:gd name="T2" fmla="*/ 0 h 21600"/>
              <a:gd name="T3" fmla="*/ 21600 w 21600"/>
              <a:gd name="T4" fmla="*/ 21600 h 21600"/>
            </a:gdLst>
            <a:rect l="T1" t="T2" r="T3" b="T4"/>
            <a:pathLst>
              <a:path w="21600" h="21600">
                <a:moveTo>
                  <a:pt x="21599" y="21600"/>
                </a:moveTo>
                <a:lnTo>
                  <a:pt x="0" y="10798"/>
                </a:lnTo>
                <a:lnTo>
                  <a:pt x="21599" y="0"/>
                </a:lnTo>
                <a:lnTo>
                  <a:pt x="21599" y="21600"/>
                </a:lnTo>
                <a:close/>
              </a:path>
            </a:pathLst>
          </a:custGeom>
          <a:solidFill>
            <a:srgbClr val="1A7B80"/>
          </a:solidFill>
          <a:ln w="7600" cmpd="sng" cap="flat">
            <a:noFill/>
            <a:prstDash val="solid"/>
            <a:bevel/>
          </a:ln>
        </p:spPr>
      </p:sp>
      <p:sp>
        <p:nvSpPr>
          <p:cNvPr id="575" name="曲线"/>
          <p:cNvSpPr>
            <a:spLocks/>
          </p:cNvSpPr>
          <p:nvPr/>
        </p:nvSpPr>
        <p:spPr>
          <a:xfrm rot="0">
            <a:off x="2259965" y="2070735"/>
            <a:ext cx="4962525" cy="1248410"/>
          </a:xfrm>
          <a:custGeom>
            <a:gdLst>
              <a:gd name="T1" fmla="*/ 0 w 21600"/>
              <a:gd name="T2" fmla="*/ 0 h 21600"/>
              <a:gd name="T3" fmla="*/ 21600 w 21600"/>
              <a:gd name="T4" fmla="*/ 21600 h 21600"/>
            </a:gdLst>
            <a:rect l="T1" t="T2" r="T3" b="T4"/>
            <a:pathLst>
              <a:path w="21600" h="21600">
                <a:moveTo>
                  <a:pt x="0" y="0"/>
                </a:moveTo>
                <a:lnTo>
                  <a:pt x="21600" y="0"/>
                </a:lnTo>
                <a:lnTo>
                  <a:pt x="21600" y="21600"/>
                </a:lnTo>
                <a:lnTo>
                  <a:pt x="0" y="21600"/>
                </a:lnTo>
                <a:lnTo>
                  <a:pt x="0" y="0"/>
                </a:lnTo>
                <a:close/>
              </a:path>
            </a:pathLst>
          </a:custGeom>
          <a:solidFill>
            <a:srgbClr val="1A7B80"/>
          </a:solidFill>
          <a:ln w="7600" cmpd="sng" cap="flat">
            <a:noFill/>
            <a:prstDash val="solid"/>
            <a:bevel/>
          </a:ln>
        </p:spPr>
        <p:txBody>
          <a:bodyPr vert="horz" wrap="square" lIns="107950" tIns="107950" rIns="107950" bIns="107950" anchor="ctr" anchorCtr="0">
            <a:prstTxWarp prst="textNoShape"/>
          </a:bodyPr>
          <a:lstStyle/>
          <a:p>
            <a:pPr marL="0" indent="0" algn="l">
              <a:lnSpc>
                <a:spcPct val="150000"/>
              </a:lnSpc>
              <a:spcBef>
                <a:spcPts val="0"/>
              </a:spcBef>
              <a:spcAft>
                <a:spcPts val="0"/>
              </a:spcAft>
              <a:buNone/>
            </a:pPr>
            <a:r>
              <a:rPr lang="zh-CN" altLang="en-US" sz="2500" b="0" i="0" u="none" strike="noStrike" kern="1200" cap="none" spc="0" baseline="0">
                <a:solidFill>
                  <a:srgbClr val="FFFFFF"/>
                </a:solidFill>
                <a:latin typeface="微软雅黑" pitchFamily="0" charset="0"/>
                <a:ea typeface="微软雅黑" pitchFamily="0" charset="0"/>
                <a:cs typeface="Arial" pitchFamily="0" charset="0"/>
              </a:rPr>
              <a:t>不超过</a:t>
            </a:r>
            <a:r>
              <a:rPr lang="en-US" altLang="zh-CN" sz="2500" b="0" i="0" u="none" strike="noStrike" kern="1200" cap="none" spc="0" baseline="0">
                <a:solidFill>
                  <a:srgbClr val="FFFFFF"/>
                </a:solidFill>
                <a:latin typeface="微软雅黑" pitchFamily="0" charset="0"/>
                <a:ea typeface="微软雅黑" pitchFamily="0" charset="0"/>
                <a:cs typeface="Arial" pitchFamily="0" charset="0"/>
              </a:rPr>
              <a:t>4000</a:t>
            </a:r>
            <a:r>
              <a:rPr lang="zh-CN" altLang="en-US" sz="2500" b="0" i="0" u="none" strike="noStrike" kern="1200" cap="none" spc="0" baseline="0">
                <a:solidFill>
                  <a:srgbClr val="FFFFFF"/>
                </a:solidFill>
                <a:latin typeface="微软雅黑" pitchFamily="0" charset="0"/>
                <a:ea typeface="微软雅黑" pitchFamily="0" charset="0"/>
                <a:cs typeface="Arial" pitchFamily="0" charset="0"/>
              </a:rPr>
              <a:t>元，减除费用</a:t>
            </a:r>
            <a:r>
              <a:rPr lang="en-US" altLang="zh-CN" sz="2500" b="0" i="0" u="none" strike="noStrike" kern="1200" cap="none" spc="0" baseline="0">
                <a:solidFill>
                  <a:srgbClr val="FFFFFF"/>
                </a:solidFill>
                <a:latin typeface="微软雅黑" pitchFamily="0" charset="0"/>
                <a:ea typeface="微软雅黑" pitchFamily="0" charset="0"/>
                <a:cs typeface="Arial" pitchFamily="0" charset="0"/>
              </a:rPr>
              <a:t>800</a:t>
            </a:r>
            <a:r>
              <a:rPr lang="zh-CN" altLang="en-US" sz="2500" b="0" i="0" u="none" strike="noStrike" kern="1200" cap="none" spc="0" baseline="0">
                <a:solidFill>
                  <a:srgbClr val="FFFFFF"/>
                </a:solidFill>
                <a:latin typeface="微软雅黑" pitchFamily="0" charset="0"/>
                <a:ea typeface="微软雅黑" pitchFamily="0" charset="0"/>
                <a:cs typeface="Arial" pitchFamily="0" charset="0"/>
              </a:rPr>
              <a:t>元；</a:t>
            </a:r>
            <a:endParaRPr lang="en-US" altLang="zh-CN" sz="2500" b="0" i="0" u="none" strike="noStrike" kern="1200" cap="none" spc="0" baseline="0">
              <a:solidFill>
                <a:srgbClr val="FFFFFF"/>
              </a:solidFill>
              <a:latin typeface="微软雅黑" pitchFamily="0" charset="0"/>
              <a:ea typeface="微软雅黑" pitchFamily="0" charset="0"/>
              <a:cs typeface="Arial" pitchFamily="0" charset="0"/>
            </a:endParaRPr>
          </a:p>
          <a:p>
            <a:pPr marL="0" indent="0" algn="l">
              <a:lnSpc>
                <a:spcPct val="150000"/>
              </a:lnSpc>
              <a:spcBef>
                <a:spcPts val="0"/>
              </a:spcBef>
              <a:spcAft>
                <a:spcPts val="0"/>
              </a:spcAft>
              <a:buNone/>
            </a:pPr>
            <a:r>
              <a:rPr lang="zh-CN" altLang="en-US" sz="2500" b="0" i="0" u="none" strike="noStrike" kern="1200" cap="none" spc="0" baseline="0">
                <a:solidFill>
                  <a:srgbClr val="FFFFFF"/>
                </a:solidFill>
                <a:latin typeface="微软雅黑" pitchFamily="0" charset="0"/>
                <a:ea typeface="微软雅黑" pitchFamily="0" charset="0"/>
                <a:cs typeface="Arial" pitchFamily="0" charset="0"/>
              </a:rPr>
              <a:t>超过</a:t>
            </a:r>
            <a:r>
              <a:rPr lang="en-US" altLang="zh-CN" sz="2500" b="0" i="0" u="none" strike="noStrike" kern="1200" cap="none" spc="0" baseline="0">
                <a:solidFill>
                  <a:srgbClr val="FFFFFF"/>
                </a:solidFill>
                <a:latin typeface="微软雅黑" pitchFamily="0" charset="0"/>
                <a:ea typeface="微软雅黑" pitchFamily="0" charset="0"/>
                <a:cs typeface="Arial" pitchFamily="0" charset="0"/>
              </a:rPr>
              <a:t>4000</a:t>
            </a:r>
            <a:r>
              <a:rPr lang="zh-CN" altLang="en-US" sz="2500" b="0" i="0" u="none" strike="noStrike" kern="1200" cap="none" spc="0" baseline="0">
                <a:solidFill>
                  <a:srgbClr val="FFFFFF"/>
                </a:solidFill>
                <a:latin typeface="微软雅黑" pitchFamily="0" charset="0"/>
                <a:ea typeface="微软雅黑" pitchFamily="0" charset="0"/>
                <a:cs typeface="Arial" pitchFamily="0" charset="0"/>
              </a:rPr>
              <a:t>元的，减除</a:t>
            </a:r>
            <a:r>
              <a:rPr lang="en-US" altLang="zh-CN" sz="2500" b="0" i="0" u="none" strike="noStrike" kern="1200" cap="none" spc="0" baseline="0">
                <a:solidFill>
                  <a:srgbClr val="FFFFFF"/>
                </a:solidFill>
                <a:latin typeface="微软雅黑" pitchFamily="0" charset="0"/>
                <a:ea typeface="微软雅黑" pitchFamily="0" charset="0"/>
                <a:cs typeface="Arial" pitchFamily="0" charset="0"/>
              </a:rPr>
              <a:t>20%</a:t>
            </a:r>
            <a:r>
              <a:rPr lang="zh-CN" altLang="en-US" sz="2500" b="0" i="0" u="none" strike="noStrike" kern="1200" cap="none" spc="0" baseline="0">
                <a:solidFill>
                  <a:srgbClr val="FFFFFF"/>
                </a:solidFill>
                <a:latin typeface="微软雅黑" pitchFamily="0" charset="0"/>
                <a:ea typeface="微软雅黑" pitchFamily="0" charset="0"/>
                <a:cs typeface="Arial" pitchFamily="0" charset="0"/>
              </a:rPr>
              <a:t>的费用</a:t>
            </a:r>
            <a:endParaRPr lang="zh-CN" altLang="en-US" sz="2500" b="0" i="0" u="none" strike="noStrike" kern="1200" cap="none" spc="0" baseline="0">
              <a:solidFill>
                <a:srgbClr val="FFFFFF"/>
              </a:solidFill>
              <a:latin typeface="微软雅黑" pitchFamily="0" charset="0"/>
              <a:ea typeface="微软雅黑" pitchFamily="0" charset="0"/>
              <a:cs typeface="Arial" pitchFamily="0" charset="0"/>
            </a:endParaRPr>
          </a:p>
        </p:txBody>
      </p:sp>
      <p:sp>
        <p:nvSpPr>
          <p:cNvPr id="576" name="矩形"/>
          <p:cNvSpPr>
            <a:spLocks/>
          </p:cNvSpPr>
          <p:nvPr/>
        </p:nvSpPr>
        <p:spPr>
          <a:xfrm rot="0">
            <a:off x="487045" y="3209290"/>
            <a:ext cx="1654175" cy="986790"/>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3000" b="1" i="0" u="none" strike="noStrike" kern="1200" cap="none" spc="0" baseline="0">
                <a:solidFill>
                  <a:srgbClr val="ECF3F4"/>
                </a:solidFill>
                <a:latin typeface="宋体" pitchFamily="0" charset="0"/>
                <a:ea typeface="宋体" pitchFamily="0" charset="0"/>
                <a:cs typeface="Arial" pitchFamily="0" charset="0"/>
              </a:rPr>
              <a:t>应纳税所得额</a:t>
            </a:r>
            <a:endParaRPr lang="zh-CN" altLang="en-US" sz="3000" b="1" i="0" u="none" strike="noStrike" kern="1200" cap="none" spc="0" baseline="0">
              <a:solidFill>
                <a:srgbClr val="ECF3F4"/>
              </a:solidFill>
              <a:latin typeface="宋体" pitchFamily="0" charset="0"/>
              <a:ea typeface="宋体" pitchFamily="0" charset="0"/>
              <a:cs typeface="Arial" pitchFamily="0" charset="0"/>
            </a:endParaRPr>
          </a:p>
        </p:txBody>
      </p:sp>
      <p:sp>
        <p:nvSpPr>
          <p:cNvPr id="577" name="直线"/>
          <p:cNvSpPr>
            <a:spLocks/>
          </p:cNvSpPr>
          <p:nvPr/>
        </p:nvSpPr>
        <p:spPr>
          <a:xfrm rot="0">
            <a:off x="2441575" y="3731260"/>
            <a:ext cx="8529955" cy="0"/>
          </a:xfrm>
          <a:prstGeom prst="line"/>
          <a:noFill/>
          <a:ln w="12700" cmpd="sng" cap="flat">
            <a:solidFill>
              <a:srgbClr val="41719C"/>
            </a:solidFill>
            <a:prstDash val="sysDot"/>
            <a:round/>
          </a:ln>
        </p:spPr>
      </p:sp>
      <p:sp>
        <p:nvSpPr>
          <p:cNvPr id="578" name="曲线"/>
          <p:cNvSpPr>
            <a:spLocks/>
          </p:cNvSpPr>
          <p:nvPr/>
        </p:nvSpPr>
        <p:spPr>
          <a:xfrm rot="0">
            <a:off x="2259965" y="4008120"/>
            <a:ext cx="3401695" cy="1165860"/>
          </a:xfrm>
          <a:custGeom>
            <a:gdLst>
              <a:gd name="T1" fmla="*/ 0 w 21600"/>
              <a:gd name="T2" fmla="*/ 0 h 21600"/>
              <a:gd name="T3" fmla="*/ 21600 w 21600"/>
              <a:gd name="T4" fmla="*/ 21600 h 21600"/>
            </a:gdLst>
            <a:rect l="T1" t="T2" r="T3" b="T4"/>
            <a:pathLst>
              <a:path w="21600" h="21600">
                <a:moveTo>
                  <a:pt x="0" y="0"/>
                </a:moveTo>
                <a:lnTo>
                  <a:pt x="21600" y="0"/>
                </a:lnTo>
                <a:lnTo>
                  <a:pt x="21600" y="21600"/>
                </a:lnTo>
                <a:lnTo>
                  <a:pt x="0" y="21600"/>
                </a:lnTo>
                <a:lnTo>
                  <a:pt x="0" y="0"/>
                </a:lnTo>
                <a:close/>
              </a:path>
            </a:pathLst>
          </a:custGeom>
          <a:solidFill>
            <a:srgbClr val="1A7B80"/>
          </a:solidFill>
          <a:ln w="7600" cmpd="sng" cap="flat">
            <a:noFill/>
            <a:prstDash val="solid"/>
            <a:bevel/>
          </a:ln>
        </p:spPr>
        <p:txBody>
          <a:bodyPr vert="horz" wrap="square" lIns="107950" tIns="107950" rIns="107950" bIns="107950" anchor="ctr" anchorCtr="0">
            <a:prstTxWarp prst="textNoShape"/>
          </a:bodyPr>
          <a:lstStyle/>
          <a:p>
            <a:pPr marL="0" indent="0" algn="ctr">
              <a:lnSpc>
                <a:spcPct val="100000"/>
              </a:lnSpc>
              <a:spcBef>
                <a:spcPts val="0"/>
              </a:spcBef>
              <a:spcAft>
                <a:spcPts val="0"/>
              </a:spcAft>
              <a:buNone/>
            </a:pPr>
            <a:r>
              <a:rPr lang="zh-CN" altLang="en-US"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rPr>
              <a:t>减除</a:t>
            </a:r>
            <a:r>
              <a:rPr lang="en-US" altLang="zh-CN"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rPr>
              <a:t>20%</a:t>
            </a:r>
            <a:r>
              <a:rPr lang="zh-CN" altLang="en-US"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rPr>
              <a:t>的费用后为收入额</a:t>
            </a:r>
            <a:endParaRPr lang="zh-CN" altLang="en-US"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endParaRPr>
          </a:p>
        </p:txBody>
      </p:sp>
      <p:sp>
        <p:nvSpPr>
          <p:cNvPr id="579" name="曲线"/>
          <p:cNvSpPr>
            <a:spLocks/>
          </p:cNvSpPr>
          <p:nvPr/>
        </p:nvSpPr>
        <p:spPr>
          <a:xfrm rot="0">
            <a:off x="9747250" y="1960880"/>
            <a:ext cx="2090418" cy="3540123"/>
          </a:xfrm>
          <a:custGeom>
            <a:gdLst>
              <a:gd name="T1" fmla="*/ 0 w 21600"/>
              <a:gd name="T2" fmla="*/ 0 h 21600"/>
              <a:gd name="T3" fmla="*/ 21600 w 21600"/>
              <a:gd name="T4" fmla="*/ 21600 h 21600"/>
            </a:gdLst>
            <a:rect l="T1" t="T2" r="T3" b="T4"/>
            <a:pathLst>
              <a:path w="21600" h="21600">
                <a:moveTo>
                  <a:pt x="21599" y="21600"/>
                </a:moveTo>
                <a:lnTo>
                  <a:pt x="0" y="10798"/>
                </a:lnTo>
                <a:lnTo>
                  <a:pt x="21599" y="0"/>
                </a:lnTo>
                <a:lnTo>
                  <a:pt x="21599" y="21600"/>
                </a:lnTo>
                <a:close/>
              </a:path>
            </a:pathLst>
          </a:custGeom>
          <a:solidFill>
            <a:srgbClr val="1A7B80"/>
          </a:solidFill>
          <a:ln w="7600" cmpd="sng" cap="flat">
            <a:noFill/>
            <a:prstDash val="solid"/>
            <a:bevel/>
          </a:ln>
        </p:spPr>
      </p:sp>
      <p:sp>
        <p:nvSpPr>
          <p:cNvPr id="580" name="矩形"/>
          <p:cNvSpPr>
            <a:spLocks/>
          </p:cNvSpPr>
          <p:nvPr/>
        </p:nvSpPr>
        <p:spPr>
          <a:xfrm rot="0">
            <a:off x="10470514" y="3455035"/>
            <a:ext cx="1144904" cy="53911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3000" b="1" i="0" u="none" strike="noStrike" kern="1200" cap="none" spc="0" baseline="0">
                <a:solidFill>
                  <a:srgbClr val="ECF3F4"/>
                </a:solidFill>
                <a:latin typeface="宋体" pitchFamily="0" charset="0"/>
                <a:ea typeface="宋体" pitchFamily="0" charset="0"/>
                <a:cs typeface="Arial" pitchFamily="0" charset="0"/>
              </a:rPr>
              <a:t>税率</a:t>
            </a:r>
            <a:endParaRPr lang="zh-CN" altLang="en-US" sz="3000" b="1" i="0" u="none" strike="noStrike" kern="1200" cap="none" spc="0" baseline="0">
              <a:solidFill>
                <a:srgbClr val="ECF3F4"/>
              </a:solidFill>
              <a:latin typeface="宋体" pitchFamily="0" charset="0"/>
              <a:ea typeface="宋体" pitchFamily="0" charset="0"/>
              <a:cs typeface="Arial" pitchFamily="0" charset="0"/>
            </a:endParaRPr>
          </a:p>
        </p:txBody>
      </p:sp>
      <p:sp>
        <p:nvSpPr>
          <p:cNvPr id="581" name="曲线"/>
          <p:cNvSpPr>
            <a:spLocks/>
          </p:cNvSpPr>
          <p:nvPr/>
        </p:nvSpPr>
        <p:spPr>
          <a:xfrm rot="0">
            <a:off x="4837430" y="5337810"/>
            <a:ext cx="2780029" cy="1165860"/>
          </a:xfrm>
          <a:custGeom>
            <a:gdLst>
              <a:gd name="T1" fmla="*/ 0 w 21600"/>
              <a:gd name="T2" fmla="*/ 0 h 21600"/>
              <a:gd name="T3" fmla="*/ 21600 w 21600"/>
              <a:gd name="T4" fmla="*/ 21600 h 21600"/>
            </a:gdLst>
            <a:rect l="T1" t="T2" r="T3" b="T4"/>
            <a:pathLst>
              <a:path w="21600" h="21600">
                <a:moveTo>
                  <a:pt x="0" y="0"/>
                </a:moveTo>
                <a:lnTo>
                  <a:pt x="21600" y="0"/>
                </a:lnTo>
                <a:lnTo>
                  <a:pt x="21600" y="21600"/>
                </a:lnTo>
                <a:lnTo>
                  <a:pt x="0" y="21600"/>
                </a:lnTo>
                <a:lnTo>
                  <a:pt x="0" y="0"/>
                </a:lnTo>
                <a:close/>
              </a:path>
            </a:pathLst>
          </a:custGeom>
          <a:solidFill>
            <a:schemeClr val="bg1"/>
          </a:solidFill>
          <a:ln w="7600" cmpd="sng" cap="flat">
            <a:noFill/>
            <a:prstDash val="solid"/>
            <a:bevel/>
          </a:ln>
        </p:spPr>
        <p:txBody>
          <a:bodyPr vert="horz" wrap="square" lIns="107950" tIns="107950" rIns="107950" bIns="107950" anchor="ctr" anchorCtr="0">
            <a:prstTxWarp prst="textNoShape"/>
          </a:bodyPr>
          <a:lstStyle/>
          <a:p>
            <a:pPr marL="0" indent="0" algn="l">
              <a:lnSpc>
                <a:spcPct val="100000"/>
              </a:lnSpc>
              <a:spcBef>
                <a:spcPts val="0"/>
              </a:spcBef>
              <a:spcAft>
                <a:spcPts val="0"/>
              </a:spcAft>
              <a:buNone/>
            </a:pPr>
            <a:r>
              <a:rPr lang="zh-CN" altLang="en-US" sz="3000" b="0" i="0" u="none" strike="noStrike" kern="1200" cap="none" spc="0" baseline="0">
                <a:solidFill>
                  <a:schemeClr val="tx1"/>
                </a:solidFill>
                <a:latin typeface="微软雅黑" pitchFamily="0" charset="0"/>
                <a:ea typeface="微软雅黑" pitchFamily="0" charset="0"/>
                <a:cs typeface="Arial" pitchFamily="0" charset="0"/>
              </a:rPr>
              <a:t>汇算清缴阶段</a:t>
            </a:r>
            <a:endParaRPr lang="zh-CN" altLang="en-US" sz="3000" b="0"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582" name="曲线"/>
          <p:cNvSpPr>
            <a:spLocks/>
          </p:cNvSpPr>
          <p:nvPr/>
        </p:nvSpPr>
        <p:spPr>
          <a:xfrm rot="0">
            <a:off x="5873750" y="4008120"/>
            <a:ext cx="4045585" cy="1165860"/>
          </a:xfrm>
          <a:custGeom>
            <a:gdLst>
              <a:gd name="T1" fmla="*/ 0 w 21600"/>
              <a:gd name="T2" fmla="*/ 0 h 21600"/>
              <a:gd name="T3" fmla="*/ 21600 w 21600"/>
              <a:gd name="T4" fmla="*/ 21600 h 21600"/>
            </a:gdLst>
            <a:rect l="T1" t="T2" r="T3" b="T4"/>
            <a:pathLst>
              <a:path w="21600" h="21600">
                <a:moveTo>
                  <a:pt x="0" y="0"/>
                </a:moveTo>
                <a:lnTo>
                  <a:pt x="21600" y="0"/>
                </a:lnTo>
                <a:lnTo>
                  <a:pt x="21600" y="21600"/>
                </a:lnTo>
                <a:lnTo>
                  <a:pt x="0" y="21600"/>
                </a:lnTo>
                <a:lnTo>
                  <a:pt x="0" y="0"/>
                </a:lnTo>
                <a:close/>
              </a:path>
            </a:pathLst>
          </a:custGeom>
          <a:solidFill>
            <a:srgbClr val="1A7B80"/>
          </a:solidFill>
          <a:ln w="7600" cmpd="sng" cap="flat">
            <a:noFill/>
            <a:prstDash val="solid"/>
            <a:bevel/>
          </a:ln>
        </p:spPr>
        <p:txBody>
          <a:bodyPr vert="horz" wrap="square" lIns="107950" tIns="107950" rIns="107950" bIns="107950" anchor="ctr" anchorCtr="0">
            <a:prstTxWarp prst="textNoShape"/>
          </a:bodyPr>
          <a:lstStyle/>
          <a:p>
            <a:pPr marL="0" indent="0" algn="ctr">
              <a:lnSpc>
                <a:spcPct val="100000"/>
              </a:lnSpc>
              <a:spcBef>
                <a:spcPts val="0"/>
              </a:spcBef>
              <a:spcAft>
                <a:spcPts val="0"/>
              </a:spcAft>
              <a:buNone/>
            </a:pPr>
            <a:r>
              <a:rPr lang="zh-CN" altLang="en-US"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rPr>
              <a:t>计入综合所得，适用</a:t>
            </a:r>
            <a:r>
              <a:rPr lang="en-US" altLang="zh-CN"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rPr>
              <a:t>3%</a:t>
            </a:r>
            <a:r>
              <a:rPr lang="zh-CN" altLang="en-US"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rPr>
              <a:t>至</a:t>
            </a:r>
            <a:r>
              <a:rPr lang="en-US" altLang="zh-CN"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rPr>
              <a:t>45%</a:t>
            </a:r>
            <a:r>
              <a:rPr lang="zh-CN" altLang="en-US"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rPr>
              <a:t>的七级超额累进税率</a:t>
            </a:r>
            <a:endParaRPr lang="zh-CN" altLang="en-US"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endParaRPr>
          </a:p>
        </p:txBody>
      </p:sp>
      <p:sp>
        <p:nvSpPr>
          <p:cNvPr id="583" name="矩形"/>
          <p:cNvSpPr>
            <a:spLocks/>
          </p:cNvSpPr>
          <p:nvPr/>
        </p:nvSpPr>
        <p:spPr>
          <a:xfrm rot="0">
            <a:off x="4993005" y="1050925"/>
            <a:ext cx="2478405" cy="5391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3000" b="0" i="0" u="none" strike="noStrike" kern="1200" cap="none" spc="0" baseline="0">
                <a:solidFill>
                  <a:schemeClr val="tx1"/>
                </a:solidFill>
                <a:latin typeface="微软雅黑" pitchFamily="0" charset="0"/>
                <a:ea typeface="微软雅黑" pitchFamily="0" charset="0"/>
                <a:cs typeface="Arial" pitchFamily="0" charset="0"/>
                <a:sym typeface="黑体" pitchFamily="0" charset="0"/>
              </a:rPr>
              <a:t>预扣预缴阶段</a:t>
            </a:r>
            <a:endParaRPr lang="zh-CN" altLang="en-US" sz="3000" b="0" i="0" u="none" strike="noStrike" kern="1200" cap="none" spc="0" baseline="0">
              <a:solidFill>
                <a:schemeClr val="tx1"/>
              </a:solidFill>
              <a:latin typeface="微软雅黑" pitchFamily="0" charset="0"/>
              <a:ea typeface="微软雅黑" pitchFamily="0" charset="0"/>
              <a:cs typeface="Arial" pitchFamily="0" charset="0"/>
              <a:sym typeface="黑体" pitchFamily="0" charset="0"/>
            </a:endParaRPr>
          </a:p>
        </p:txBody>
      </p:sp>
      <p:sp>
        <p:nvSpPr>
          <p:cNvPr id="584" name="对角圆角矩形"/>
          <p:cNvSpPr>
            <a:spLocks/>
          </p:cNvSpPr>
          <p:nvPr/>
        </p:nvSpPr>
        <p:spPr>
          <a:xfrm rot="0">
            <a:off x="7362825" y="2070735"/>
            <a:ext cx="2555873" cy="1239520"/>
          </a:xfrm>
          <a:prstGeom prst="round2DiagRect">
            <a:avLst>
              <a:gd name="adj1" fmla="val 16662"/>
              <a:gd name="adj2" fmla="val 268"/>
            </a:avLst>
          </a:prstGeom>
          <a:solidFill>
            <a:srgbClr val="1A7B80"/>
          </a:solidFill>
          <a:ln w="12700" cmpd="sng" cap="flat">
            <a:solidFill>
              <a:srgbClr val="156569"/>
            </a:solidFill>
            <a:prstDash val="solid"/>
            <a:round/>
          </a:ln>
        </p:spPr>
        <p:txBody>
          <a:bodyPr vert="horz" wrap="square" lIns="91440" tIns="45720" rIns="91440" bIns="45720" anchor="ctr" anchorCtr="0">
            <a:prstTxWarp prst="textNoShape"/>
          </a:bodyPr>
          <a:lstStyle/>
          <a:p>
            <a:pPr marL="0" indent="0" algn="ctr">
              <a:lnSpc>
                <a:spcPct val="150000"/>
              </a:lnSpc>
              <a:spcBef>
                <a:spcPts val="0"/>
              </a:spcBef>
              <a:spcAft>
                <a:spcPts val="0"/>
              </a:spcAft>
              <a:buNone/>
            </a:pPr>
            <a:r>
              <a:rPr lang="en-US" altLang="zh-CN" sz="2500" b="0" i="0" u="none" strike="noStrike" kern="1200" cap="none" spc="0" baseline="0">
                <a:solidFill>
                  <a:srgbClr val="FFFFFF"/>
                </a:solidFill>
                <a:latin typeface="微软雅黑" pitchFamily="0" charset="0"/>
                <a:ea typeface="微软雅黑" pitchFamily="0" charset="0"/>
                <a:cs typeface="Arial" pitchFamily="0" charset="0"/>
              </a:rPr>
              <a:t>20%比例税率</a:t>
            </a:r>
            <a:endParaRPr lang="zh-CN" altLang="en-US" sz="2500" b="0" i="0" u="none" strike="noStrike" kern="1200" cap="none" spc="0" baseline="0">
              <a:solidFill>
                <a:srgbClr val="FFFFFF"/>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33378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5"/>
                                        </p:tgtEl>
                                        <p:attrNameLst>
                                          <p:attrName>style.visibility</p:attrName>
                                        </p:attrNameLst>
                                      </p:cBhvr>
                                      <p:to>
                                        <p:strVal val="visible"/>
                                      </p:to>
                                    </p:set>
                                    <p:anim calcmode="lin" valueType="num">
                                      <p:cBhvr additive="base">
                                        <p:cTn id="7" dur="500" fill="hold"/>
                                        <p:tgtEl>
                                          <p:spTgt spid="575"/>
                                        </p:tgtEl>
                                        <p:attrNameLst>
                                          <p:attrName>ppt_x</p:attrName>
                                        </p:attrNameLst>
                                      </p:cBhvr>
                                      <p:tavLst>
                                        <p:tav tm="0">
                                          <p:val>
                                            <p:strVal val="#ppt_x"/>
                                          </p:val>
                                        </p:tav>
                                        <p:tav tm="100000">
                                          <p:val>
                                            <p:strVal val="#ppt_x"/>
                                          </p:val>
                                        </p:tav>
                                      </p:tavLst>
                                    </p:anim>
                                    <p:anim calcmode="lin" valueType="num">
                                      <p:cBhvr additive="base">
                                        <p:cTn id="8" dur="500" fill="hold"/>
                                        <p:tgtEl>
                                          <p:spTgt spid="5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8"/>
                                        </p:tgtEl>
                                        <p:attrNameLst>
                                          <p:attrName>style.visibility</p:attrName>
                                        </p:attrNameLst>
                                      </p:cBhvr>
                                      <p:to>
                                        <p:strVal val="visible"/>
                                      </p:to>
                                    </p:set>
                                    <p:anim calcmode="lin" valueType="num">
                                      <p:cBhvr additive="base">
                                        <p:cTn id="13" dur="500" fill="hold"/>
                                        <p:tgtEl>
                                          <p:spTgt spid="578"/>
                                        </p:tgtEl>
                                        <p:attrNameLst>
                                          <p:attrName>ppt_x</p:attrName>
                                        </p:attrNameLst>
                                      </p:cBhvr>
                                      <p:tavLst>
                                        <p:tav tm="0">
                                          <p:val>
                                            <p:strVal val="#ppt_x"/>
                                          </p:val>
                                        </p:tav>
                                        <p:tav tm="100000">
                                          <p:val>
                                            <p:strVal val="#ppt_x"/>
                                          </p:val>
                                        </p:tav>
                                      </p:tavLst>
                                    </p:anim>
                                    <p:anim calcmode="lin" valueType="num">
                                      <p:cBhvr additive="base">
                                        <p:cTn id="14" dur="500" fill="hold"/>
                                        <p:tgtEl>
                                          <p:spTgt spid="57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82"/>
                                        </p:tgtEl>
                                        <p:attrNameLst>
                                          <p:attrName>style.visibility</p:attrName>
                                        </p:attrNameLst>
                                      </p:cBhvr>
                                      <p:to>
                                        <p:strVal val="visible"/>
                                      </p:to>
                                    </p:set>
                                    <p:anim calcmode="lin" valueType="num">
                                      <p:cBhvr additive="base">
                                        <p:cTn id="17" dur="500" fill="hold"/>
                                        <p:tgtEl>
                                          <p:spTgt spid="582"/>
                                        </p:tgtEl>
                                        <p:attrNameLst>
                                          <p:attrName>ppt_x</p:attrName>
                                        </p:attrNameLst>
                                      </p:cBhvr>
                                      <p:tavLst>
                                        <p:tav tm="0">
                                          <p:val>
                                            <p:strVal val="#ppt_x"/>
                                          </p:val>
                                        </p:tav>
                                        <p:tav tm="100000">
                                          <p:val>
                                            <p:strVal val="#ppt_x"/>
                                          </p:val>
                                        </p:tav>
                                      </p:tavLst>
                                    </p:anim>
                                    <p:anim calcmode="lin" valueType="num">
                                      <p:cBhvr additive="base">
                                        <p:cTn id="18" dur="500" fill="hold"/>
                                        <p:tgtEl>
                                          <p:spTgt spid="58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84"/>
                                        </p:tgtEl>
                                        <p:attrNameLst>
                                          <p:attrName>style.visibility</p:attrName>
                                        </p:attrNameLst>
                                      </p:cBhvr>
                                      <p:to>
                                        <p:strVal val="visible"/>
                                      </p:to>
                                    </p:set>
                                    <p:anim calcmode="lin" valueType="num">
                                      <p:cBhvr additive="base">
                                        <p:cTn id="21" dur="500" fill="hold"/>
                                        <p:tgtEl>
                                          <p:spTgt spid="584"/>
                                        </p:tgtEl>
                                        <p:attrNameLst>
                                          <p:attrName>ppt_x</p:attrName>
                                        </p:attrNameLst>
                                      </p:cBhvr>
                                      <p:tavLst>
                                        <p:tav tm="0">
                                          <p:val>
                                            <p:strVal val="#ppt_x"/>
                                          </p:val>
                                        </p:tav>
                                        <p:tav tm="100000">
                                          <p:val>
                                            <p:strVal val="#ppt_x"/>
                                          </p:val>
                                        </p:tav>
                                      </p:tavLst>
                                    </p:anim>
                                    <p:anim calcmode="lin" valueType="num">
                                      <p:cBhvr additive="base">
                                        <p:cTn id="22" dur="500" fill="hold"/>
                                        <p:tgtEl>
                                          <p:spTgt spid="5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 grpId="0" animBg="1"/>
      <p:bldP spid="578" grpId="0" animBg="1"/>
      <p:bldP spid="582" grpId="0" animBg="1"/>
      <p:bldP spid="584" grpId="0" animBg="1"/>
    </p:bldLst>
  </p:timing>
</p:sld>
</file>

<file path=ppt/slides/slide47.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587" name="矩形"/>
          <p:cNvSpPr>
            <a:spLocks/>
          </p:cNvSpPr>
          <p:nvPr/>
        </p:nvSpPr>
        <p:spPr>
          <a:xfrm rot="0">
            <a:off x="838200" y="457200"/>
            <a:ext cx="3557396"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020104</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稿酬所得</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588"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589" name="曲线"/>
          <p:cNvSpPr>
            <a:spLocks/>
          </p:cNvSpPr>
          <p:nvPr/>
        </p:nvSpPr>
        <p:spPr>
          <a:xfrm rot="10800000">
            <a:off x="365124" y="1960880"/>
            <a:ext cx="2090419" cy="3540123"/>
          </a:xfrm>
          <a:custGeom>
            <a:gdLst>
              <a:gd name="T1" fmla="*/ 0 w 21600"/>
              <a:gd name="T2" fmla="*/ 0 h 21600"/>
              <a:gd name="T3" fmla="*/ 21600 w 21600"/>
              <a:gd name="T4" fmla="*/ 21600 h 21600"/>
            </a:gdLst>
            <a:rect l="T1" t="T2" r="T3" b="T4"/>
            <a:pathLst>
              <a:path w="21600" h="21600">
                <a:moveTo>
                  <a:pt x="21599" y="21600"/>
                </a:moveTo>
                <a:lnTo>
                  <a:pt x="0" y="10798"/>
                </a:lnTo>
                <a:lnTo>
                  <a:pt x="21599" y="0"/>
                </a:lnTo>
                <a:lnTo>
                  <a:pt x="21599" y="21600"/>
                </a:lnTo>
                <a:close/>
              </a:path>
            </a:pathLst>
          </a:custGeom>
          <a:solidFill>
            <a:srgbClr val="1A7B80"/>
          </a:solidFill>
          <a:ln w="7600" cmpd="sng" cap="flat">
            <a:noFill/>
            <a:prstDash val="solid"/>
            <a:bevel/>
          </a:ln>
        </p:spPr>
      </p:sp>
      <p:sp>
        <p:nvSpPr>
          <p:cNvPr id="590" name="曲线"/>
          <p:cNvSpPr>
            <a:spLocks/>
          </p:cNvSpPr>
          <p:nvPr/>
        </p:nvSpPr>
        <p:spPr>
          <a:xfrm rot="0">
            <a:off x="2259965" y="2070734"/>
            <a:ext cx="5020677" cy="1843590"/>
          </a:xfrm>
          <a:custGeom>
            <a:gdLst>
              <a:gd name="T1" fmla="*/ 0 w 21600"/>
              <a:gd name="T2" fmla="*/ 0 h 21600"/>
              <a:gd name="T3" fmla="*/ 21600 w 21600"/>
              <a:gd name="T4" fmla="*/ 21600 h 21600"/>
            </a:gdLst>
            <a:rect l="T1" t="T2" r="T3" b="T4"/>
            <a:pathLst>
              <a:path w="21600" h="21600">
                <a:moveTo>
                  <a:pt x="0" y="0"/>
                </a:moveTo>
                <a:lnTo>
                  <a:pt x="21600" y="0"/>
                </a:lnTo>
                <a:lnTo>
                  <a:pt x="21600" y="21600"/>
                </a:lnTo>
                <a:lnTo>
                  <a:pt x="0" y="21600"/>
                </a:lnTo>
                <a:lnTo>
                  <a:pt x="0" y="0"/>
                </a:lnTo>
                <a:close/>
              </a:path>
            </a:pathLst>
          </a:custGeom>
          <a:solidFill>
            <a:srgbClr val="1A7B80"/>
          </a:solidFill>
          <a:ln w="7600" cmpd="sng" cap="flat">
            <a:noFill/>
            <a:prstDash val="solid"/>
            <a:bevel/>
          </a:ln>
        </p:spPr>
        <p:txBody>
          <a:bodyPr vert="horz" wrap="square" lIns="107950" tIns="107950" rIns="107950" bIns="107950" anchor="ctr" anchorCtr="0">
            <a:prstTxWarp prst="textNoShape"/>
          </a:bodyPr>
          <a:lstStyle/>
          <a:p>
            <a:pPr marL="0" indent="0" algn="l">
              <a:lnSpc>
                <a:spcPct val="150000"/>
              </a:lnSpc>
              <a:spcBef>
                <a:spcPts val="0"/>
              </a:spcBef>
              <a:spcAft>
                <a:spcPts val="0"/>
              </a:spcAft>
              <a:buNone/>
            </a:pPr>
            <a:r>
              <a:rPr lang="zh-CN" altLang="en-US" sz="2500" b="0" i="0" u="none" strike="noStrike" kern="1200" cap="none" spc="0" baseline="0">
                <a:solidFill>
                  <a:srgbClr val="FFFFFF"/>
                </a:solidFill>
                <a:latin typeface="微软雅黑" pitchFamily="0" charset="0"/>
                <a:ea typeface="微软雅黑" pitchFamily="0" charset="0"/>
                <a:cs typeface="Arial" pitchFamily="0" charset="0"/>
              </a:rPr>
              <a:t>不超过</a:t>
            </a:r>
            <a:r>
              <a:rPr lang="en-US" altLang="zh-CN" sz="2500" b="0" i="0" u="none" strike="noStrike" kern="1200" cap="none" spc="0" baseline="0">
                <a:solidFill>
                  <a:srgbClr val="FFFFFF"/>
                </a:solidFill>
                <a:latin typeface="微软雅黑" pitchFamily="0" charset="0"/>
                <a:ea typeface="微软雅黑" pitchFamily="0" charset="0"/>
                <a:cs typeface="Arial" pitchFamily="0" charset="0"/>
              </a:rPr>
              <a:t>4000</a:t>
            </a:r>
            <a:r>
              <a:rPr lang="zh-CN" altLang="en-US" sz="2500" b="0" i="0" u="none" strike="noStrike" kern="1200" cap="none" spc="0" baseline="0">
                <a:solidFill>
                  <a:srgbClr val="FFFFFF"/>
                </a:solidFill>
                <a:latin typeface="微软雅黑" pitchFamily="0" charset="0"/>
                <a:ea typeface="微软雅黑" pitchFamily="0" charset="0"/>
                <a:cs typeface="Arial" pitchFamily="0" charset="0"/>
              </a:rPr>
              <a:t>元，减除费用</a:t>
            </a:r>
            <a:r>
              <a:rPr lang="en-US" altLang="zh-CN" sz="2500" b="0" i="0" u="none" strike="noStrike" kern="1200" cap="none" spc="0" baseline="0">
                <a:solidFill>
                  <a:srgbClr val="FFFFFF"/>
                </a:solidFill>
                <a:latin typeface="微软雅黑" pitchFamily="0" charset="0"/>
                <a:ea typeface="微软雅黑" pitchFamily="0" charset="0"/>
                <a:cs typeface="Arial" pitchFamily="0" charset="0"/>
              </a:rPr>
              <a:t>800</a:t>
            </a:r>
            <a:r>
              <a:rPr lang="zh-CN" altLang="en-US" sz="2500" b="0" i="0" u="none" strike="noStrike" kern="1200" cap="none" spc="0" baseline="0">
                <a:solidFill>
                  <a:srgbClr val="FFFFFF"/>
                </a:solidFill>
                <a:latin typeface="微软雅黑" pitchFamily="0" charset="0"/>
                <a:ea typeface="微软雅黑" pitchFamily="0" charset="0"/>
                <a:cs typeface="Arial" pitchFamily="0" charset="0"/>
              </a:rPr>
              <a:t>元；</a:t>
            </a:r>
            <a:endParaRPr lang="en-US" altLang="zh-CN" sz="2500" b="0" i="0" u="none" strike="noStrike" kern="1200" cap="none" spc="0" baseline="0">
              <a:solidFill>
                <a:srgbClr val="FFFFFF"/>
              </a:solidFill>
              <a:latin typeface="微软雅黑" pitchFamily="0" charset="0"/>
              <a:ea typeface="微软雅黑" pitchFamily="0" charset="0"/>
              <a:cs typeface="Arial" pitchFamily="0" charset="0"/>
            </a:endParaRPr>
          </a:p>
          <a:p>
            <a:pPr marL="0" indent="0" algn="l">
              <a:lnSpc>
                <a:spcPct val="150000"/>
              </a:lnSpc>
              <a:spcBef>
                <a:spcPts val="0"/>
              </a:spcBef>
              <a:spcAft>
                <a:spcPts val="0"/>
              </a:spcAft>
              <a:buNone/>
            </a:pPr>
            <a:r>
              <a:rPr lang="zh-CN" altLang="en-US" sz="2500" b="0" i="0" u="none" strike="noStrike" kern="1200" cap="none" spc="0" baseline="0">
                <a:solidFill>
                  <a:srgbClr val="FFFFFF"/>
                </a:solidFill>
                <a:latin typeface="微软雅黑" pitchFamily="0" charset="0"/>
                <a:ea typeface="微软雅黑" pitchFamily="0" charset="0"/>
                <a:cs typeface="Arial" pitchFamily="0" charset="0"/>
              </a:rPr>
              <a:t>超过</a:t>
            </a:r>
            <a:r>
              <a:rPr lang="en-US" altLang="zh-CN" sz="2500" b="0" i="0" u="none" strike="noStrike" kern="1200" cap="none" spc="0" baseline="0">
                <a:solidFill>
                  <a:srgbClr val="FFFFFF"/>
                </a:solidFill>
                <a:latin typeface="微软雅黑" pitchFamily="0" charset="0"/>
                <a:ea typeface="微软雅黑" pitchFamily="0" charset="0"/>
                <a:cs typeface="Arial" pitchFamily="0" charset="0"/>
              </a:rPr>
              <a:t>4000</a:t>
            </a:r>
            <a:r>
              <a:rPr lang="zh-CN" altLang="en-US" sz="2500" b="0" i="0" u="none" strike="noStrike" kern="1200" cap="none" spc="0" baseline="0">
                <a:solidFill>
                  <a:srgbClr val="FFFFFF"/>
                </a:solidFill>
                <a:latin typeface="微软雅黑" pitchFamily="0" charset="0"/>
                <a:ea typeface="微软雅黑" pitchFamily="0" charset="0"/>
                <a:cs typeface="Arial" pitchFamily="0" charset="0"/>
              </a:rPr>
              <a:t>元的，减除</a:t>
            </a:r>
            <a:r>
              <a:rPr lang="en-US" altLang="zh-CN" sz="2500" b="0" i="0" u="none" strike="noStrike" kern="1200" cap="none" spc="0" baseline="0">
                <a:solidFill>
                  <a:srgbClr val="FFFFFF"/>
                </a:solidFill>
                <a:latin typeface="微软雅黑" pitchFamily="0" charset="0"/>
                <a:ea typeface="微软雅黑" pitchFamily="0" charset="0"/>
                <a:cs typeface="Arial" pitchFamily="0" charset="0"/>
              </a:rPr>
              <a:t>20%</a:t>
            </a:r>
            <a:r>
              <a:rPr lang="zh-CN" altLang="en-US" sz="2500" b="0" i="0" u="none" strike="noStrike" kern="1200" cap="none" spc="0" baseline="0">
                <a:solidFill>
                  <a:srgbClr val="FFFFFF"/>
                </a:solidFill>
                <a:latin typeface="微软雅黑" pitchFamily="0" charset="0"/>
                <a:ea typeface="微软雅黑" pitchFamily="0" charset="0"/>
                <a:cs typeface="Arial" pitchFamily="0" charset="0"/>
              </a:rPr>
              <a:t>的费用，收入额</a:t>
            </a:r>
            <a:r>
              <a:rPr lang="zh-CN" altLang="en-US"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rPr>
              <a:t>减按</a:t>
            </a:r>
            <a:r>
              <a:rPr lang="en-US" altLang="zh-CN"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rPr>
              <a:t>70%</a:t>
            </a:r>
            <a:r>
              <a:rPr lang="zh-CN" altLang="en-US"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rPr>
              <a:t>计算</a:t>
            </a:r>
            <a:endParaRPr lang="zh-CN" altLang="en-US" sz="2500" b="0" i="0" u="none" strike="noStrike" kern="1200" cap="none" spc="0" baseline="0">
              <a:solidFill>
                <a:srgbClr val="FFFFFF"/>
              </a:solidFill>
              <a:latin typeface="微软雅黑" pitchFamily="0" charset="0"/>
              <a:ea typeface="微软雅黑" pitchFamily="0" charset="0"/>
              <a:cs typeface="Arial" pitchFamily="0" charset="0"/>
            </a:endParaRPr>
          </a:p>
        </p:txBody>
      </p:sp>
      <p:sp>
        <p:nvSpPr>
          <p:cNvPr id="591" name="矩形"/>
          <p:cNvSpPr>
            <a:spLocks/>
          </p:cNvSpPr>
          <p:nvPr/>
        </p:nvSpPr>
        <p:spPr>
          <a:xfrm rot="0">
            <a:off x="487045" y="3209290"/>
            <a:ext cx="1654175" cy="986790"/>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3000" b="1" i="0" u="none" strike="noStrike" kern="1200" cap="none" spc="0" baseline="0">
                <a:solidFill>
                  <a:srgbClr val="ECF3F4"/>
                </a:solidFill>
                <a:latin typeface="宋体" pitchFamily="0" charset="0"/>
                <a:ea typeface="宋体" pitchFamily="0" charset="0"/>
                <a:cs typeface="Arial" pitchFamily="0" charset="0"/>
              </a:rPr>
              <a:t>应纳税所得额</a:t>
            </a:r>
            <a:endParaRPr lang="zh-CN" altLang="en-US" sz="3000" b="1" i="0" u="none" strike="noStrike" kern="1200" cap="none" spc="0" baseline="0">
              <a:solidFill>
                <a:srgbClr val="ECF3F4"/>
              </a:solidFill>
              <a:latin typeface="宋体" pitchFamily="0" charset="0"/>
              <a:ea typeface="宋体" pitchFamily="0" charset="0"/>
              <a:cs typeface="Arial" pitchFamily="0" charset="0"/>
            </a:endParaRPr>
          </a:p>
        </p:txBody>
      </p:sp>
      <p:sp>
        <p:nvSpPr>
          <p:cNvPr id="592" name="直线"/>
          <p:cNvSpPr>
            <a:spLocks/>
          </p:cNvSpPr>
          <p:nvPr/>
        </p:nvSpPr>
        <p:spPr>
          <a:xfrm rot="0">
            <a:off x="2441575" y="3731260"/>
            <a:ext cx="8529955" cy="0"/>
          </a:xfrm>
          <a:prstGeom prst="line"/>
          <a:noFill/>
          <a:ln w="12700" cmpd="sng" cap="flat">
            <a:solidFill>
              <a:srgbClr val="41719C"/>
            </a:solidFill>
            <a:prstDash val="sysDot"/>
            <a:round/>
          </a:ln>
        </p:spPr>
      </p:sp>
      <p:sp>
        <p:nvSpPr>
          <p:cNvPr id="593" name="曲线"/>
          <p:cNvSpPr>
            <a:spLocks/>
          </p:cNvSpPr>
          <p:nvPr/>
        </p:nvSpPr>
        <p:spPr>
          <a:xfrm rot="0">
            <a:off x="2259965" y="4094480"/>
            <a:ext cx="3495040" cy="1165860"/>
          </a:xfrm>
          <a:custGeom>
            <a:gdLst>
              <a:gd name="T1" fmla="*/ 0 w 21600"/>
              <a:gd name="T2" fmla="*/ 0 h 21600"/>
              <a:gd name="T3" fmla="*/ 21600 w 21600"/>
              <a:gd name="T4" fmla="*/ 21600 h 21600"/>
            </a:gdLst>
            <a:rect l="T1" t="T2" r="T3" b="T4"/>
            <a:pathLst>
              <a:path w="21600" h="21600">
                <a:moveTo>
                  <a:pt x="0" y="0"/>
                </a:moveTo>
                <a:lnTo>
                  <a:pt x="21600" y="0"/>
                </a:lnTo>
                <a:lnTo>
                  <a:pt x="21600" y="21600"/>
                </a:lnTo>
                <a:lnTo>
                  <a:pt x="0" y="21600"/>
                </a:lnTo>
                <a:lnTo>
                  <a:pt x="0" y="0"/>
                </a:lnTo>
                <a:close/>
              </a:path>
            </a:pathLst>
          </a:custGeom>
          <a:solidFill>
            <a:srgbClr val="1A7B80"/>
          </a:solidFill>
          <a:ln w="7600" cmpd="sng" cap="flat">
            <a:noFill/>
            <a:prstDash val="solid"/>
            <a:bevel/>
          </a:ln>
        </p:spPr>
        <p:txBody>
          <a:bodyPr vert="horz" wrap="square" lIns="107950" tIns="107950" rIns="107950" bIns="107950" anchor="ctr" anchorCtr="0">
            <a:prstTxWarp prst="textNoShape"/>
          </a:bodyPr>
          <a:lstStyle/>
          <a:p>
            <a:pPr marL="0" indent="0" algn="ctr">
              <a:lnSpc>
                <a:spcPct val="100000"/>
              </a:lnSpc>
              <a:spcBef>
                <a:spcPts val="0"/>
              </a:spcBef>
              <a:spcAft>
                <a:spcPts val="0"/>
              </a:spcAft>
              <a:buNone/>
            </a:pPr>
            <a:r>
              <a:rPr lang="zh-CN" altLang="en-US"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rPr>
              <a:t>减除</a:t>
            </a:r>
            <a:r>
              <a:rPr lang="en-US" altLang="zh-CN"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rPr>
              <a:t>20%</a:t>
            </a:r>
            <a:r>
              <a:rPr lang="zh-CN" altLang="en-US"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rPr>
              <a:t>的费用后为收入额，减按</a:t>
            </a:r>
            <a:r>
              <a:rPr lang="en-US" altLang="zh-CN"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rPr>
              <a:t>70%</a:t>
            </a:r>
            <a:r>
              <a:rPr lang="zh-CN" altLang="en-US"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rPr>
              <a:t>计算</a:t>
            </a:r>
            <a:endParaRPr lang="zh-CN" altLang="en-US"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endParaRPr>
          </a:p>
        </p:txBody>
      </p:sp>
      <p:sp>
        <p:nvSpPr>
          <p:cNvPr id="594" name="曲线"/>
          <p:cNvSpPr>
            <a:spLocks/>
          </p:cNvSpPr>
          <p:nvPr/>
        </p:nvSpPr>
        <p:spPr>
          <a:xfrm rot="0">
            <a:off x="9747250" y="1960880"/>
            <a:ext cx="2090418" cy="3540123"/>
          </a:xfrm>
          <a:custGeom>
            <a:gdLst>
              <a:gd name="T1" fmla="*/ 0 w 21600"/>
              <a:gd name="T2" fmla="*/ 0 h 21600"/>
              <a:gd name="T3" fmla="*/ 21600 w 21600"/>
              <a:gd name="T4" fmla="*/ 21600 h 21600"/>
            </a:gdLst>
            <a:rect l="T1" t="T2" r="T3" b="T4"/>
            <a:pathLst>
              <a:path w="21600" h="21600">
                <a:moveTo>
                  <a:pt x="21599" y="21600"/>
                </a:moveTo>
                <a:lnTo>
                  <a:pt x="0" y="10798"/>
                </a:lnTo>
                <a:lnTo>
                  <a:pt x="21599" y="0"/>
                </a:lnTo>
                <a:lnTo>
                  <a:pt x="21599" y="21600"/>
                </a:lnTo>
                <a:close/>
              </a:path>
            </a:pathLst>
          </a:custGeom>
          <a:solidFill>
            <a:srgbClr val="1A7B80"/>
          </a:solidFill>
          <a:ln w="7600" cmpd="sng" cap="flat">
            <a:noFill/>
            <a:prstDash val="solid"/>
            <a:bevel/>
          </a:ln>
        </p:spPr>
      </p:sp>
      <p:sp>
        <p:nvSpPr>
          <p:cNvPr id="595" name="矩形"/>
          <p:cNvSpPr>
            <a:spLocks/>
          </p:cNvSpPr>
          <p:nvPr/>
        </p:nvSpPr>
        <p:spPr>
          <a:xfrm rot="0">
            <a:off x="10492741" y="3440430"/>
            <a:ext cx="1144904" cy="53911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3000" b="1" i="0" u="none" strike="noStrike" kern="1200" cap="none" spc="0" baseline="0">
                <a:solidFill>
                  <a:srgbClr val="ECF3F4"/>
                </a:solidFill>
                <a:latin typeface="宋体" pitchFamily="0" charset="0"/>
                <a:ea typeface="宋体" pitchFamily="0" charset="0"/>
                <a:cs typeface="Arial" pitchFamily="0" charset="0"/>
              </a:rPr>
              <a:t>税率</a:t>
            </a:r>
            <a:endParaRPr lang="zh-CN" altLang="en-US" sz="3000" b="1" i="0" u="none" strike="noStrike" kern="1200" cap="none" spc="0" baseline="0">
              <a:solidFill>
                <a:srgbClr val="ECF3F4"/>
              </a:solidFill>
              <a:latin typeface="宋体" pitchFamily="0" charset="0"/>
              <a:ea typeface="宋体" pitchFamily="0" charset="0"/>
              <a:cs typeface="Arial" pitchFamily="0" charset="0"/>
            </a:endParaRPr>
          </a:p>
        </p:txBody>
      </p:sp>
      <p:sp>
        <p:nvSpPr>
          <p:cNvPr id="596" name="曲线"/>
          <p:cNvSpPr>
            <a:spLocks/>
          </p:cNvSpPr>
          <p:nvPr/>
        </p:nvSpPr>
        <p:spPr>
          <a:xfrm rot="0">
            <a:off x="4837430" y="5337810"/>
            <a:ext cx="2780029" cy="1165860"/>
          </a:xfrm>
          <a:custGeom>
            <a:gdLst>
              <a:gd name="T1" fmla="*/ 0 w 21600"/>
              <a:gd name="T2" fmla="*/ 0 h 21600"/>
              <a:gd name="T3" fmla="*/ 21600 w 21600"/>
              <a:gd name="T4" fmla="*/ 21600 h 21600"/>
            </a:gdLst>
            <a:rect l="T1" t="T2" r="T3" b="T4"/>
            <a:pathLst>
              <a:path w="21600" h="21600">
                <a:moveTo>
                  <a:pt x="0" y="0"/>
                </a:moveTo>
                <a:lnTo>
                  <a:pt x="21600" y="0"/>
                </a:lnTo>
                <a:lnTo>
                  <a:pt x="21600" y="21600"/>
                </a:lnTo>
                <a:lnTo>
                  <a:pt x="0" y="21600"/>
                </a:lnTo>
                <a:lnTo>
                  <a:pt x="0" y="0"/>
                </a:lnTo>
                <a:close/>
              </a:path>
            </a:pathLst>
          </a:custGeom>
          <a:solidFill>
            <a:schemeClr val="bg1"/>
          </a:solidFill>
          <a:ln w="7600" cmpd="sng" cap="flat">
            <a:noFill/>
            <a:prstDash val="solid"/>
            <a:bevel/>
          </a:ln>
        </p:spPr>
        <p:txBody>
          <a:bodyPr vert="horz" wrap="square" lIns="107950" tIns="107950" rIns="107950" bIns="107950" anchor="ctr" anchorCtr="0">
            <a:prstTxWarp prst="textNoShape"/>
          </a:bodyPr>
          <a:lstStyle/>
          <a:p>
            <a:pPr marL="0" indent="0" algn="l">
              <a:lnSpc>
                <a:spcPct val="100000"/>
              </a:lnSpc>
              <a:spcBef>
                <a:spcPts val="0"/>
              </a:spcBef>
              <a:spcAft>
                <a:spcPts val="0"/>
              </a:spcAft>
              <a:buNone/>
            </a:pPr>
            <a:r>
              <a:rPr lang="zh-CN" altLang="en-US" sz="3000" b="0" i="0" u="none" strike="noStrike" kern="1200" cap="none" spc="0" baseline="0">
                <a:solidFill>
                  <a:schemeClr val="tx1"/>
                </a:solidFill>
                <a:latin typeface="微软雅黑" pitchFamily="0" charset="0"/>
                <a:ea typeface="微软雅黑" pitchFamily="0" charset="0"/>
                <a:cs typeface="Arial" pitchFamily="0" charset="0"/>
              </a:rPr>
              <a:t>汇算清缴阶段</a:t>
            </a:r>
            <a:endParaRPr lang="zh-CN" altLang="en-US" sz="3000" b="0"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597" name="曲线"/>
          <p:cNvSpPr>
            <a:spLocks/>
          </p:cNvSpPr>
          <p:nvPr/>
        </p:nvSpPr>
        <p:spPr>
          <a:xfrm rot="0">
            <a:off x="5873750" y="4094480"/>
            <a:ext cx="4045585" cy="1165860"/>
          </a:xfrm>
          <a:custGeom>
            <a:gdLst>
              <a:gd name="T1" fmla="*/ 0 w 21600"/>
              <a:gd name="T2" fmla="*/ 0 h 21600"/>
              <a:gd name="T3" fmla="*/ 21600 w 21600"/>
              <a:gd name="T4" fmla="*/ 21600 h 21600"/>
            </a:gdLst>
            <a:rect l="T1" t="T2" r="T3" b="T4"/>
            <a:pathLst>
              <a:path w="21600" h="21600">
                <a:moveTo>
                  <a:pt x="0" y="0"/>
                </a:moveTo>
                <a:lnTo>
                  <a:pt x="21600" y="0"/>
                </a:lnTo>
                <a:lnTo>
                  <a:pt x="21600" y="21600"/>
                </a:lnTo>
                <a:lnTo>
                  <a:pt x="0" y="21600"/>
                </a:lnTo>
                <a:lnTo>
                  <a:pt x="0" y="0"/>
                </a:lnTo>
                <a:close/>
              </a:path>
            </a:pathLst>
          </a:custGeom>
          <a:solidFill>
            <a:srgbClr val="1A7B80"/>
          </a:solidFill>
          <a:ln w="7600" cmpd="sng" cap="flat">
            <a:noFill/>
            <a:prstDash val="solid"/>
            <a:bevel/>
          </a:ln>
        </p:spPr>
        <p:txBody>
          <a:bodyPr vert="horz" wrap="square" lIns="107950" tIns="107950" rIns="107950" bIns="107950" anchor="ctr" anchorCtr="0">
            <a:prstTxWarp prst="textNoShape"/>
          </a:bodyPr>
          <a:lstStyle/>
          <a:p>
            <a:pPr marL="0" indent="0" algn="ctr">
              <a:lnSpc>
                <a:spcPct val="100000"/>
              </a:lnSpc>
              <a:spcBef>
                <a:spcPts val="0"/>
              </a:spcBef>
              <a:spcAft>
                <a:spcPts val="0"/>
              </a:spcAft>
              <a:buNone/>
            </a:pPr>
            <a:r>
              <a:rPr lang="zh-CN" altLang="en-US"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rPr>
              <a:t>计入综合所得，适用</a:t>
            </a:r>
            <a:r>
              <a:rPr lang="en-US" altLang="zh-CN"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rPr>
              <a:t>3%</a:t>
            </a:r>
            <a:r>
              <a:rPr lang="zh-CN" altLang="en-US"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rPr>
              <a:t>至</a:t>
            </a:r>
            <a:r>
              <a:rPr lang="en-US" altLang="zh-CN"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rPr>
              <a:t>45%</a:t>
            </a:r>
            <a:r>
              <a:rPr lang="zh-CN" altLang="en-US"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rPr>
              <a:t>的七级超额累进税率</a:t>
            </a:r>
            <a:endParaRPr lang="zh-CN" altLang="en-US" sz="2500" b="0" i="0" u="none" strike="noStrike" kern="1200" cap="none" spc="0" baseline="0">
              <a:solidFill>
                <a:srgbClr val="FFFFFF"/>
              </a:solidFill>
              <a:latin typeface="微软雅黑" pitchFamily="0" charset="0"/>
              <a:ea typeface="微软雅黑" pitchFamily="0" charset="0"/>
              <a:cs typeface="Arial" pitchFamily="0" charset="0"/>
              <a:sym typeface="黑体" pitchFamily="0" charset="0"/>
            </a:endParaRPr>
          </a:p>
        </p:txBody>
      </p:sp>
      <p:sp>
        <p:nvSpPr>
          <p:cNvPr id="598" name="矩形"/>
          <p:cNvSpPr>
            <a:spLocks/>
          </p:cNvSpPr>
          <p:nvPr/>
        </p:nvSpPr>
        <p:spPr>
          <a:xfrm rot="0">
            <a:off x="4993005" y="1050925"/>
            <a:ext cx="2478405" cy="5391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3000" b="0" i="0" u="none" strike="noStrike" kern="1200" cap="none" spc="0" baseline="0">
                <a:solidFill>
                  <a:schemeClr val="tx1"/>
                </a:solidFill>
                <a:latin typeface="微软雅黑" pitchFamily="0" charset="0"/>
                <a:ea typeface="微软雅黑" pitchFamily="0" charset="0"/>
                <a:cs typeface="Arial" pitchFamily="0" charset="0"/>
                <a:sym typeface="黑体" pitchFamily="0" charset="0"/>
              </a:rPr>
              <a:t>预扣预缴阶段</a:t>
            </a:r>
            <a:endParaRPr lang="zh-CN" altLang="en-US" sz="3000" b="0" i="0" u="none" strike="noStrike" kern="1200" cap="none" spc="0" baseline="0">
              <a:solidFill>
                <a:schemeClr val="tx1"/>
              </a:solidFill>
              <a:latin typeface="微软雅黑" pitchFamily="0" charset="0"/>
              <a:ea typeface="微软雅黑" pitchFamily="0" charset="0"/>
              <a:cs typeface="Arial" pitchFamily="0" charset="0"/>
              <a:sym typeface="黑体" pitchFamily="0" charset="0"/>
            </a:endParaRPr>
          </a:p>
        </p:txBody>
      </p:sp>
      <p:sp>
        <p:nvSpPr>
          <p:cNvPr id="599" name="对角圆角矩形"/>
          <p:cNvSpPr>
            <a:spLocks/>
          </p:cNvSpPr>
          <p:nvPr/>
        </p:nvSpPr>
        <p:spPr>
          <a:xfrm rot="0">
            <a:off x="7362825" y="2070735"/>
            <a:ext cx="2555873" cy="1239520"/>
          </a:xfrm>
          <a:prstGeom prst="round2DiagRect">
            <a:avLst>
              <a:gd name="adj1" fmla="val 16662"/>
              <a:gd name="adj2" fmla="val 268"/>
            </a:avLst>
          </a:prstGeom>
          <a:solidFill>
            <a:srgbClr val="1A7B80"/>
          </a:solidFill>
          <a:ln w="12700" cmpd="sng" cap="flat">
            <a:solidFill>
              <a:srgbClr val="156569"/>
            </a:solidFill>
            <a:prstDash val="solid"/>
            <a:round/>
          </a:ln>
        </p:spPr>
      </p:sp>
      <p:sp>
        <p:nvSpPr>
          <p:cNvPr id="600" name="矩形"/>
          <p:cNvSpPr>
            <a:spLocks/>
          </p:cNvSpPr>
          <p:nvPr/>
        </p:nvSpPr>
        <p:spPr>
          <a:xfrm rot="0">
            <a:off x="7362825" y="2375535"/>
            <a:ext cx="2437765" cy="611504"/>
          </a:xfrm>
          <a:prstGeom prst="rect"/>
          <a:solidFill>
            <a:srgbClr val="1A7B80"/>
          </a:solidFill>
          <a:ln w="9525" cmpd="sng" cap="flat">
            <a:noFill/>
            <a:prstDash val="solid"/>
            <a:miter/>
          </a:ln>
        </p:spPr>
        <p:txBody>
          <a:bodyPr vert="horz" wrap="square" lIns="91440" tIns="45720" rIns="91440" bIns="45720" anchor="t" anchorCtr="0">
            <a:prstTxWarp prst="textNoShape"/>
            <a:spAutoFit/>
          </a:bodyPr>
          <a:lstStyle/>
          <a:p>
            <a:pPr marL="0" indent="0" algn="ctr">
              <a:lnSpc>
                <a:spcPct val="140000"/>
              </a:lnSpc>
              <a:spcBef>
                <a:spcPts val="0"/>
              </a:spcBef>
              <a:spcAft>
                <a:spcPts val="0"/>
              </a:spcAft>
              <a:buNone/>
            </a:pPr>
            <a:r>
              <a:rPr lang="en-US" altLang="zh-CN" sz="2500" b="0" i="0" u="none" strike="noStrike" kern="1200" cap="none" spc="0" baseline="0">
                <a:solidFill>
                  <a:srgbClr val="FFFFFF"/>
                </a:solidFill>
                <a:latin typeface="微软雅黑" pitchFamily="0" charset="0"/>
                <a:ea typeface="微软雅黑" pitchFamily="0" charset="0"/>
                <a:cs typeface="Arial" pitchFamily="0" charset="0"/>
              </a:rPr>
              <a:t>20%比例税率</a:t>
            </a:r>
            <a:endParaRPr lang="zh-CN" altLang="en-US" sz="2500" b="0" i="0" u="none" strike="noStrike" kern="1200" cap="none" spc="0" baseline="0">
              <a:solidFill>
                <a:srgbClr val="FFFFFF"/>
              </a:solidFill>
              <a:latin typeface="微软雅黑" pitchFamily="0" charset="0"/>
              <a:ea typeface="微软雅黑" pitchFamily="0" charset="0"/>
              <a:cs typeface="Arial" pitchFamily="0" charset="0"/>
            </a:endParaRPr>
          </a:p>
        </p:txBody>
      </p:sp>
      <p:sp>
        <p:nvSpPr>
          <p:cNvPr id="601"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Tree>
    <p:extLst>
      <p:ext uri="{BB962C8B-B14F-4D97-AF65-F5344CB8AC3E}">
        <p14:creationId xmlns:p14="http://schemas.microsoft.com/office/powerpoint/2010/main" val="12509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0"/>
                                        </p:tgtEl>
                                        <p:attrNameLst>
                                          <p:attrName>style.visibility</p:attrName>
                                        </p:attrNameLst>
                                      </p:cBhvr>
                                      <p:to>
                                        <p:strVal val="visible"/>
                                      </p:to>
                                    </p:set>
                                    <p:anim calcmode="lin" valueType="num">
                                      <p:cBhvr additive="base">
                                        <p:cTn id="7" dur="500" fill="hold"/>
                                        <p:tgtEl>
                                          <p:spTgt spid="590"/>
                                        </p:tgtEl>
                                        <p:attrNameLst>
                                          <p:attrName>ppt_x</p:attrName>
                                        </p:attrNameLst>
                                      </p:cBhvr>
                                      <p:tavLst>
                                        <p:tav tm="0">
                                          <p:val>
                                            <p:strVal val="#ppt_x"/>
                                          </p:val>
                                        </p:tav>
                                        <p:tav tm="100000">
                                          <p:val>
                                            <p:strVal val="#ppt_x"/>
                                          </p:val>
                                        </p:tav>
                                      </p:tavLst>
                                    </p:anim>
                                    <p:anim calcmode="lin" valueType="num">
                                      <p:cBhvr additive="base">
                                        <p:cTn id="8" dur="500" fill="hold"/>
                                        <p:tgtEl>
                                          <p:spTgt spid="59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99"/>
                                        </p:tgtEl>
                                        <p:attrNameLst>
                                          <p:attrName>style.visibility</p:attrName>
                                        </p:attrNameLst>
                                      </p:cBhvr>
                                      <p:to>
                                        <p:strVal val="visible"/>
                                      </p:to>
                                    </p:set>
                                    <p:anim calcmode="lin" valueType="num">
                                      <p:cBhvr additive="base">
                                        <p:cTn id="11" dur="500" fill="hold"/>
                                        <p:tgtEl>
                                          <p:spTgt spid="599"/>
                                        </p:tgtEl>
                                        <p:attrNameLst>
                                          <p:attrName>ppt_x</p:attrName>
                                        </p:attrNameLst>
                                      </p:cBhvr>
                                      <p:tavLst>
                                        <p:tav tm="0">
                                          <p:val>
                                            <p:strVal val="#ppt_x"/>
                                          </p:val>
                                        </p:tav>
                                        <p:tav tm="100000">
                                          <p:val>
                                            <p:strVal val="#ppt_x"/>
                                          </p:val>
                                        </p:tav>
                                      </p:tavLst>
                                    </p:anim>
                                    <p:anim calcmode="lin" valueType="num">
                                      <p:cBhvr additive="base">
                                        <p:cTn id="12" dur="500" fill="hold"/>
                                        <p:tgtEl>
                                          <p:spTgt spid="59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00"/>
                                        </p:tgtEl>
                                        <p:attrNameLst>
                                          <p:attrName>style.visibility</p:attrName>
                                        </p:attrNameLst>
                                      </p:cBhvr>
                                      <p:to>
                                        <p:strVal val="visible"/>
                                      </p:to>
                                    </p:set>
                                    <p:anim calcmode="lin" valueType="num">
                                      <p:cBhvr additive="base">
                                        <p:cTn id="15" dur="500" fill="hold"/>
                                        <p:tgtEl>
                                          <p:spTgt spid="600"/>
                                        </p:tgtEl>
                                        <p:attrNameLst>
                                          <p:attrName>ppt_x</p:attrName>
                                        </p:attrNameLst>
                                      </p:cBhvr>
                                      <p:tavLst>
                                        <p:tav tm="0">
                                          <p:val>
                                            <p:strVal val="#ppt_x"/>
                                          </p:val>
                                        </p:tav>
                                        <p:tav tm="100000">
                                          <p:val>
                                            <p:strVal val="#ppt_x"/>
                                          </p:val>
                                        </p:tav>
                                      </p:tavLst>
                                    </p:anim>
                                    <p:anim calcmode="lin" valueType="num">
                                      <p:cBhvr additive="base">
                                        <p:cTn id="16" dur="500" fill="hold"/>
                                        <p:tgtEl>
                                          <p:spTgt spid="60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93"/>
                                        </p:tgtEl>
                                        <p:attrNameLst>
                                          <p:attrName>style.visibility</p:attrName>
                                        </p:attrNameLst>
                                      </p:cBhvr>
                                      <p:to>
                                        <p:strVal val="visible"/>
                                      </p:to>
                                    </p:set>
                                    <p:anim calcmode="lin" valueType="num">
                                      <p:cBhvr additive="base">
                                        <p:cTn id="21" dur="500" fill="hold"/>
                                        <p:tgtEl>
                                          <p:spTgt spid="593"/>
                                        </p:tgtEl>
                                        <p:attrNameLst>
                                          <p:attrName>ppt_x</p:attrName>
                                        </p:attrNameLst>
                                      </p:cBhvr>
                                      <p:tavLst>
                                        <p:tav tm="0">
                                          <p:val>
                                            <p:strVal val="#ppt_x"/>
                                          </p:val>
                                        </p:tav>
                                        <p:tav tm="100000">
                                          <p:val>
                                            <p:strVal val="#ppt_x"/>
                                          </p:val>
                                        </p:tav>
                                      </p:tavLst>
                                    </p:anim>
                                    <p:anim calcmode="lin" valueType="num">
                                      <p:cBhvr additive="base">
                                        <p:cTn id="22" dur="500" fill="hold"/>
                                        <p:tgtEl>
                                          <p:spTgt spid="59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97"/>
                                        </p:tgtEl>
                                        <p:attrNameLst>
                                          <p:attrName>style.visibility</p:attrName>
                                        </p:attrNameLst>
                                      </p:cBhvr>
                                      <p:to>
                                        <p:strVal val="visible"/>
                                      </p:to>
                                    </p:set>
                                    <p:anim calcmode="lin" valueType="num">
                                      <p:cBhvr additive="base">
                                        <p:cTn id="25" dur="500" fill="hold"/>
                                        <p:tgtEl>
                                          <p:spTgt spid="597"/>
                                        </p:tgtEl>
                                        <p:attrNameLst>
                                          <p:attrName>ppt_x</p:attrName>
                                        </p:attrNameLst>
                                      </p:cBhvr>
                                      <p:tavLst>
                                        <p:tav tm="0">
                                          <p:val>
                                            <p:strVal val="#ppt_x"/>
                                          </p:val>
                                        </p:tav>
                                        <p:tav tm="100000">
                                          <p:val>
                                            <p:strVal val="#ppt_x"/>
                                          </p:val>
                                        </p:tav>
                                      </p:tavLst>
                                    </p:anim>
                                    <p:anim calcmode="lin" valueType="num">
                                      <p:cBhvr additive="base">
                                        <p:cTn id="26" dur="500" fill="hold"/>
                                        <p:tgtEl>
                                          <p:spTgt spid="5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 grpId="0" animBg="1"/>
      <p:bldP spid="599" grpId="0" animBg="1"/>
      <p:bldP spid="600" grpId="0" animBg="1"/>
      <p:bldP spid="593" grpId="0" animBg="1"/>
      <p:bldP spid="597" grpId="0" animBg="1"/>
    </p:bldLst>
  </p:timing>
</p:sld>
</file>

<file path=ppt/slides/slide48.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grpSp>
        <p:nvGrpSpPr>
          <p:cNvPr id="607" name="组合"/>
          <p:cNvGrpSpPr>
            <a:grpSpLocks/>
          </p:cNvGrpSpPr>
          <p:nvPr/>
        </p:nvGrpSpPr>
        <p:grpSpPr>
          <a:xfrm>
            <a:off x="1014786" y="2006798"/>
            <a:ext cx="9624195" cy="1636289"/>
            <a:chOff x="1014786" y="2006798"/>
            <a:chExt cx="9624195" cy="1636289"/>
          </a:xfrm>
        </p:grpSpPr>
        <p:sp>
          <p:nvSpPr>
            <p:cNvPr id="604" name="曲线"/>
            <p:cNvSpPr>
              <a:spLocks/>
            </p:cNvSpPr>
            <p:nvPr/>
          </p:nvSpPr>
          <p:spPr>
            <a:xfrm rot="0">
              <a:off x="2860350" y="2286938"/>
              <a:ext cx="7778630" cy="1356140"/>
            </a:xfrm>
            <a:custGeom>
              <a:gdLst>
                <a:gd name="T1" fmla="*/ 0 w 21600"/>
                <a:gd name="T2" fmla="*/ 0 h 21600"/>
                <a:gd name="T3" fmla="*/ 21600 w 21600"/>
                <a:gd name="T4" fmla="*/ 21600 h 21600"/>
              </a:gdLst>
              <a:rect l="T1" t="T2" r="T3" b="T4"/>
              <a:pathLst>
                <a:path w="21600" h="21600">
                  <a:moveTo>
                    <a:pt x="0" y="0"/>
                  </a:moveTo>
                  <a:lnTo>
                    <a:pt x="21115" y="0"/>
                  </a:lnTo>
                  <a:cubicBezTo>
                    <a:pt x="21382" y="0"/>
                    <a:pt x="21600" y="1298"/>
                    <a:pt x="21600" y="2903"/>
                  </a:cubicBezTo>
                  <a:lnTo>
                    <a:pt x="21600" y="18695"/>
                  </a:lnTo>
                  <a:cubicBezTo>
                    <a:pt x="21600" y="20299"/>
                    <a:pt x="21382" y="21600"/>
                    <a:pt x="21115" y="21600"/>
                  </a:cubicBezTo>
                  <a:lnTo>
                    <a:pt x="0" y="21600"/>
                  </a:lnTo>
                  <a:lnTo>
                    <a:pt x="0" y="0"/>
                  </a:lnTo>
                  <a:close/>
                </a:path>
              </a:pathLst>
            </a:custGeom>
            <a:solidFill>
              <a:srgbClr val="1A7B80"/>
            </a:solidFill>
            <a:ln w="7600" cmpd="sng" cap="flat">
              <a:solidFill>
                <a:srgbClr val="1A7B80"/>
              </a:solidFill>
              <a:prstDash val="solid"/>
              <a:bevel/>
            </a:ln>
          </p:spPr>
          <p:txBody>
            <a:bodyPr vert="horz" wrap="square" lIns="0" tIns="0" rIns="0" bIns="0" anchor="ctr" anchorCtr="0">
              <a:prstTxWarp prst="textNoShape"/>
            </a:bodyPr>
            <a:lstStyle/>
            <a:p>
              <a:pPr marL="0" indent="0" algn="ctr">
                <a:lnSpc>
                  <a:spcPct val="100000"/>
                </a:lnSpc>
                <a:spcBef>
                  <a:spcPts val="0"/>
                </a:spcBef>
                <a:spcAft>
                  <a:spcPts val="0"/>
                </a:spcAft>
                <a:buNone/>
              </a:pPr>
              <a:r>
                <a:rPr lang="zh-CN" altLang="en-US" sz="3600" b="0" i="0" u="none" strike="noStrike" kern="1200" cap="none" spc="0" baseline="0">
                  <a:solidFill>
                    <a:srgbClr val="FFFFFF"/>
                  </a:solidFill>
                  <a:latin typeface="微软雅黑" pitchFamily="0" charset="0"/>
                  <a:ea typeface="微软雅黑" pitchFamily="0" charset="0"/>
                  <a:cs typeface="Arial" pitchFamily="0" charset="0"/>
                </a:rPr>
                <a:t>汇算清缴的时间和地点</a:t>
              </a:r>
              <a:endParaRPr lang="zh-CN" altLang="en-US" sz="3600" b="0" i="0" u="none" strike="noStrike" kern="1200" cap="none" spc="0" baseline="0">
                <a:solidFill>
                  <a:srgbClr val="FFFFFF"/>
                </a:solidFill>
                <a:latin typeface="微软雅黑" pitchFamily="0" charset="0"/>
                <a:ea typeface="微软雅黑" pitchFamily="0" charset="0"/>
                <a:cs typeface="Arial" pitchFamily="0" charset="0"/>
              </a:endParaRPr>
            </a:p>
          </p:txBody>
        </p:sp>
        <p:sp>
          <p:nvSpPr>
            <p:cNvPr id="605" name="曲线"/>
            <p:cNvSpPr>
              <a:spLocks/>
            </p:cNvSpPr>
            <p:nvPr/>
          </p:nvSpPr>
          <p:spPr>
            <a:xfrm rot="0">
              <a:off x="2375533" y="2006798"/>
              <a:ext cx="486981" cy="1636289"/>
            </a:xfrm>
            <a:custGeom>
              <a:gdLst>
                <a:gd name="T1" fmla="*/ 0 w 21600"/>
                <a:gd name="T2" fmla="*/ 0 h 21600"/>
                <a:gd name="T3" fmla="*/ 21600 w 21600"/>
                <a:gd name="T4" fmla="*/ 21600 h 21600"/>
              </a:gdLst>
              <a:rect l="T1" t="T2" r="T3" b="T4"/>
              <a:pathLst>
                <a:path w="21600" h="21600">
                  <a:moveTo>
                    <a:pt x="0" y="0"/>
                  </a:moveTo>
                  <a:lnTo>
                    <a:pt x="21600" y="3698"/>
                  </a:lnTo>
                  <a:lnTo>
                    <a:pt x="21600" y="21600"/>
                  </a:lnTo>
                  <a:lnTo>
                    <a:pt x="0" y="17901"/>
                  </a:lnTo>
                  <a:lnTo>
                    <a:pt x="0" y="0"/>
                  </a:lnTo>
                  <a:close/>
                </a:path>
              </a:pathLst>
            </a:custGeom>
            <a:solidFill>
              <a:srgbClr val="145E62"/>
            </a:solidFill>
            <a:ln w="7600" cmpd="sng" cap="flat">
              <a:solidFill>
                <a:srgbClr val="1A7B80"/>
              </a:solidFill>
              <a:prstDash val="solid"/>
              <a:bevel/>
            </a:ln>
          </p:spPr>
        </p:sp>
        <p:sp>
          <p:nvSpPr>
            <p:cNvPr id="606" name="曲线"/>
            <p:cNvSpPr>
              <a:spLocks/>
            </p:cNvSpPr>
            <p:nvPr/>
          </p:nvSpPr>
          <p:spPr>
            <a:xfrm rot="0">
              <a:off x="1014786" y="2006798"/>
              <a:ext cx="1353285" cy="1356140"/>
            </a:xfrm>
            <a:custGeom>
              <a:gdLst>
                <a:gd name="T1" fmla="*/ 0 w 21600"/>
                <a:gd name="T2" fmla="*/ 0 h 21600"/>
                <a:gd name="T3" fmla="*/ 21600 w 21600"/>
                <a:gd name="T4" fmla="*/ 21600 h 21600"/>
              </a:gdLst>
              <a:rect l="T1" t="T2" r="T3" b="T4"/>
              <a:pathLst>
                <a:path w="21600" h="21600">
                  <a:moveTo>
                    <a:pt x="2786" y="0"/>
                  </a:moveTo>
                  <a:lnTo>
                    <a:pt x="21600" y="0"/>
                  </a:lnTo>
                  <a:lnTo>
                    <a:pt x="21600" y="21600"/>
                  </a:lnTo>
                  <a:lnTo>
                    <a:pt x="2786" y="21600"/>
                  </a:lnTo>
                  <a:cubicBezTo>
                    <a:pt x="1246" y="21600"/>
                    <a:pt x="0" y="20300"/>
                    <a:pt x="0" y="18696"/>
                  </a:cubicBezTo>
                  <a:lnTo>
                    <a:pt x="0" y="2902"/>
                  </a:lnTo>
                  <a:cubicBezTo>
                    <a:pt x="0" y="1299"/>
                    <a:pt x="1246" y="0"/>
                    <a:pt x="2786" y="0"/>
                  </a:cubicBezTo>
                  <a:close/>
                </a:path>
              </a:pathLst>
            </a:custGeom>
            <a:solidFill>
              <a:srgbClr val="1A7B80"/>
            </a:solidFill>
            <a:ln w="7600" cmpd="sng" cap="flat">
              <a:solidFill>
                <a:srgbClr val="1A7B80"/>
              </a:solidFill>
              <a:prstDash val="solid"/>
              <a:bevel/>
            </a:ln>
          </p:spPr>
          <p:txBody>
            <a:bodyPr vert="horz" wrap="square" lIns="0" tIns="0" rIns="0" bIns="0" anchor="ctr" anchorCtr="0">
              <a:prstTxWarp prst="textNoShape"/>
            </a:bodyPr>
            <a:lstStyle/>
            <a:p>
              <a:pPr marL="0" indent="0" algn="ctr">
                <a:lnSpc>
                  <a:spcPct val="100000"/>
                </a:lnSpc>
                <a:spcBef>
                  <a:spcPts val="0"/>
                </a:spcBef>
                <a:spcAft>
                  <a:spcPts val="0"/>
                </a:spcAft>
                <a:buNone/>
              </a:pPr>
              <a:r>
                <a:rPr lang="zh-CN" altLang="en-US" sz="3600" b="0" i="0" u="none" strike="noStrike" kern="1200" cap="none" spc="0" baseline="0">
                  <a:solidFill>
                    <a:srgbClr val="FFFFFF"/>
                  </a:solidFill>
                  <a:latin typeface="Agency FB" pitchFamily="34" charset="0"/>
                  <a:ea typeface="微软雅黑" pitchFamily="0" charset="0"/>
                  <a:cs typeface="Arial" pitchFamily="0" charset="0"/>
                </a:rPr>
                <a:t>四、</a:t>
              </a:r>
              <a:endParaRPr lang="zh-CN" altLang="en-US" sz="3600" b="0" i="0" u="none" strike="noStrike" kern="1200" cap="none" spc="0" baseline="0">
                <a:solidFill>
                  <a:srgbClr val="FFFFFF"/>
                </a:solidFill>
                <a:latin typeface="Agency FB" pitchFamily="34" charset="0"/>
                <a:ea typeface="微软雅黑" pitchFamily="0" charset="0"/>
                <a:cs typeface="Arial" pitchFamily="0" charset="0"/>
              </a:endParaRPr>
            </a:p>
          </p:txBody>
        </p:sp>
      </p:grpSp>
    </p:spTree>
    <p:extLst>
      <p:ext uri="{BB962C8B-B14F-4D97-AF65-F5344CB8AC3E}">
        <p14:creationId xmlns:p14="http://schemas.microsoft.com/office/powerpoint/2010/main" val="214337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7"/>
                                        </p:tgtEl>
                                        <p:attrNameLst>
                                          <p:attrName>style.visibility</p:attrName>
                                        </p:attrNameLst>
                                      </p:cBhvr>
                                      <p:to>
                                        <p:strVal val="visible"/>
                                      </p:to>
                                    </p:set>
                                    <p:animEffect transition="in" filter="wipe(left)">
                                      <p:cBhvr>
                                        <p:cTn id="7" dur="500"/>
                                        <p:tgtEl>
                                          <p:spTgt spid="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 grpId="0" animBg="1"/>
    </p:bldLst>
  </p:timing>
</p:sld>
</file>

<file path=ppt/slides/slide49.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608" name="矩形"/>
          <p:cNvSpPr>
            <a:spLocks/>
          </p:cNvSpPr>
          <p:nvPr/>
        </p:nvSpPr>
        <p:spPr>
          <a:xfrm rot="0">
            <a:off x="838200" y="457200"/>
            <a:ext cx="3334892"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0202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汇算清缴</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609"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610"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grpSp>
        <p:nvGrpSpPr>
          <p:cNvPr id="616" name="组合"/>
          <p:cNvGrpSpPr>
            <a:grpSpLocks/>
          </p:cNvGrpSpPr>
          <p:nvPr/>
        </p:nvGrpSpPr>
        <p:grpSpPr>
          <a:xfrm>
            <a:off x="506639" y="2721610"/>
            <a:ext cx="11135542" cy="3206750"/>
            <a:chOff x="506639" y="2721610"/>
            <a:chExt cx="11135542" cy="3206750"/>
          </a:xfrm>
        </p:grpSpPr>
        <p:sp>
          <p:nvSpPr>
            <p:cNvPr id="611" name="矩形"/>
            <p:cNvSpPr>
              <a:spLocks/>
            </p:cNvSpPr>
            <p:nvPr/>
          </p:nvSpPr>
          <p:spPr>
            <a:xfrm rot="0">
              <a:off x="880744" y="2721610"/>
              <a:ext cx="10387330" cy="3206750"/>
            </a:xfrm>
            <a:prstGeom prst="rect"/>
            <a:noFill/>
            <a:ln w="9525" cmpd="sng" cap="flat">
              <a:noFill/>
              <a:prstDash val="solid"/>
              <a:miter/>
            </a:ln>
          </p:spPr>
        </p:sp>
        <p:sp>
          <p:nvSpPr>
            <p:cNvPr id="612" name="流程图: 人工操作"/>
            <p:cNvSpPr>
              <a:spLocks/>
            </p:cNvSpPr>
            <p:nvPr/>
          </p:nvSpPr>
          <p:spPr>
            <a:xfrm rot="-5400000">
              <a:off x="506639" y="3095715"/>
              <a:ext cx="3206750" cy="2458539"/>
            </a:xfrm>
            <a:prstGeom prst="flowChartManualOperation"/>
            <a:solidFill>
              <a:srgbClr val="44546A"/>
            </a:solidFill>
            <a:ln w="19050" cmpd="sng" cap="flat">
              <a:solidFill>
                <a:srgbClr val="E7E7E7"/>
              </a:solidFill>
              <a:prstDash val="solid"/>
              <a:miter/>
            </a:ln>
          </p:spPr>
          <p:txBody>
            <a:bodyPr vert="horz" wrap="square" lIns="91440" tIns="45720" rIns="91440" bIns="45720" anchor="ctr" anchorCtr="0" upright="1">
              <a:prstTxWarp prst="textNoShape"/>
            </a:bodyPr>
            <a:lstStyle/>
            <a:p>
              <a:pPr marL="0" indent="0" algn="ctr">
                <a:lnSpc>
                  <a:spcPct val="100000"/>
                </a:lnSpc>
                <a:spcBef>
                  <a:spcPts val="0"/>
                </a:spcBef>
                <a:spcAft>
                  <a:spcPct val="35000"/>
                </a:spcAft>
                <a:buNone/>
              </a:pPr>
              <a:r>
                <a:rPr lang="zh-CN" altLang="en-US" sz="2200" b="0" i="0" u="none" strike="noStrike" kern="1200" cap="none" spc="0" baseline="0">
                  <a:solidFill>
                    <a:schemeClr val="bg1"/>
                  </a:solidFill>
                  <a:latin typeface="宋体" pitchFamily="0" charset="0"/>
                  <a:ea typeface="宋体" pitchFamily="0" charset="0"/>
                  <a:cs typeface="宋体" pitchFamily="0" charset="0"/>
                </a:rPr>
                <a:t>从两处以上取得综合所得，且综合所得年收入额减除专项扣除后的余额超过</a:t>
              </a:r>
              <a:r>
                <a:rPr lang="en-US" altLang="zh-CN" sz="2200" b="0" i="0" u="none" strike="noStrike" kern="1200" cap="none" spc="0" baseline="0">
                  <a:solidFill>
                    <a:schemeClr val="bg1"/>
                  </a:solidFill>
                  <a:latin typeface="宋体" pitchFamily="0" charset="0"/>
                  <a:ea typeface="宋体" pitchFamily="0" charset="0"/>
                  <a:cs typeface="宋体" pitchFamily="0" charset="0"/>
                </a:rPr>
                <a:t>6</a:t>
              </a:r>
              <a:r>
                <a:rPr lang="zh-CN" altLang="en-US" sz="2200" b="0" i="0" u="none" strike="noStrike" kern="1200" cap="none" spc="0" baseline="0">
                  <a:solidFill>
                    <a:schemeClr val="bg1"/>
                  </a:solidFill>
                  <a:latin typeface="宋体" pitchFamily="0" charset="0"/>
                  <a:ea typeface="宋体" pitchFamily="0" charset="0"/>
                  <a:cs typeface="宋体" pitchFamily="0" charset="0"/>
                </a:rPr>
                <a:t>万元</a:t>
              </a:r>
              <a:endParaRPr lang="zh-CN" altLang="en-US" sz="2200" b="0" i="0" u="none" strike="noStrike" kern="1200" cap="none" spc="0" baseline="0">
                <a:solidFill>
                  <a:schemeClr val="bg1"/>
                </a:solidFill>
                <a:latin typeface="宋体" pitchFamily="0" charset="0"/>
                <a:ea typeface="宋体" pitchFamily="0" charset="0"/>
                <a:cs typeface="宋体" pitchFamily="0" charset="0"/>
              </a:endParaRPr>
            </a:p>
          </p:txBody>
        </p:sp>
        <p:sp>
          <p:nvSpPr>
            <p:cNvPr id="613" name="流程图: 人工操作"/>
            <p:cNvSpPr>
              <a:spLocks/>
            </p:cNvSpPr>
            <p:nvPr/>
          </p:nvSpPr>
          <p:spPr>
            <a:xfrm rot="-5400000">
              <a:off x="3149569" y="3095715"/>
              <a:ext cx="3206750" cy="2458539"/>
            </a:xfrm>
            <a:prstGeom prst="flowChartManualOperation"/>
            <a:solidFill>
              <a:srgbClr val="44546A"/>
            </a:solidFill>
            <a:ln w="19050" cmpd="sng" cap="flat">
              <a:solidFill>
                <a:srgbClr val="E7E7E7"/>
              </a:solidFill>
              <a:prstDash val="solid"/>
              <a:miter/>
            </a:ln>
          </p:spPr>
          <p:txBody>
            <a:bodyPr vert="horz" wrap="square" lIns="91440" tIns="45720" rIns="91440" bIns="45720" anchor="ctr" anchorCtr="0" upright="1">
              <a:prstTxWarp prst="textNoShape"/>
            </a:bodyPr>
            <a:lstStyle/>
            <a:p>
              <a:pPr marL="0" indent="0" algn="ctr">
                <a:lnSpc>
                  <a:spcPct val="100000"/>
                </a:lnSpc>
                <a:spcBef>
                  <a:spcPts val="0"/>
                </a:spcBef>
                <a:spcAft>
                  <a:spcPct val="35000"/>
                </a:spcAft>
                <a:buNone/>
              </a:pPr>
              <a:r>
                <a:rPr lang="zh-CN" altLang="en-US" sz="2000" b="0" i="0" u="none" strike="noStrike" kern="1200" cap="none" spc="0" baseline="0">
                  <a:solidFill>
                    <a:srgbClr val="FFFFFF"/>
                  </a:solidFill>
                  <a:latin typeface="宋体" pitchFamily="0" charset="0"/>
                  <a:ea typeface="宋体" pitchFamily="0" charset="0"/>
                  <a:cs typeface="宋体" pitchFamily="0" charset="0"/>
                </a:rPr>
                <a:t>取得劳务报酬所得、稿酬所得、特许权使用费所得中一项或多项所得，且综合所得年收入额减除专项扣除后的余额超过</a:t>
              </a:r>
              <a:r>
                <a:rPr lang="en-US" altLang="zh-CN" sz="2000" b="0" i="0" u="none" strike="noStrike" kern="1200" cap="none" spc="0" baseline="0">
                  <a:solidFill>
                    <a:srgbClr val="FFFFFF"/>
                  </a:solidFill>
                  <a:latin typeface="宋体" pitchFamily="0" charset="0"/>
                  <a:ea typeface="宋体" pitchFamily="0" charset="0"/>
                  <a:cs typeface="宋体" pitchFamily="0" charset="0"/>
                </a:rPr>
                <a:t>6</a:t>
              </a:r>
              <a:r>
                <a:rPr lang="zh-CN" altLang="en-US" sz="2000" b="0" i="0" u="none" strike="noStrike" kern="1200" cap="none" spc="0" baseline="0">
                  <a:solidFill>
                    <a:srgbClr val="FFFFFF"/>
                  </a:solidFill>
                  <a:latin typeface="宋体" pitchFamily="0" charset="0"/>
                  <a:ea typeface="宋体" pitchFamily="0" charset="0"/>
                  <a:cs typeface="宋体" pitchFamily="0" charset="0"/>
                </a:rPr>
                <a:t>万元</a:t>
              </a:r>
              <a:endParaRPr lang="zh-CN" altLang="en-US" sz="2000" b="0" i="0" u="none" strike="noStrike" kern="1200" cap="none" spc="0" baseline="0">
                <a:solidFill>
                  <a:srgbClr val="FFFFFF"/>
                </a:solidFill>
                <a:latin typeface="宋体" pitchFamily="0" charset="0"/>
                <a:ea typeface="宋体" pitchFamily="0" charset="0"/>
                <a:cs typeface="宋体" pitchFamily="0" charset="0"/>
              </a:endParaRPr>
            </a:p>
          </p:txBody>
        </p:sp>
        <p:sp>
          <p:nvSpPr>
            <p:cNvPr id="614" name="流程图: 人工操作"/>
            <p:cNvSpPr>
              <a:spLocks/>
            </p:cNvSpPr>
            <p:nvPr/>
          </p:nvSpPr>
          <p:spPr>
            <a:xfrm rot="-5400000">
              <a:off x="5792500" y="3095715"/>
              <a:ext cx="3206750" cy="2458539"/>
            </a:xfrm>
            <a:prstGeom prst="flowChartManualOperation"/>
            <a:solidFill>
              <a:srgbClr val="44546A"/>
            </a:solidFill>
            <a:ln w="19050" cmpd="sng" cap="flat">
              <a:solidFill>
                <a:srgbClr val="E7E7E7"/>
              </a:solidFill>
              <a:prstDash val="solid"/>
              <a:miter/>
            </a:ln>
          </p:spPr>
          <p:txBody>
            <a:bodyPr vert="horz" wrap="square" lIns="91440" tIns="45720" rIns="91440" bIns="45720" anchor="ctr" anchorCtr="0" upright="1">
              <a:prstTxWarp prst="textNoShape"/>
            </a:bodyPr>
            <a:lstStyle/>
            <a:p>
              <a:pPr marL="0" indent="0" algn="ctr">
                <a:lnSpc>
                  <a:spcPct val="150000"/>
                </a:lnSpc>
                <a:spcBef>
                  <a:spcPts val="0"/>
                </a:spcBef>
                <a:spcAft>
                  <a:spcPct val="35000"/>
                </a:spcAft>
                <a:buNone/>
              </a:pPr>
              <a:r>
                <a:rPr lang="zh-CN" altLang="en-US" sz="2200" b="0" i="0" u="none" strike="noStrike" kern="1200" cap="none" spc="0" baseline="0">
                  <a:solidFill>
                    <a:srgbClr val="FFFFFF"/>
                  </a:solidFill>
                  <a:latin typeface="宋体" pitchFamily="0" charset="0"/>
                  <a:ea typeface="宋体" pitchFamily="0" charset="0"/>
                  <a:cs typeface="Arial" pitchFamily="0" charset="0"/>
                </a:rPr>
                <a:t>纳税年度内预缴税额低于应纳税额</a:t>
              </a:r>
              <a:endParaRPr lang="zh-CN" altLang="en-US" sz="2200" b="0" i="0" u="none" strike="noStrike" kern="1200" cap="none" spc="0" baseline="0">
                <a:solidFill>
                  <a:srgbClr val="FFFFFF"/>
                </a:solidFill>
                <a:latin typeface="宋体" pitchFamily="0" charset="0"/>
                <a:ea typeface="宋体" pitchFamily="0" charset="0"/>
                <a:cs typeface="Arial" pitchFamily="0" charset="0"/>
              </a:endParaRPr>
            </a:p>
          </p:txBody>
        </p:sp>
        <p:sp>
          <p:nvSpPr>
            <p:cNvPr id="615" name="流程图: 人工操作"/>
            <p:cNvSpPr>
              <a:spLocks/>
            </p:cNvSpPr>
            <p:nvPr/>
          </p:nvSpPr>
          <p:spPr>
            <a:xfrm rot="-5400000">
              <a:off x="8435431" y="3095715"/>
              <a:ext cx="3206751" cy="2458539"/>
            </a:xfrm>
            <a:prstGeom prst="flowChartManualOperation"/>
            <a:solidFill>
              <a:srgbClr val="44546A"/>
            </a:solidFill>
            <a:ln w="19050" cmpd="sng" cap="flat">
              <a:solidFill>
                <a:srgbClr val="E7E7E7"/>
              </a:solidFill>
              <a:prstDash val="solid"/>
              <a:miter/>
            </a:ln>
          </p:spPr>
          <p:txBody>
            <a:bodyPr vert="horz" wrap="square" lIns="91440" tIns="45720" rIns="91440" bIns="45720" anchor="ctr" anchorCtr="0" upright="1">
              <a:prstTxWarp prst="textNoShape"/>
            </a:bodyPr>
            <a:lstStyle/>
            <a:p>
              <a:pPr marL="0" indent="0" algn="ctr">
                <a:lnSpc>
                  <a:spcPct val="150000"/>
                </a:lnSpc>
                <a:spcBef>
                  <a:spcPts val="0"/>
                </a:spcBef>
                <a:spcAft>
                  <a:spcPct val="35000"/>
                </a:spcAft>
                <a:buNone/>
              </a:pPr>
              <a:r>
                <a:rPr lang="zh-CN" altLang="en-US" sz="2200" b="0" i="0" u="none" strike="noStrike" kern="1200" cap="none" spc="0" baseline="0">
                  <a:solidFill>
                    <a:srgbClr val="FFFFFF"/>
                  </a:solidFill>
                  <a:latin typeface="宋体" pitchFamily="0" charset="0"/>
                  <a:ea typeface="宋体" pitchFamily="0" charset="0"/>
                  <a:cs typeface="Arial" pitchFamily="0" charset="0"/>
                </a:rPr>
                <a:t>纳税人申请退税</a:t>
              </a:r>
              <a:endParaRPr lang="zh-CN" altLang="en-US" sz="2200" b="0" i="0" u="none" strike="noStrike" kern="1200" cap="none" spc="0" baseline="0">
                <a:solidFill>
                  <a:srgbClr val="FFFFFF"/>
                </a:solidFill>
                <a:latin typeface="宋体" pitchFamily="0" charset="0"/>
                <a:ea typeface="宋体" pitchFamily="0" charset="0"/>
                <a:cs typeface="Arial" pitchFamily="0" charset="0"/>
              </a:endParaRPr>
            </a:p>
          </p:txBody>
        </p:sp>
      </p:grpSp>
      <p:sp>
        <p:nvSpPr>
          <p:cNvPr id="617" name="矩形"/>
          <p:cNvSpPr>
            <a:spLocks/>
          </p:cNvSpPr>
          <p:nvPr/>
        </p:nvSpPr>
        <p:spPr>
          <a:xfrm rot="0">
            <a:off x="1939925" y="6203314"/>
            <a:ext cx="8312149" cy="46291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2500" b="0" i="0" u="none" strike="noStrike" kern="1200" cap="none" spc="0" baseline="0">
                <a:solidFill>
                  <a:schemeClr val="tx1"/>
                </a:solidFill>
                <a:latin typeface="微软雅黑" pitchFamily="0" charset="0"/>
                <a:ea typeface="微软雅黑" pitchFamily="0" charset="0"/>
                <a:cs typeface="Arial" pitchFamily="0" charset="0"/>
              </a:rPr>
              <a:t>纳税人取得综合所得办理汇算清缴的具体办法，另行公告。</a:t>
            </a:r>
            <a:endParaRPr lang="zh-CN" altLang="en-US" sz="2500" b="0"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618" name="矩形"/>
          <p:cNvSpPr>
            <a:spLocks/>
          </p:cNvSpPr>
          <p:nvPr/>
        </p:nvSpPr>
        <p:spPr>
          <a:xfrm rot="0">
            <a:off x="1550035" y="1072515"/>
            <a:ext cx="9048113" cy="1364615"/>
          </a:xfrm>
          <a:prstGeom prst="rect"/>
          <a:solidFill>
            <a:srgbClr val="1C8388"/>
          </a:solidFill>
          <a:ln w="3175" cmpd="sng" cap="flat">
            <a:solidFill>
              <a:srgbClr val="309FA2"/>
            </a:solidFill>
            <a:prstDash val="dash"/>
            <a:round/>
          </a:ln>
        </p:spPr>
        <p:txBody>
          <a:bodyPr vert="horz" wrap="square" lIns="72000" tIns="36195" rIns="72000" bIns="36195" anchor="t" anchorCtr="0">
            <a:prstTxWarp prst="textNoShape"/>
            <a:spAutoFit/>
          </a:bodyPr>
          <a:lstStyle/>
          <a:p>
            <a:pPr marL="0" indent="0" algn="ctr" defTabSz="913638" eaLnBrk="1" latinLnBrk="0" hangingPunct="1">
              <a:lnSpc>
                <a:spcPct val="150000"/>
              </a:lnSpc>
              <a:spcBef>
                <a:spcPts val="0"/>
              </a:spcBef>
              <a:spcAft>
                <a:spcPts val="0"/>
              </a:spcAft>
              <a:buNone/>
            </a:pPr>
            <a:r>
              <a:rPr lang="zh-CN" altLang="en-US" sz="2800" b="1" i="0" u="none" strike="noStrike" kern="1200" cap="none" spc="-49" baseline="0">
                <a:solidFill>
                  <a:srgbClr val="ECF3F4"/>
                </a:solidFill>
                <a:latin typeface="宋体" pitchFamily="0" charset="0"/>
                <a:ea typeface="宋体" pitchFamily="0" charset="0"/>
                <a:cs typeface="宋体" pitchFamily="0" charset="0"/>
                <a:sym typeface="黑体" pitchFamily="0" charset="0"/>
              </a:rPr>
              <a:t>取得综合所得，应当依法办理汇算清缴的情形</a:t>
            </a:r>
            <a:r>
              <a:rPr lang="en-US" altLang="zh-CN" sz="2800" b="1" i="0" u="none" strike="noStrike" kern="1200" cap="none" spc="-49" baseline="0">
                <a:solidFill>
                  <a:srgbClr val="FF0000"/>
                </a:solidFill>
                <a:latin typeface="宋体" pitchFamily="0" charset="0"/>
                <a:ea typeface="宋体" pitchFamily="0" charset="0"/>
                <a:cs typeface="宋体" pitchFamily="0" charset="0"/>
                <a:sym typeface="黑体" pitchFamily="0" charset="0"/>
              </a:rPr>
              <a:t>    </a:t>
            </a:r>
            <a:endParaRPr lang="en-US" altLang="zh-CN" sz="2800" b="1" i="0" u="none" strike="noStrike" kern="1200" cap="none" spc="-49" baseline="0">
              <a:solidFill>
                <a:srgbClr val="FF0000"/>
              </a:solidFill>
              <a:latin typeface="宋体" pitchFamily="0" charset="0"/>
              <a:ea typeface="宋体" pitchFamily="0" charset="0"/>
              <a:cs typeface="宋体" pitchFamily="0" charset="0"/>
              <a:sym typeface="黑体" pitchFamily="0" charset="0"/>
            </a:endParaRPr>
          </a:p>
          <a:p>
            <a:pPr marL="0" indent="0" algn="ctr" defTabSz="913638" eaLnBrk="1" latinLnBrk="0" hangingPunct="1">
              <a:lnSpc>
                <a:spcPct val="150000"/>
              </a:lnSpc>
              <a:spcBef>
                <a:spcPts val="0"/>
              </a:spcBef>
              <a:spcAft>
                <a:spcPts val="0"/>
              </a:spcAft>
              <a:buNone/>
            </a:pPr>
            <a:r>
              <a:rPr lang="zh-CN" altLang="en-US" sz="2800" b="1" i="0" u="none" strike="noStrike" kern="1200" cap="none" spc="-49" baseline="0">
                <a:solidFill>
                  <a:srgbClr val="ECF3F4"/>
                </a:solidFill>
                <a:latin typeface="宋体" pitchFamily="0" charset="0"/>
                <a:ea typeface="宋体" pitchFamily="0" charset="0"/>
                <a:cs typeface="宋体" pitchFamily="0" charset="0"/>
                <a:sym typeface="黑体" pitchFamily="0" charset="0"/>
              </a:rPr>
              <a:t>国家税务总局公告</a:t>
            </a:r>
            <a:r>
              <a:rPr lang="en-US" altLang="zh-CN" sz="2800" b="1" i="0" u="none" strike="noStrike" kern="1200" cap="none" spc="-49" baseline="0">
                <a:solidFill>
                  <a:srgbClr val="ECF3F4"/>
                </a:solidFill>
                <a:latin typeface="宋体" pitchFamily="0" charset="0"/>
                <a:ea typeface="宋体" pitchFamily="0" charset="0"/>
                <a:cs typeface="宋体" pitchFamily="0" charset="0"/>
                <a:sym typeface="黑体" pitchFamily="0" charset="0"/>
              </a:rPr>
              <a:t>2018</a:t>
            </a:r>
            <a:r>
              <a:rPr lang="zh-CN" altLang="en-US" sz="2800" b="1" i="0" u="none" strike="noStrike" kern="1200" cap="none" spc="-49" baseline="0">
                <a:solidFill>
                  <a:srgbClr val="ECF3F4"/>
                </a:solidFill>
                <a:latin typeface="宋体" pitchFamily="0" charset="0"/>
                <a:ea typeface="宋体" pitchFamily="0" charset="0"/>
                <a:cs typeface="宋体" pitchFamily="0" charset="0"/>
                <a:sym typeface="黑体" pitchFamily="0" charset="0"/>
              </a:rPr>
              <a:t>年第</a:t>
            </a:r>
            <a:r>
              <a:rPr lang="en-US" altLang="zh-CN" sz="2800" b="1" i="0" u="none" strike="noStrike" kern="1200" cap="none" spc="-49" baseline="0">
                <a:solidFill>
                  <a:srgbClr val="ECF3F4"/>
                </a:solidFill>
                <a:latin typeface="宋体" pitchFamily="0" charset="0"/>
                <a:ea typeface="宋体" pitchFamily="0" charset="0"/>
                <a:cs typeface="宋体" pitchFamily="0" charset="0"/>
                <a:sym typeface="黑体" pitchFamily="0" charset="0"/>
              </a:rPr>
              <a:t>62</a:t>
            </a:r>
            <a:r>
              <a:rPr lang="zh-CN" altLang="en-US" sz="2800" b="1" i="0" u="none" strike="noStrike" kern="1200" cap="none" spc="-49" baseline="0">
                <a:solidFill>
                  <a:srgbClr val="ECF3F4"/>
                </a:solidFill>
                <a:latin typeface="宋体" pitchFamily="0" charset="0"/>
                <a:ea typeface="宋体" pitchFamily="0" charset="0"/>
                <a:cs typeface="宋体" pitchFamily="0" charset="0"/>
                <a:sym typeface="黑体" pitchFamily="0" charset="0"/>
              </a:rPr>
              <a:t>号</a:t>
            </a:r>
            <a:endParaRPr lang="zh-CN" altLang="en-US" sz="2800" b="1" i="0" u="none" strike="noStrike" kern="1200" cap="none" spc="-49" baseline="0">
              <a:solidFill>
                <a:srgbClr val="FF0000"/>
              </a:solidFill>
              <a:latin typeface="宋体" pitchFamily="0" charset="0"/>
              <a:ea typeface="宋体" pitchFamily="0" charset="0"/>
              <a:cs typeface="宋体" pitchFamily="0" charset="0"/>
              <a:sym typeface="黑体" pitchFamily="0" charset="0"/>
            </a:endParaRPr>
          </a:p>
        </p:txBody>
      </p:sp>
    </p:spTree>
    <p:extLst>
      <p:ext uri="{BB962C8B-B14F-4D97-AF65-F5344CB8AC3E}">
        <p14:creationId xmlns:p14="http://schemas.microsoft.com/office/powerpoint/2010/main" val="93761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6"/>
                                        </p:tgtEl>
                                        <p:attrNameLst>
                                          <p:attrName>style.visibility</p:attrName>
                                        </p:attrNameLst>
                                      </p:cBhvr>
                                      <p:to>
                                        <p:strVal val="visible"/>
                                      </p:to>
                                    </p:set>
                                    <p:anim calcmode="lin" valueType="num">
                                      <p:cBhvr additive="base">
                                        <p:cTn id="7" dur="500" fill="hold"/>
                                        <p:tgtEl>
                                          <p:spTgt spid="616"/>
                                        </p:tgtEl>
                                        <p:attrNameLst>
                                          <p:attrName>ppt_x</p:attrName>
                                        </p:attrNameLst>
                                      </p:cBhvr>
                                      <p:tavLst>
                                        <p:tav tm="0">
                                          <p:val>
                                            <p:strVal val="#ppt_x"/>
                                          </p:val>
                                        </p:tav>
                                        <p:tav tm="100000">
                                          <p:val>
                                            <p:strVal val="#ppt_x"/>
                                          </p:val>
                                        </p:tav>
                                      </p:tavLst>
                                    </p:anim>
                                    <p:anim calcmode="lin" valueType="num">
                                      <p:cBhvr additive="base">
                                        <p:cTn id="8" dur="500" fill="hold"/>
                                        <p:tgtEl>
                                          <p:spTgt spid="6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0" nodeType="clickEffect">
                                  <p:stCondLst>
                                    <p:cond delay="0"/>
                                  </p:stCondLst>
                                  <p:childTnLst>
                                    <p:anim calcmode="lin" valueType="num">
                                      <p:cBhvr additive="base">
                                        <p:cTn id="12" dur="500"/>
                                        <p:tgtEl>
                                          <p:spTgt spid="617"/>
                                        </p:tgtEl>
                                        <p:attrNameLst>
                                          <p:attrName>ppt_x</p:attrName>
                                        </p:attrNameLst>
                                      </p:cBhvr>
                                      <p:tavLst>
                                        <p:tav tm="0">
                                          <p:val>
                                            <p:strVal val="ppt_x"/>
                                          </p:val>
                                        </p:tav>
                                        <p:tav tm="100000">
                                          <p:val>
                                            <p:strVal val="ppt_x"/>
                                          </p:val>
                                        </p:tav>
                                      </p:tavLst>
                                    </p:anim>
                                    <p:anim calcmode="lin" valueType="num">
                                      <p:cBhvr additive="base">
                                        <p:cTn id="13" dur="500"/>
                                        <p:tgtEl>
                                          <p:spTgt spid="617"/>
                                        </p:tgtEl>
                                        <p:attrNameLst>
                                          <p:attrName>ppt_y</p:attrName>
                                        </p:attrNameLst>
                                      </p:cBhvr>
                                      <p:tavLst>
                                        <p:tav tm="0">
                                          <p:val>
                                            <p:strVal val="ppt_y"/>
                                          </p:val>
                                        </p:tav>
                                        <p:tav tm="100000">
                                          <p:val>
                                            <p:strVal val="1+ppt_h/2"/>
                                          </p:val>
                                        </p:tav>
                                      </p:tavLst>
                                    </p:anim>
                                    <p:set>
                                      <p:cBhvr>
                                        <p:cTn id="14" dur="1" fill="hold">
                                          <p:stCondLst>
                                            <p:cond delay="499"/>
                                          </p:stCondLst>
                                        </p:cTn>
                                        <p:tgtEl>
                                          <p:spTgt spid="6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 grpId="0" animBg="1"/>
      <p:bldP spid="617" grpId="0"/>
    </p:bldLst>
  </p:timing>
</p:sld>
</file>

<file path=ppt/slides/slide5.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graphicFrame>
        <p:nvGraphicFramePr>
          <p:cNvPr id="53" name="表格"/>
          <p:cNvGraphicFramePr>
            <a:graphicFrameLocks noGrp="1"/>
          </p:cNvGraphicFramePr>
          <p:nvPr>
            <p:ph type="tbl"/>
            <p:extLst>
              <p:ext uri="{D42A27DB-BD31-4B8C-83A1-F6EECF244321}"/>
            </p:extLst>
          </p:nvPr>
        </p:nvGraphicFramePr>
        <p:xfrm>
          <a:off x="718403" y="1855756"/>
          <a:ext cx="11105297" cy="4595841"/>
        </p:xfrm>
        <a:graphic>
          <a:graphicData uri="http://schemas.openxmlformats.org/drawingml/2006/table">
            <a:tbl>
              <a:tblPr bandRow="1"/>
              <a:tblGrid>
                <a:gridCol w="922510"/>
                <a:gridCol w="4626479"/>
                <a:gridCol w="4695315"/>
                <a:gridCol w="860865"/>
              </a:tblGrid>
              <a:tr h="523321">
                <a:tc rowSpan="2">
                  <a:txBody>
                    <a:bodyPr/>
                    <a:lstStyle/>
                    <a:p>
                      <a:pPr marL="0" indent="0" algn="ctr" eaLnBrk="1" fontAlgn="ctr" latinLnBrk="0" hangingPunct="1">
                        <a:lnSpc>
                          <a:spcPct val="100000"/>
                        </a:lnSpc>
                        <a:spcBef>
                          <a:spcPts val="0"/>
                        </a:spcBef>
                        <a:spcAft>
                          <a:spcPts val="0"/>
                        </a:spcAft>
                        <a:buNone/>
                      </a:pPr>
                      <a:r>
                        <a:rPr lang="zh-CN" altLang="en-US" sz="2400" b="0" i="0" u="none" strike="noStrike" kern="1200" cap="none" spc="0" baseline="0">
                          <a:solidFill>
                            <a:srgbClr val="333333"/>
                          </a:solidFill>
                          <a:latin typeface="宋体" pitchFamily="0" charset="0"/>
                          <a:ea typeface="黑体" pitchFamily="0" charset="0"/>
                          <a:cs typeface="Arial" pitchFamily="0" charset="0"/>
                        </a:rPr>
                        <a:t>级次</a:t>
                      </a:r>
                      <a:endParaRPr lang="zh-CN" altLang="en-US" sz="2400" b="0" i="0" u="none" strike="noStrike" kern="1200" cap="none" spc="0" baseline="0">
                        <a:solidFill>
                          <a:srgbClr val="333333"/>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FFFFCC"/>
                    </a:solidFill>
                  </a:tcPr>
                </a:tc>
                <a:tc>
                  <a:txBody>
                    <a:bodyPr/>
                    <a:lstStyle/>
                    <a:p>
                      <a:pPr marL="0" indent="0" algn="ctr" eaLnBrk="1" fontAlgn="ctr" latinLnBrk="0" hangingPunct="1">
                        <a:lnSpc>
                          <a:spcPct val="100000"/>
                        </a:lnSpc>
                        <a:spcBef>
                          <a:spcPts val="0"/>
                        </a:spcBef>
                        <a:spcAft>
                          <a:spcPts val="0"/>
                        </a:spcAft>
                        <a:buNone/>
                      </a:pPr>
                      <a:r>
                        <a:rPr lang="zh-CN" altLang="en-US" sz="2400" b="0" i="0" u="none" strike="noStrike" kern="1200" cap="none" spc="0" baseline="0">
                          <a:solidFill>
                            <a:srgbClr val="000000"/>
                          </a:solidFill>
                          <a:latin typeface="宋体" pitchFamily="0" charset="0"/>
                          <a:ea typeface="黑体" pitchFamily="0" charset="0"/>
                          <a:cs typeface="Arial" pitchFamily="0" charset="0"/>
                        </a:rPr>
                        <a:t>改革前</a:t>
                      </a:r>
                      <a:endParaRPr lang="zh-CN" altLang="en-US" sz="2400" b="0" i="0" u="none" strike="noStrike" kern="1200" cap="none" spc="0" baseline="0">
                        <a:solidFill>
                          <a:srgbClr val="000000"/>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FFCCFF"/>
                    </a:solidFill>
                  </a:tcPr>
                </a:tc>
                <a:tc>
                  <a:txBody>
                    <a:bodyPr/>
                    <a:lstStyle/>
                    <a:p>
                      <a:pPr marL="0" indent="0" algn="ctr" eaLnBrk="1" fontAlgn="ctr" latinLnBrk="0" hangingPunct="1">
                        <a:lnSpc>
                          <a:spcPct val="100000"/>
                        </a:lnSpc>
                        <a:spcBef>
                          <a:spcPts val="0"/>
                        </a:spcBef>
                        <a:spcAft>
                          <a:spcPts val="0"/>
                        </a:spcAft>
                        <a:buNone/>
                      </a:pPr>
                      <a:r>
                        <a:rPr lang="zh-CN" altLang="en-US" sz="2400" b="0" i="0" u="none" strike="noStrike" kern="1200" cap="none" spc="0" baseline="0">
                          <a:solidFill>
                            <a:srgbClr val="000000"/>
                          </a:solidFill>
                          <a:latin typeface="宋体" pitchFamily="0" charset="0"/>
                          <a:ea typeface="黑体" pitchFamily="0" charset="0"/>
                          <a:cs typeface="Arial" pitchFamily="0" charset="0"/>
                        </a:rPr>
                        <a:t>改革后</a:t>
                      </a:r>
                      <a:endParaRPr lang="zh-CN" altLang="en-US" sz="2400" b="0" i="0" u="none" strike="noStrike" kern="1200" cap="none" spc="0" baseline="0">
                        <a:solidFill>
                          <a:srgbClr val="000000"/>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CCECFF"/>
                    </a:solidFill>
                  </a:tcPr>
                </a:tc>
                <a:tc rowSpan="2">
                  <a:txBody>
                    <a:bodyPr/>
                    <a:lstStyle/>
                    <a:p>
                      <a:pPr marL="0" indent="0" algn="ctr" eaLnBrk="1" fontAlgn="ctr" latinLnBrk="0" hangingPunct="1">
                        <a:lnSpc>
                          <a:spcPct val="100000"/>
                        </a:lnSpc>
                        <a:spcBef>
                          <a:spcPts val="0"/>
                        </a:spcBef>
                        <a:spcAft>
                          <a:spcPts val="0"/>
                        </a:spcAft>
                        <a:buNone/>
                      </a:pPr>
                      <a:r>
                        <a:rPr lang="zh-CN" altLang="en-US" sz="2400" b="1" i="0" u="none" strike="noStrike" kern="1200" cap="none" spc="0" baseline="0">
                          <a:solidFill>
                            <a:schemeClr val="bg1"/>
                          </a:solidFill>
                          <a:latin typeface="宋体" pitchFamily="0" charset="0"/>
                          <a:ea typeface="黑体" pitchFamily="0" charset="0"/>
                          <a:cs typeface="Arial" pitchFamily="0" charset="0"/>
                        </a:rPr>
                        <a:t>税率</a:t>
                      </a:r>
                      <a:endParaRPr lang="zh-CN" altLang="en-US" sz="2400" b="1" i="0" u="none" strike="noStrike" kern="1200" cap="none" spc="0" baseline="0">
                        <a:solidFill>
                          <a:schemeClr val="bg1"/>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92D050"/>
                    </a:solidFill>
                  </a:tcPr>
                </a:tc>
              </a:tr>
              <a:tr h="523321">
                <a:tc vMerge="1">
                  <a:txBody>
                    <a:bodyPr/>
                    <a:lstStyle/>
                    <a:p>
                      <a:endParaRPr lang="zh-CN" altLang="en-US"/>
                    </a:p>
                  </a:txBody>
                  <a:tcPr marL="68580" marT="0" marR="68580"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FFFFCC"/>
                    </a:solidFill>
                  </a:tcPr>
                </a:tc>
                <a:tc>
                  <a:txBody>
                    <a:bodyPr/>
                    <a:lstStyle/>
                    <a:p>
                      <a:pPr marL="0" indent="0" algn="ctr" eaLnBrk="1" fontAlgn="ctr" latinLnBrk="0" hangingPunct="1">
                        <a:lnSpc>
                          <a:spcPct val="100000"/>
                        </a:lnSpc>
                        <a:spcBef>
                          <a:spcPts val="0"/>
                        </a:spcBef>
                        <a:spcAft>
                          <a:spcPts val="0"/>
                        </a:spcAft>
                        <a:buNone/>
                      </a:pPr>
                      <a:r>
                        <a:rPr lang="zh-CN" altLang="en-US" sz="2400" b="0" i="0" u="none" strike="noStrike" kern="1200" cap="none" spc="0" baseline="0">
                          <a:solidFill>
                            <a:srgbClr val="000000"/>
                          </a:solidFill>
                          <a:latin typeface="宋体" pitchFamily="0" charset="0"/>
                          <a:ea typeface="黑体" pitchFamily="0" charset="0"/>
                          <a:cs typeface="Arial" pitchFamily="0" charset="0"/>
                        </a:rPr>
                        <a:t>月应纳税所得额</a:t>
                      </a:r>
                      <a:endParaRPr lang="zh-CN" altLang="en-US" sz="2400" b="0" i="0" u="none" strike="noStrike" kern="1200" cap="none" spc="0" baseline="0">
                        <a:solidFill>
                          <a:srgbClr val="000000"/>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FFCCFF"/>
                    </a:solidFill>
                  </a:tcPr>
                </a:tc>
                <a:tc>
                  <a:txBody>
                    <a:bodyPr/>
                    <a:lstStyle/>
                    <a:p>
                      <a:pPr marL="0" indent="0" algn="ctr" eaLnBrk="1" fontAlgn="ctr" latinLnBrk="0" hangingPunct="1">
                        <a:lnSpc>
                          <a:spcPct val="100000"/>
                        </a:lnSpc>
                        <a:spcBef>
                          <a:spcPts val="0"/>
                        </a:spcBef>
                        <a:spcAft>
                          <a:spcPts val="0"/>
                        </a:spcAft>
                        <a:buNone/>
                      </a:pPr>
                      <a:r>
                        <a:rPr lang="zh-CN" altLang="en-US" sz="2400" b="0" i="0" u="none" strike="noStrike" kern="1200" cap="none" spc="0" baseline="0">
                          <a:solidFill>
                            <a:srgbClr val="000000"/>
                          </a:solidFill>
                          <a:latin typeface="宋体" pitchFamily="0" charset="0"/>
                          <a:ea typeface="黑体" pitchFamily="0" charset="0"/>
                          <a:cs typeface="Arial" pitchFamily="0" charset="0"/>
                        </a:rPr>
                        <a:t>月应纳税所得额</a:t>
                      </a:r>
                      <a:endParaRPr lang="zh-CN" altLang="en-US" sz="2400" b="0" i="0" u="none" strike="noStrike" kern="1200" cap="none" spc="0" baseline="0">
                        <a:solidFill>
                          <a:srgbClr val="000000"/>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CCECFF"/>
                    </a:solidFill>
                  </a:tcPr>
                </a:tc>
                <a:tc vMerge="1">
                  <a:txBody>
                    <a:bodyPr/>
                    <a:lstStyle/>
                    <a:p>
                      <a:endParaRPr lang="zh-CN" altLang="en-US"/>
                    </a:p>
                  </a:txBody>
                  <a:tcPr marL="68580" marT="0" marR="68580"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92D050"/>
                    </a:solidFill>
                  </a:tcPr>
                </a:tc>
              </a:tr>
              <a:tr h="523321">
                <a:tc>
                  <a:txBody>
                    <a:bodyPr/>
                    <a:lstStyle/>
                    <a:p>
                      <a:pPr marL="0" indent="0" algn="ctr" eaLnBrk="1" fontAlgn="ctr" latinLnBrk="0" hangingPunct="1">
                        <a:lnSpc>
                          <a:spcPct val="100000"/>
                        </a:lnSpc>
                        <a:spcBef>
                          <a:spcPts val="0"/>
                        </a:spcBef>
                        <a:spcAft>
                          <a:spcPts val="0"/>
                        </a:spcAft>
                        <a:buNone/>
                      </a:pPr>
                      <a:r>
                        <a:rPr lang="en-US" altLang="zh-CN" sz="2400" b="0" i="0" u="none" strike="noStrike" kern="1200" cap="none" spc="0" baseline="0">
                          <a:solidFill>
                            <a:srgbClr val="000000"/>
                          </a:solidFill>
                          <a:latin typeface="宋体" pitchFamily="0" charset="0"/>
                          <a:ea typeface="黑体" pitchFamily="0" charset="0"/>
                          <a:cs typeface="Arial" pitchFamily="0" charset="0"/>
                        </a:rPr>
                        <a:t>1</a:t>
                      </a:r>
                      <a:endParaRPr lang="zh-CN" altLang="en-US" sz="2400" b="0" i="0" u="none" strike="noStrike" kern="1200" cap="none" spc="0" baseline="0">
                        <a:solidFill>
                          <a:srgbClr val="000000"/>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FFFFCC"/>
                    </a:solidFill>
                  </a:tcPr>
                </a:tc>
                <a:tc>
                  <a:txBody>
                    <a:bodyPr/>
                    <a:lstStyle/>
                    <a:p>
                      <a:pPr marL="0" indent="0" algn="l" eaLnBrk="1" fontAlgn="ctr" latinLnBrk="0" hangingPunct="1">
                        <a:lnSpc>
                          <a:spcPct val="100000"/>
                        </a:lnSpc>
                        <a:spcBef>
                          <a:spcPts val="0"/>
                        </a:spcBef>
                        <a:spcAft>
                          <a:spcPts val="0"/>
                        </a:spcAft>
                        <a:buNone/>
                      </a:pPr>
                      <a:r>
                        <a:rPr lang="zh-CN" altLang="en-US" sz="2400" b="0" i="0" u="none" strike="noStrike" kern="1200" cap="none" spc="0" baseline="0">
                          <a:solidFill>
                            <a:srgbClr val="000000"/>
                          </a:solidFill>
                          <a:latin typeface="宋体" pitchFamily="0" charset="0"/>
                          <a:ea typeface="黑体" pitchFamily="0" charset="0"/>
                          <a:cs typeface="Arial" pitchFamily="0" charset="0"/>
                        </a:rPr>
                        <a:t>不超过</a:t>
                      </a:r>
                      <a:r>
                        <a:rPr lang="en-US" altLang="zh-CN" sz="2400" b="0" i="0" u="none" strike="noStrike" kern="1200" cap="none" spc="0" baseline="0">
                          <a:solidFill>
                            <a:srgbClr val="000000"/>
                          </a:solidFill>
                          <a:latin typeface="宋体" pitchFamily="0" charset="0"/>
                          <a:ea typeface="黑体" pitchFamily="0" charset="0"/>
                          <a:cs typeface="Arial" pitchFamily="0" charset="0"/>
                        </a:rPr>
                        <a:t>1500</a:t>
                      </a:r>
                      <a:r>
                        <a:rPr lang="zh-CN" altLang="en-US" sz="2400" b="0" i="0" u="none" strike="noStrike" kern="1200" cap="none" spc="0" baseline="0">
                          <a:solidFill>
                            <a:srgbClr val="000000"/>
                          </a:solidFill>
                          <a:latin typeface="宋体" pitchFamily="0" charset="0"/>
                          <a:ea typeface="黑体" pitchFamily="0" charset="0"/>
                          <a:cs typeface="Arial" pitchFamily="0" charset="0"/>
                        </a:rPr>
                        <a:t>元</a:t>
                      </a:r>
                      <a:endParaRPr lang="zh-CN" altLang="en-US" sz="2400" b="0" i="0" u="none" strike="noStrike" kern="1200" cap="none" spc="0" baseline="0">
                        <a:solidFill>
                          <a:srgbClr val="000000"/>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FFCCFF"/>
                    </a:solidFill>
                  </a:tcPr>
                </a:tc>
                <a:tc>
                  <a:txBody>
                    <a:bodyPr/>
                    <a:lstStyle/>
                    <a:p>
                      <a:pPr marL="0" indent="0" algn="l" eaLnBrk="1" fontAlgn="ctr" latinLnBrk="0" hangingPunct="1">
                        <a:lnSpc>
                          <a:spcPct val="100000"/>
                        </a:lnSpc>
                        <a:spcBef>
                          <a:spcPts val="0"/>
                        </a:spcBef>
                        <a:spcAft>
                          <a:spcPts val="0"/>
                        </a:spcAft>
                        <a:buNone/>
                      </a:pPr>
                      <a:r>
                        <a:rPr lang="zh-CN" altLang="en-US" sz="2400" b="0" i="0" u="none" strike="noStrike" kern="1200" cap="none" spc="0" baseline="0">
                          <a:solidFill>
                            <a:srgbClr val="000000"/>
                          </a:solidFill>
                          <a:latin typeface="宋体" pitchFamily="0" charset="0"/>
                          <a:ea typeface="黑体" pitchFamily="0" charset="0"/>
                          <a:cs typeface="Arial" pitchFamily="0" charset="0"/>
                        </a:rPr>
                        <a:t>不超过</a:t>
                      </a:r>
                      <a:r>
                        <a:rPr lang="en-US" altLang="zh-CN" sz="2400" b="0" i="0" u="none" strike="noStrike" kern="1200" cap="none" spc="0" baseline="0">
                          <a:solidFill>
                            <a:srgbClr val="000000"/>
                          </a:solidFill>
                          <a:latin typeface="宋体" pitchFamily="0" charset="0"/>
                          <a:ea typeface="黑体" pitchFamily="0" charset="0"/>
                          <a:cs typeface="Arial" pitchFamily="0" charset="0"/>
                        </a:rPr>
                        <a:t>3000</a:t>
                      </a:r>
                      <a:r>
                        <a:rPr lang="zh-CN" altLang="en-US" sz="2400" b="0" i="0" u="none" strike="noStrike" kern="1200" cap="none" spc="0" baseline="0">
                          <a:solidFill>
                            <a:srgbClr val="000000"/>
                          </a:solidFill>
                          <a:latin typeface="宋体" pitchFamily="0" charset="0"/>
                          <a:ea typeface="黑体" pitchFamily="0" charset="0"/>
                          <a:cs typeface="Arial" pitchFamily="0" charset="0"/>
                        </a:rPr>
                        <a:t>元</a:t>
                      </a:r>
                      <a:endParaRPr lang="zh-CN" altLang="en-US" sz="2400" b="0" i="0" u="none" strike="noStrike" kern="1200" cap="none" spc="0" baseline="0">
                        <a:solidFill>
                          <a:srgbClr val="000000"/>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CCECFF"/>
                    </a:solidFill>
                  </a:tcPr>
                </a:tc>
                <a:tc>
                  <a:txBody>
                    <a:bodyPr/>
                    <a:lstStyle/>
                    <a:p>
                      <a:pPr marL="0" indent="0" algn="ctr" eaLnBrk="1" fontAlgn="ctr" latinLnBrk="0" hangingPunct="1">
                        <a:lnSpc>
                          <a:spcPct val="100000"/>
                        </a:lnSpc>
                        <a:spcBef>
                          <a:spcPts val="0"/>
                        </a:spcBef>
                        <a:spcAft>
                          <a:spcPts val="0"/>
                        </a:spcAft>
                        <a:buNone/>
                      </a:pPr>
                      <a:r>
                        <a:rPr lang="en-US" altLang="zh-CN" sz="2800" b="1" i="0" u="none" strike="noStrike" kern="1200" cap="none" spc="0" baseline="0">
                          <a:solidFill>
                            <a:schemeClr val="bg1"/>
                          </a:solidFill>
                          <a:latin typeface="宋体" pitchFamily="0" charset="0"/>
                          <a:ea typeface="黑体" pitchFamily="0" charset="0"/>
                          <a:cs typeface="Arial" pitchFamily="0" charset="0"/>
                        </a:rPr>
                        <a:t>3%</a:t>
                      </a:r>
                      <a:endParaRPr lang="zh-CN" altLang="en-US" sz="2800" b="1" i="0" u="none" strike="noStrike" kern="1200" cap="none" spc="0" baseline="0">
                        <a:solidFill>
                          <a:schemeClr val="bg1"/>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92D050"/>
                    </a:solidFill>
                  </a:tcPr>
                </a:tc>
              </a:tr>
              <a:tr h="523321">
                <a:tc>
                  <a:txBody>
                    <a:bodyPr/>
                    <a:lstStyle/>
                    <a:p>
                      <a:pPr marL="0" indent="0" algn="ctr" eaLnBrk="1" fontAlgn="ctr" latinLnBrk="0" hangingPunct="1">
                        <a:lnSpc>
                          <a:spcPct val="100000"/>
                        </a:lnSpc>
                        <a:spcBef>
                          <a:spcPts val="0"/>
                        </a:spcBef>
                        <a:spcAft>
                          <a:spcPts val="0"/>
                        </a:spcAft>
                        <a:buNone/>
                      </a:pPr>
                      <a:r>
                        <a:rPr lang="en-US" altLang="zh-CN" sz="2400" b="0" i="0" u="none" strike="noStrike" kern="1200" cap="none" spc="0" baseline="0">
                          <a:solidFill>
                            <a:srgbClr val="000000"/>
                          </a:solidFill>
                          <a:latin typeface="宋体" pitchFamily="0" charset="0"/>
                          <a:ea typeface="黑体" pitchFamily="0" charset="0"/>
                          <a:cs typeface="Arial" pitchFamily="0" charset="0"/>
                        </a:rPr>
                        <a:t>2</a:t>
                      </a:r>
                      <a:endParaRPr lang="zh-CN" altLang="en-US" sz="2400" b="0" i="0" u="none" strike="noStrike" kern="1200" cap="none" spc="0" baseline="0">
                        <a:solidFill>
                          <a:srgbClr val="000000"/>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FFFFCC"/>
                    </a:solidFill>
                  </a:tcPr>
                </a:tc>
                <a:tc>
                  <a:txBody>
                    <a:bodyPr/>
                    <a:lstStyle/>
                    <a:p>
                      <a:pPr marL="0" indent="0" algn="l" eaLnBrk="1" fontAlgn="ctr" latinLnBrk="0" hangingPunct="1">
                        <a:lnSpc>
                          <a:spcPct val="100000"/>
                        </a:lnSpc>
                        <a:spcBef>
                          <a:spcPts val="0"/>
                        </a:spcBef>
                        <a:spcAft>
                          <a:spcPts val="0"/>
                        </a:spcAft>
                        <a:buNone/>
                      </a:pPr>
                      <a:r>
                        <a:rPr lang="zh-CN" altLang="en-US" sz="2400" b="0" i="0" u="none" strike="noStrike" kern="1200" cap="none" spc="0" baseline="0">
                          <a:solidFill>
                            <a:srgbClr val="000000"/>
                          </a:solidFill>
                          <a:latin typeface="宋体" pitchFamily="0" charset="0"/>
                          <a:ea typeface="黑体" pitchFamily="0" charset="0"/>
                          <a:cs typeface="Arial" pitchFamily="0" charset="0"/>
                        </a:rPr>
                        <a:t>超过</a:t>
                      </a:r>
                      <a:r>
                        <a:rPr lang="en-US" altLang="zh-CN" sz="2400" b="0" i="0" u="none" strike="noStrike" kern="1200" cap="none" spc="0" baseline="0">
                          <a:solidFill>
                            <a:srgbClr val="000000"/>
                          </a:solidFill>
                          <a:latin typeface="宋体" pitchFamily="0" charset="0"/>
                          <a:ea typeface="黑体" pitchFamily="0" charset="0"/>
                          <a:cs typeface="Arial" pitchFamily="0" charset="0"/>
                        </a:rPr>
                        <a:t>1500</a:t>
                      </a:r>
                      <a:r>
                        <a:rPr lang="zh-CN" altLang="en-US" sz="2400" b="0" i="0" u="none" strike="noStrike" kern="1200" cap="none" spc="0" baseline="0">
                          <a:solidFill>
                            <a:srgbClr val="000000"/>
                          </a:solidFill>
                          <a:latin typeface="宋体" pitchFamily="0" charset="0"/>
                          <a:ea typeface="黑体" pitchFamily="0" charset="0"/>
                          <a:cs typeface="Arial" pitchFamily="0" charset="0"/>
                        </a:rPr>
                        <a:t>元至</a:t>
                      </a:r>
                      <a:r>
                        <a:rPr lang="en-US" altLang="zh-CN" sz="2400" b="0" i="0" u="none" strike="noStrike" kern="1200" cap="none" spc="0" baseline="0">
                          <a:solidFill>
                            <a:srgbClr val="000000"/>
                          </a:solidFill>
                          <a:latin typeface="宋体" pitchFamily="0" charset="0"/>
                          <a:ea typeface="黑体" pitchFamily="0" charset="0"/>
                          <a:cs typeface="Arial" pitchFamily="0" charset="0"/>
                        </a:rPr>
                        <a:t>4500</a:t>
                      </a:r>
                      <a:r>
                        <a:rPr lang="zh-CN" altLang="en-US" sz="2400" b="0" i="0" u="none" strike="noStrike" kern="1200" cap="none" spc="0" baseline="0">
                          <a:solidFill>
                            <a:srgbClr val="000000"/>
                          </a:solidFill>
                          <a:latin typeface="宋体" pitchFamily="0" charset="0"/>
                          <a:ea typeface="黑体" pitchFamily="0" charset="0"/>
                          <a:cs typeface="Arial" pitchFamily="0" charset="0"/>
                        </a:rPr>
                        <a:t>元的部分</a:t>
                      </a:r>
                      <a:endParaRPr lang="zh-CN" altLang="en-US" sz="2400" b="0" i="0" u="none" strike="noStrike" kern="1200" cap="none" spc="0" baseline="0">
                        <a:solidFill>
                          <a:srgbClr val="000000"/>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FFCCFF"/>
                    </a:solidFill>
                  </a:tcPr>
                </a:tc>
                <a:tc>
                  <a:txBody>
                    <a:bodyPr/>
                    <a:lstStyle/>
                    <a:p>
                      <a:pPr marL="0" indent="0" algn="l" eaLnBrk="1" fontAlgn="ctr" latinLnBrk="0" hangingPunct="1">
                        <a:lnSpc>
                          <a:spcPct val="100000"/>
                        </a:lnSpc>
                        <a:spcBef>
                          <a:spcPts val="0"/>
                        </a:spcBef>
                        <a:spcAft>
                          <a:spcPts val="0"/>
                        </a:spcAft>
                        <a:buNone/>
                      </a:pPr>
                      <a:r>
                        <a:rPr lang="zh-CN" altLang="en-US" sz="2400" b="0" i="0" u="none" strike="noStrike" kern="1200" cap="none" spc="0" baseline="0">
                          <a:solidFill>
                            <a:srgbClr val="000000"/>
                          </a:solidFill>
                          <a:latin typeface="宋体" pitchFamily="0" charset="0"/>
                          <a:ea typeface="黑体" pitchFamily="0" charset="0"/>
                          <a:cs typeface="Arial" pitchFamily="0" charset="0"/>
                        </a:rPr>
                        <a:t>超过</a:t>
                      </a:r>
                      <a:r>
                        <a:rPr lang="en-US" altLang="zh-CN" sz="2400" b="0" i="0" u="none" strike="noStrike" kern="1200" cap="none" spc="0" baseline="0">
                          <a:solidFill>
                            <a:srgbClr val="000000"/>
                          </a:solidFill>
                          <a:latin typeface="宋体" pitchFamily="0" charset="0"/>
                          <a:ea typeface="黑体" pitchFamily="0" charset="0"/>
                          <a:cs typeface="Arial" pitchFamily="0" charset="0"/>
                        </a:rPr>
                        <a:t>3000</a:t>
                      </a:r>
                      <a:r>
                        <a:rPr lang="zh-CN" altLang="en-US" sz="2400" b="0" i="0" u="none" strike="noStrike" kern="1200" cap="none" spc="0" baseline="0">
                          <a:solidFill>
                            <a:srgbClr val="000000"/>
                          </a:solidFill>
                          <a:latin typeface="宋体" pitchFamily="0" charset="0"/>
                          <a:ea typeface="黑体" pitchFamily="0" charset="0"/>
                          <a:cs typeface="Arial" pitchFamily="0" charset="0"/>
                        </a:rPr>
                        <a:t>元至</a:t>
                      </a:r>
                      <a:r>
                        <a:rPr lang="en-US" altLang="zh-CN" sz="2400" b="0" i="0" u="none" strike="noStrike" kern="1200" cap="none" spc="0" baseline="0">
                          <a:solidFill>
                            <a:srgbClr val="000000"/>
                          </a:solidFill>
                          <a:latin typeface="宋体" pitchFamily="0" charset="0"/>
                          <a:ea typeface="黑体" pitchFamily="0" charset="0"/>
                          <a:cs typeface="Arial" pitchFamily="0" charset="0"/>
                        </a:rPr>
                        <a:t>12000</a:t>
                      </a:r>
                      <a:r>
                        <a:rPr lang="zh-CN" altLang="en-US" sz="2400" b="0" i="0" u="none" strike="noStrike" kern="1200" cap="none" spc="0" baseline="0">
                          <a:solidFill>
                            <a:srgbClr val="000000"/>
                          </a:solidFill>
                          <a:latin typeface="宋体" pitchFamily="0" charset="0"/>
                          <a:ea typeface="黑体" pitchFamily="0" charset="0"/>
                          <a:cs typeface="Arial" pitchFamily="0" charset="0"/>
                        </a:rPr>
                        <a:t>元的部分</a:t>
                      </a:r>
                      <a:endParaRPr lang="zh-CN" altLang="en-US" sz="2400" b="0" i="0" u="none" strike="noStrike" kern="1200" cap="none" spc="0" baseline="0">
                        <a:solidFill>
                          <a:srgbClr val="000000"/>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CCECFF"/>
                    </a:solidFill>
                  </a:tcPr>
                </a:tc>
                <a:tc>
                  <a:txBody>
                    <a:bodyPr/>
                    <a:lstStyle/>
                    <a:p>
                      <a:pPr marL="0" indent="0" algn="ctr" eaLnBrk="1" fontAlgn="ctr" latinLnBrk="0" hangingPunct="1">
                        <a:lnSpc>
                          <a:spcPct val="100000"/>
                        </a:lnSpc>
                        <a:spcBef>
                          <a:spcPts val="0"/>
                        </a:spcBef>
                        <a:spcAft>
                          <a:spcPts val="0"/>
                        </a:spcAft>
                        <a:buNone/>
                      </a:pPr>
                      <a:r>
                        <a:rPr lang="en-US" altLang="zh-CN" sz="2800" b="1" i="0" u="none" strike="noStrike" kern="1200" cap="none" spc="0" baseline="0">
                          <a:solidFill>
                            <a:schemeClr val="bg1"/>
                          </a:solidFill>
                          <a:latin typeface="宋体" pitchFamily="0" charset="0"/>
                          <a:ea typeface="黑体" pitchFamily="0" charset="0"/>
                          <a:cs typeface="Arial" pitchFamily="0" charset="0"/>
                        </a:rPr>
                        <a:t>10%</a:t>
                      </a:r>
                      <a:endParaRPr lang="zh-CN" altLang="en-US" sz="2800" b="1" i="0" u="none" strike="noStrike" kern="1200" cap="none" spc="0" baseline="0">
                        <a:solidFill>
                          <a:schemeClr val="bg1"/>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92D050"/>
                    </a:solidFill>
                  </a:tcPr>
                </a:tc>
              </a:tr>
              <a:tr h="523321">
                <a:tc>
                  <a:txBody>
                    <a:bodyPr/>
                    <a:lstStyle/>
                    <a:p>
                      <a:pPr marL="0" indent="0" algn="ctr" eaLnBrk="1" fontAlgn="ctr" latinLnBrk="0" hangingPunct="1">
                        <a:lnSpc>
                          <a:spcPct val="100000"/>
                        </a:lnSpc>
                        <a:spcBef>
                          <a:spcPts val="0"/>
                        </a:spcBef>
                        <a:spcAft>
                          <a:spcPts val="0"/>
                        </a:spcAft>
                        <a:buNone/>
                      </a:pPr>
                      <a:r>
                        <a:rPr lang="en-US" altLang="zh-CN" sz="2400" b="0" i="0" u="none" strike="noStrike" kern="1200" cap="none" spc="0" baseline="0">
                          <a:solidFill>
                            <a:srgbClr val="000000"/>
                          </a:solidFill>
                          <a:latin typeface="宋体" pitchFamily="0" charset="0"/>
                          <a:ea typeface="黑体" pitchFamily="0" charset="0"/>
                          <a:cs typeface="Arial" pitchFamily="0" charset="0"/>
                        </a:rPr>
                        <a:t>3</a:t>
                      </a:r>
                      <a:endParaRPr lang="zh-CN" altLang="en-US" sz="2400" b="0" i="0" u="none" strike="noStrike" kern="1200" cap="none" spc="0" baseline="0">
                        <a:solidFill>
                          <a:srgbClr val="000000"/>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FFFFCC"/>
                    </a:solidFill>
                  </a:tcPr>
                </a:tc>
                <a:tc>
                  <a:txBody>
                    <a:bodyPr/>
                    <a:lstStyle/>
                    <a:p>
                      <a:pPr marL="0" indent="0" algn="l" eaLnBrk="1" fontAlgn="ctr" latinLnBrk="0" hangingPunct="1">
                        <a:lnSpc>
                          <a:spcPct val="100000"/>
                        </a:lnSpc>
                        <a:spcBef>
                          <a:spcPts val="0"/>
                        </a:spcBef>
                        <a:spcAft>
                          <a:spcPts val="0"/>
                        </a:spcAft>
                        <a:buNone/>
                      </a:pPr>
                      <a:r>
                        <a:rPr lang="zh-CN" altLang="en-US" sz="2400" b="0" i="0" u="none" strike="noStrike" kern="1200" cap="none" spc="0" baseline="0">
                          <a:solidFill>
                            <a:srgbClr val="000000"/>
                          </a:solidFill>
                          <a:latin typeface="宋体" pitchFamily="0" charset="0"/>
                          <a:ea typeface="黑体" pitchFamily="0" charset="0"/>
                          <a:cs typeface="Arial" pitchFamily="0" charset="0"/>
                        </a:rPr>
                        <a:t>超过</a:t>
                      </a:r>
                      <a:r>
                        <a:rPr lang="en-US" altLang="zh-CN" sz="2400" b="0" i="0" u="none" strike="noStrike" kern="1200" cap="none" spc="0" baseline="0">
                          <a:solidFill>
                            <a:srgbClr val="000000"/>
                          </a:solidFill>
                          <a:latin typeface="宋体" pitchFamily="0" charset="0"/>
                          <a:ea typeface="黑体" pitchFamily="0" charset="0"/>
                          <a:cs typeface="Arial" pitchFamily="0" charset="0"/>
                        </a:rPr>
                        <a:t>4500</a:t>
                      </a:r>
                      <a:r>
                        <a:rPr lang="zh-CN" altLang="en-US" sz="2400" b="0" i="0" u="none" strike="noStrike" kern="1200" cap="none" spc="0" baseline="0">
                          <a:solidFill>
                            <a:srgbClr val="000000"/>
                          </a:solidFill>
                          <a:latin typeface="宋体" pitchFamily="0" charset="0"/>
                          <a:ea typeface="黑体" pitchFamily="0" charset="0"/>
                          <a:cs typeface="Arial" pitchFamily="0" charset="0"/>
                        </a:rPr>
                        <a:t>元至</a:t>
                      </a:r>
                      <a:r>
                        <a:rPr lang="en-US" altLang="zh-CN" sz="2400" b="0" i="0" u="none" strike="noStrike" kern="1200" cap="none" spc="0" baseline="0">
                          <a:solidFill>
                            <a:srgbClr val="000000"/>
                          </a:solidFill>
                          <a:latin typeface="宋体" pitchFamily="0" charset="0"/>
                          <a:ea typeface="黑体" pitchFamily="0" charset="0"/>
                          <a:cs typeface="Arial" pitchFamily="0" charset="0"/>
                        </a:rPr>
                        <a:t>9000</a:t>
                      </a:r>
                      <a:r>
                        <a:rPr lang="zh-CN" altLang="en-US" sz="2400" b="0" i="0" u="none" strike="noStrike" kern="1200" cap="none" spc="0" baseline="0">
                          <a:solidFill>
                            <a:srgbClr val="000000"/>
                          </a:solidFill>
                          <a:latin typeface="宋体" pitchFamily="0" charset="0"/>
                          <a:ea typeface="黑体" pitchFamily="0" charset="0"/>
                          <a:cs typeface="Arial" pitchFamily="0" charset="0"/>
                        </a:rPr>
                        <a:t>元的部分</a:t>
                      </a:r>
                      <a:endParaRPr lang="zh-CN" altLang="en-US" sz="2400" b="0" i="0" u="none" strike="noStrike" kern="1200" cap="none" spc="0" baseline="0">
                        <a:solidFill>
                          <a:srgbClr val="000000"/>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FFCCFF"/>
                    </a:solidFill>
                  </a:tcPr>
                </a:tc>
                <a:tc>
                  <a:txBody>
                    <a:bodyPr/>
                    <a:lstStyle/>
                    <a:p>
                      <a:pPr marL="0" indent="0" algn="l" eaLnBrk="1" fontAlgn="ctr" latinLnBrk="0" hangingPunct="1">
                        <a:lnSpc>
                          <a:spcPct val="100000"/>
                        </a:lnSpc>
                        <a:spcBef>
                          <a:spcPts val="0"/>
                        </a:spcBef>
                        <a:spcAft>
                          <a:spcPts val="0"/>
                        </a:spcAft>
                        <a:buNone/>
                      </a:pPr>
                      <a:r>
                        <a:rPr lang="zh-CN" altLang="en-US" sz="2400" b="0" i="0" u="none" strike="noStrike" kern="1200" cap="none" spc="0" baseline="0">
                          <a:solidFill>
                            <a:srgbClr val="000000"/>
                          </a:solidFill>
                          <a:latin typeface="宋体" pitchFamily="0" charset="0"/>
                          <a:ea typeface="黑体" pitchFamily="0" charset="0"/>
                          <a:cs typeface="Arial" pitchFamily="0" charset="0"/>
                        </a:rPr>
                        <a:t>超过</a:t>
                      </a:r>
                      <a:r>
                        <a:rPr lang="en-US" altLang="zh-CN" sz="2400" b="0" i="0" u="none" strike="noStrike" kern="1200" cap="none" spc="0" baseline="0">
                          <a:solidFill>
                            <a:srgbClr val="000000"/>
                          </a:solidFill>
                          <a:latin typeface="宋体" pitchFamily="0" charset="0"/>
                          <a:ea typeface="黑体" pitchFamily="0" charset="0"/>
                          <a:cs typeface="Arial" pitchFamily="0" charset="0"/>
                        </a:rPr>
                        <a:t>12000</a:t>
                      </a:r>
                      <a:r>
                        <a:rPr lang="zh-CN" altLang="en-US" sz="2400" b="0" i="0" u="none" strike="noStrike" kern="1200" cap="none" spc="0" baseline="0">
                          <a:solidFill>
                            <a:srgbClr val="000000"/>
                          </a:solidFill>
                          <a:latin typeface="宋体" pitchFamily="0" charset="0"/>
                          <a:ea typeface="黑体" pitchFamily="0" charset="0"/>
                          <a:cs typeface="Arial" pitchFamily="0" charset="0"/>
                        </a:rPr>
                        <a:t>元至</a:t>
                      </a:r>
                      <a:r>
                        <a:rPr lang="en-US" altLang="zh-CN" sz="2400" b="0" i="0" u="none" strike="noStrike" kern="1200" cap="none" spc="0" baseline="0">
                          <a:solidFill>
                            <a:srgbClr val="000000"/>
                          </a:solidFill>
                          <a:latin typeface="宋体" pitchFamily="0" charset="0"/>
                          <a:ea typeface="黑体" pitchFamily="0" charset="0"/>
                          <a:cs typeface="Arial" pitchFamily="0" charset="0"/>
                        </a:rPr>
                        <a:t>250000</a:t>
                      </a:r>
                      <a:r>
                        <a:rPr lang="zh-CN" altLang="en-US" sz="2400" b="0" i="0" u="none" strike="noStrike" kern="1200" cap="none" spc="0" baseline="0">
                          <a:solidFill>
                            <a:srgbClr val="000000"/>
                          </a:solidFill>
                          <a:latin typeface="宋体" pitchFamily="0" charset="0"/>
                          <a:ea typeface="黑体" pitchFamily="0" charset="0"/>
                          <a:cs typeface="Arial" pitchFamily="0" charset="0"/>
                        </a:rPr>
                        <a:t>元的部分</a:t>
                      </a:r>
                      <a:endParaRPr lang="zh-CN" altLang="en-US" sz="2400" b="0" i="0" u="none" strike="noStrike" kern="1200" cap="none" spc="0" baseline="0">
                        <a:solidFill>
                          <a:srgbClr val="000000"/>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CCECFF"/>
                    </a:solidFill>
                  </a:tcPr>
                </a:tc>
                <a:tc>
                  <a:txBody>
                    <a:bodyPr/>
                    <a:lstStyle/>
                    <a:p>
                      <a:pPr marL="0" indent="0" algn="ctr" eaLnBrk="1" fontAlgn="ctr" latinLnBrk="0" hangingPunct="1">
                        <a:lnSpc>
                          <a:spcPct val="100000"/>
                        </a:lnSpc>
                        <a:spcBef>
                          <a:spcPts val="0"/>
                        </a:spcBef>
                        <a:spcAft>
                          <a:spcPts val="0"/>
                        </a:spcAft>
                        <a:buNone/>
                      </a:pPr>
                      <a:r>
                        <a:rPr lang="en-US" altLang="zh-CN" sz="2800" b="1" i="0" u="none" strike="noStrike" kern="1200" cap="none" spc="0" baseline="0">
                          <a:solidFill>
                            <a:schemeClr val="bg1"/>
                          </a:solidFill>
                          <a:latin typeface="宋体" pitchFamily="0" charset="0"/>
                          <a:ea typeface="黑体" pitchFamily="0" charset="0"/>
                          <a:cs typeface="Arial" pitchFamily="0" charset="0"/>
                        </a:rPr>
                        <a:t>20%</a:t>
                      </a:r>
                      <a:endParaRPr lang="zh-CN" altLang="en-US" sz="2800" b="1" i="0" u="none" strike="noStrike" kern="1200" cap="none" spc="0" baseline="0">
                        <a:solidFill>
                          <a:schemeClr val="bg1"/>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92D050"/>
                    </a:solidFill>
                  </a:tcPr>
                </a:tc>
              </a:tr>
              <a:tr h="523321">
                <a:tc>
                  <a:txBody>
                    <a:bodyPr/>
                    <a:lstStyle/>
                    <a:p>
                      <a:pPr marL="0" indent="0" algn="ctr" eaLnBrk="1" fontAlgn="ctr" latinLnBrk="0" hangingPunct="1">
                        <a:lnSpc>
                          <a:spcPct val="100000"/>
                        </a:lnSpc>
                        <a:spcBef>
                          <a:spcPts val="0"/>
                        </a:spcBef>
                        <a:spcAft>
                          <a:spcPts val="0"/>
                        </a:spcAft>
                        <a:buNone/>
                      </a:pPr>
                      <a:r>
                        <a:rPr lang="en-US" altLang="zh-CN" sz="2400" b="0" i="0" u="none" strike="noStrike" kern="1200" cap="none" spc="0" baseline="0">
                          <a:solidFill>
                            <a:srgbClr val="000000"/>
                          </a:solidFill>
                          <a:latin typeface="宋体" pitchFamily="0" charset="0"/>
                          <a:ea typeface="黑体" pitchFamily="0" charset="0"/>
                          <a:cs typeface="Arial" pitchFamily="0" charset="0"/>
                        </a:rPr>
                        <a:t>4</a:t>
                      </a:r>
                      <a:endParaRPr lang="zh-CN" altLang="en-US" sz="2400" b="0" i="0" u="none" strike="noStrike" kern="1200" cap="none" spc="0" baseline="0">
                        <a:solidFill>
                          <a:srgbClr val="000000"/>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FFFFCC"/>
                    </a:solidFill>
                  </a:tcPr>
                </a:tc>
                <a:tc>
                  <a:txBody>
                    <a:bodyPr/>
                    <a:lstStyle/>
                    <a:p>
                      <a:pPr marL="0" indent="0" algn="l" eaLnBrk="1" fontAlgn="ctr" latinLnBrk="0" hangingPunct="1">
                        <a:lnSpc>
                          <a:spcPct val="100000"/>
                        </a:lnSpc>
                        <a:spcBef>
                          <a:spcPts val="0"/>
                        </a:spcBef>
                        <a:spcAft>
                          <a:spcPts val="0"/>
                        </a:spcAft>
                        <a:buNone/>
                      </a:pPr>
                      <a:r>
                        <a:rPr lang="zh-CN" altLang="en-US" sz="2400" b="0" i="0" u="none" strike="noStrike" kern="1200" cap="none" spc="0" baseline="0">
                          <a:solidFill>
                            <a:srgbClr val="000000"/>
                          </a:solidFill>
                          <a:latin typeface="宋体" pitchFamily="0" charset="0"/>
                          <a:ea typeface="黑体" pitchFamily="0" charset="0"/>
                          <a:cs typeface="Arial" pitchFamily="0" charset="0"/>
                        </a:rPr>
                        <a:t>超过</a:t>
                      </a:r>
                      <a:r>
                        <a:rPr lang="en-US" altLang="zh-CN" sz="2400" b="0" i="0" u="none" strike="noStrike" kern="1200" cap="none" spc="0" baseline="0">
                          <a:solidFill>
                            <a:srgbClr val="000000"/>
                          </a:solidFill>
                          <a:latin typeface="宋体" pitchFamily="0" charset="0"/>
                          <a:ea typeface="黑体" pitchFamily="0" charset="0"/>
                          <a:cs typeface="Arial" pitchFamily="0" charset="0"/>
                        </a:rPr>
                        <a:t>9000</a:t>
                      </a:r>
                      <a:r>
                        <a:rPr lang="zh-CN" altLang="en-US" sz="2400" b="0" i="0" u="none" strike="noStrike" kern="1200" cap="none" spc="0" baseline="0">
                          <a:solidFill>
                            <a:srgbClr val="000000"/>
                          </a:solidFill>
                          <a:latin typeface="宋体" pitchFamily="0" charset="0"/>
                          <a:ea typeface="黑体" pitchFamily="0" charset="0"/>
                          <a:cs typeface="Arial" pitchFamily="0" charset="0"/>
                        </a:rPr>
                        <a:t>元至</a:t>
                      </a:r>
                      <a:r>
                        <a:rPr lang="en-US" altLang="zh-CN" sz="2400" b="0" i="0" u="none" strike="noStrike" kern="1200" cap="none" spc="0" baseline="0">
                          <a:solidFill>
                            <a:srgbClr val="000000"/>
                          </a:solidFill>
                          <a:latin typeface="宋体" pitchFamily="0" charset="0"/>
                          <a:ea typeface="黑体" pitchFamily="0" charset="0"/>
                          <a:cs typeface="Arial" pitchFamily="0" charset="0"/>
                        </a:rPr>
                        <a:t>35000</a:t>
                      </a:r>
                      <a:r>
                        <a:rPr lang="zh-CN" altLang="en-US" sz="2400" b="0" i="0" u="none" strike="noStrike" kern="1200" cap="none" spc="0" baseline="0">
                          <a:solidFill>
                            <a:srgbClr val="000000"/>
                          </a:solidFill>
                          <a:latin typeface="宋体" pitchFamily="0" charset="0"/>
                          <a:ea typeface="黑体" pitchFamily="0" charset="0"/>
                          <a:cs typeface="Arial" pitchFamily="0" charset="0"/>
                        </a:rPr>
                        <a:t>元的部分</a:t>
                      </a:r>
                      <a:endParaRPr lang="zh-CN" altLang="en-US" sz="2400" b="0" i="0" u="none" strike="noStrike" kern="1200" cap="none" spc="0" baseline="0">
                        <a:solidFill>
                          <a:srgbClr val="000000"/>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FFCCFF"/>
                    </a:solidFill>
                  </a:tcPr>
                </a:tc>
                <a:tc>
                  <a:txBody>
                    <a:bodyPr/>
                    <a:lstStyle/>
                    <a:p>
                      <a:pPr marL="0" indent="0" algn="l" eaLnBrk="1" fontAlgn="ctr" latinLnBrk="0" hangingPunct="1">
                        <a:lnSpc>
                          <a:spcPct val="100000"/>
                        </a:lnSpc>
                        <a:spcBef>
                          <a:spcPts val="0"/>
                        </a:spcBef>
                        <a:spcAft>
                          <a:spcPts val="0"/>
                        </a:spcAft>
                        <a:buNone/>
                      </a:pPr>
                      <a:r>
                        <a:rPr lang="zh-CN" altLang="en-US" sz="2400" b="0" i="0" u="none" strike="noStrike" kern="1200" cap="none" spc="0" baseline="0">
                          <a:solidFill>
                            <a:srgbClr val="000000"/>
                          </a:solidFill>
                          <a:latin typeface="宋体" pitchFamily="0" charset="0"/>
                          <a:ea typeface="黑体" pitchFamily="0" charset="0"/>
                          <a:cs typeface="Arial" pitchFamily="0" charset="0"/>
                        </a:rPr>
                        <a:t>超过</a:t>
                      </a:r>
                      <a:r>
                        <a:rPr lang="en-US" altLang="zh-CN" sz="2400" b="0" i="0" u="none" strike="noStrike" kern="1200" cap="none" spc="0" baseline="0">
                          <a:solidFill>
                            <a:srgbClr val="000000"/>
                          </a:solidFill>
                          <a:latin typeface="宋体" pitchFamily="0" charset="0"/>
                          <a:ea typeface="黑体" pitchFamily="0" charset="0"/>
                          <a:cs typeface="Arial" pitchFamily="0" charset="0"/>
                        </a:rPr>
                        <a:t>250000</a:t>
                      </a:r>
                      <a:r>
                        <a:rPr lang="zh-CN" altLang="en-US" sz="2400" b="0" i="0" u="none" strike="noStrike" kern="1200" cap="none" spc="0" baseline="0">
                          <a:solidFill>
                            <a:srgbClr val="000000"/>
                          </a:solidFill>
                          <a:latin typeface="宋体" pitchFamily="0" charset="0"/>
                          <a:ea typeface="黑体" pitchFamily="0" charset="0"/>
                          <a:cs typeface="Arial" pitchFamily="0" charset="0"/>
                        </a:rPr>
                        <a:t>元至</a:t>
                      </a:r>
                      <a:r>
                        <a:rPr lang="en-US" altLang="zh-CN" sz="2400" b="0" i="0" u="none" strike="noStrike" kern="1200" cap="none" spc="0" baseline="0">
                          <a:solidFill>
                            <a:srgbClr val="000000"/>
                          </a:solidFill>
                          <a:latin typeface="宋体" pitchFamily="0" charset="0"/>
                          <a:ea typeface="黑体" pitchFamily="0" charset="0"/>
                          <a:cs typeface="Arial" pitchFamily="0" charset="0"/>
                        </a:rPr>
                        <a:t>350000</a:t>
                      </a:r>
                      <a:r>
                        <a:rPr lang="zh-CN" altLang="en-US" sz="2400" b="0" i="0" u="none" strike="noStrike" kern="1200" cap="none" spc="0" baseline="0">
                          <a:solidFill>
                            <a:srgbClr val="000000"/>
                          </a:solidFill>
                          <a:latin typeface="宋体" pitchFamily="0" charset="0"/>
                          <a:ea typeface="黑体" pitchFamily="0" charset="0"/>
                          <a:cs typeface="Arial" pitchFamily="0" charset="0"/>
                        </a:rPr>
                        <a:t>元的部分</a:t>
                      </a:r>
                      <a:endParaRPr lang="zh-CN" altLang="en-US" sz="2400" b="0" i="0" u="none" strike="noStrike" kern="1200" cap="none" spc="0" baseline="0">
                        <a:solidFill>
                          <a:srgbClr val="000000"/>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CCECFF"/>
                    </a:solidFill>
                  </a:tcPr>
                </a:tc>
                <a:tc>
                  <a:txBody>
                    <a:bodyPr/>
                    <a:lstStyle/>
                    <a:p>
                      <a:pPr marL="0" indent="0" algn="ctr" eaLnBrk="1" fontAlgn="ctr" latinLnBrk="0" hangingPunct="1">
                        <a:lnSpc>
                          <a:spcPct val="100000"/>
                        </a:lnSpc>
                        <a:spcBef>
                          <a:spcPts val="0"/>
                        </a:spcBef>
                        <a:spcAft>
                          <a:spcPts val="0"/>
                        </a:spcAft>
                        <a:buNone/>
                      </a:pPr>
                      <a:r>
                        <a:rPr lang="en-US" altLang="zh-CN" sz="2800" b="1" i="0" u="none" strike="noStrike" kern="1200" cap="none" spc="0" baseline="0">
                          <a:solidFill>
                            <a:schemeClr val="bg1"/>
                          </a:solidFill>
                          <a:latin typeface="宋体" pitchFamily="0" charset="0"/>
                          <a:ea typeface="黑体" pitchFamily="0" charset="0"/>
                          <a:cs typeface="Arial" pitchFamily="0" charset="0"/>
                        </a:rPr>
                        <a:t>25%</a:t>
                      </a:r>
                      <a:endParaRPr lang="zh-CN" altLang="en-US" sz="2800" b="1" i="0" u="none" strike="noStrike" kern="1200" cap="none" spc="0" baseline="0">
                        <a:solidFill>
                          <a:schemeClr val="bg1"/>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92D050"/>
                    </a:solidFill>
                  </a:tcPr>
                </a:tc>
              </a:tr>
              <a:tr h="523321">
                <a:tc>
                  <a:txBody>
                    <a:bodyPr/>
                    <a:lstStyle/>
                    <a:p>
                      <a:pPr marL="0" indent="0" algn="ctr" eaLnBrk="1" fontAlgn="ctr" latinLnBrk="0" hangingPunct="1">
                        <a:lnSpc>
                          <a:spcPct val="100000"/>
                        </a:lnSpc>
                        <a:spcBef>
                          <a:spcPts val="0"/>
                        </a:spcBef>
                        <a:spcAft>
                          <a:spcPts val="0"/>
                        </a:spcAft>
                        <a:buNone/>
                      </a:pPr>
                      <a:r>
                        <a:rPr lang="en-US" altLang="zh-CN" sz="2400" b="0" i="0" u="none" strike="noStrike" kern="1200" cap="none" spc="0" baseline="0">
                          <a:solidFill>
                            <a:srgbClr val="000000"/>
                          </a:solidFill>
                          <a:latin typeface="宋体" pitchFamily="0" charset="0"/>
                          <a:ea typeface="黑体" pitchFamily="0" charset="0"/>
                          <a:cs typeface="Arial" pitchFamily="0" charset="0"/>
                        </a:rPr>
                        <a:t>5</a:t>
                      </a:r>
                      <a:endParaRPr lang="zh-CN" altLang="en-US" sz="2400" b="0" i="0" u="none" strike="noStrike" kern="1200" cap="none" spc="0" baseline="0">
                        <a:solidFill>
                          <a:srgbClr val="000000"/>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FFFFCC"/>
                    </a:solidFill>
                  </a:tcPr>
                </a:tc>
                <a:tc>
                  <a:txBody>
                    <a:bodyPr/>
                    <a:lstStyle/>
                    <a:p>
                      <a:pPr marL="0" indent="0" algn="l" eaLnBrk="1" fontAlgn="ctr" latinLnBrk="0" hangingPunct="1">
                        <a:lnSpc>
                          <a:spcPct val="100000"/>
                        </a:lnSpc>
                        <a:spcBef>
                          <a:spcPts val="0"/>
                        </a:spcBef>
                        <a:spcAft>
                          <a:spcPts val="0"/>
                        </a:spcAft>
                        <a:buNone/>
                      </a:pPr>
                      <a:r>
                        <a:rPr lang="zh-CN" altLang="en-US" sz="2400" b="0" i="0" u="none" strike="noStrike" kern="1200" cap="none" spc="0" baseline="0">
                          <a:solidFill>
                            <a:srgbClr val="000000"/>
                          </a:solidFill>
                          <a:latin typeface="宋体" pitchFamily="0" charset="0"/>
                          <a:ea typeface="黑体" pitchFamily="0" charset="0"/>
                          <a:cs typeface="Arial" pitchFamily="0" charset="0"/>
                        </a:rPr>
                        <a:t>超过</a:t>
                      </a:r>
                      <a:r>
                        <a:rPr lang="en-US" altLang="zh-CN" sz="2400" b="0" i="0" u="none" strike="noStrike" kern="1200" cap="none" spc="0" baseline="0">
                          <a:solidFill>
                            <a:srgbClr val="000000"/>
                          </a:solidFill>
                          <a:latin typeface="宋体" pitchFamily="0" charset="0"/>
                          <a:ea typeface="黑体" pitchFamily="0" charset="0"/>
                          <a:cs typeface="Arial" pitchFamily="0" charset="0"/>
                        </a:rPr>
                        <a:t>35000</a:t>
                      </a:r>
                      <a:r>
                        <a:rPr lang="zh-CN" altLang="en-US" sz="2400" b="0" i="0" u="none" strike="noStrike" kern="1200" cap="none" spc="0" baseline="0">
                          <a:solidFill>
                            <a:srgbClr val="000000"/>
                          </a:solidFill>
                          <a:latin typeface="宋体" pitchFamily="0" charset="0"/>
                          <a:ea typeface="黑体" pitchFamily="0" charset="0"/>
                          <a:cs typeface="Arial" pitchFamily="0" charset="0"/>
                        </a:rPr>
                        <a:t>元至</a:t>
                      </a:r>
                      <a:r>
                        <a:rPr lang="en-US" altLang="zh-CN" sz="2400" b="0" i="0" u="none" strike="noStrike" kern="1200" cap="none" spc="0" baseline="0">
                          <a:solidFill>
                            <a:srgbClr val="000000"/>
                          </a:solidFill>
                          <a:latin typeface="宋体" pitchFamily="0" charset="0"/>
                          <a:ea typeface="黑体" pitchFamily="0" charset="0"/>
                          <a:cs typeface="Arial" pitchFamily="0" charset="0"/>
                        </a:rPr>
                        <a:t>55000</a:t>
                      </a:r>
                      <a:r>
                        <a:rPr lang="zh-CN" altLang="en-US" sz="2400" b="0" i="0" u="none" strike="noStrike" kern="1200" cap="none" spc="0" baseline="0">
                          <a:solidFill>
                            <a:srgbClr val="000000"/>
                          </a:solidFill>
                          <a:latin typeface="宋体" pitchFamily="0" charset="0"/>
                          <a:ea typeface="黑体" pitchFamily="0" charset="0"/>
                          <a:cs typeface="Arial" pitchFamily="0" charset="0"/>
                        </a:rPr>
                        <a:t>元的部分</a:t>
                      </a:r>
                      <a:endParaRPr lang="zh-CN" altLang="en-US" sz="2400" b="0" i="0" u="none" strike="noStrike" kern="1200" cap="none" spc="0" baseline="0">
                        <a:solidFill>
                          <a:srgbClr val="000000"/>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FFCCFF"/>
                    </a:solidFill>
                  </a:tcPr>
                </a:tc>
                <a:tc>
                  <a:txBody>
                    <a:bodyPr/>
                    <a:lstStyle/>
                    <a:p>
                      <a:pPr marL="0" indent="0" algn="l" eaLnBrk="1" fontAlgn="ctr" latinLnBrk="0" hangingPunct="1">
                        <a:lnSpc>
                          <a:spcPct val="100000"/>
                        </a:lnSpc>
                        <a:spcBef>
                          <a:spcPts val="0"/>
                        </a:spcBef>
                        <a:spcAft>
                          <a:spcPts val="0"/>
                        </a:spcAft>
                        <a:buNone/>
                      </a:pPr>
                      <a:r>
                        <a:rPr lang="zh-CN" altLang="en-US" sz="2400" b="0" i="0" u="none" strike="noStrike" kern="1200" cap="none" spc="0" baseline="0">
                          <a:solidFill>
                            <a:srgbClr val="000000"/>
                          </a:solidFill>
                          <a:latin typeface="宋体" pitchFamily="0" charset="0"/>
                          <a:ea typeface="黑体" pitchFamily="0" charset="0"/>
                          <a:cs typeface="Arial" pitchFamily="0" charset="0"/>
                        </a:rPr>
                        <a:t>超过</a:t>
                      </a:r>
                      <a:r>
                        <a:rPr lang="en-US" altLang="zh-CN" sz="2400" b="0" i="0" u="none" strike="noStrike" kern="1200" cap="none" spc="0" baseline="0">
                          <a:solidFill>
                            <a:srgbClr val="000000"/>
                          </a:solidFill>
                          <a:latin typeface="宋体" pitchFamily="0" charset="0"/>
                          <a:ea typeface="黑体" pitchFamily="0" charset="0"/>
                          <a:cs typeface="Arial" pitchFamily="0" charset="0"/>
                        </a:rPr>
                        <a:t>350000</a:t>
                      </a:r>
                      <a:r>
                        <a:rPr lang="zh-CN" altLang="en-US" sz="2400" b="0" i="0" u="none" strike="noStrike" kern="1200" cap="none" spc="0" baseline="0">
                          <a:solidFill>
                            <a:srgbClr val="000000"/>
                          </a:solidFill>
                          <a:latin typeface="宋体" pitchFamily="0" charset="0"/>
                          <a:ea typeface="黑体" pitchFamily="0" charset="0"/>
                          <a:cs typeface="Arial" pitchFamily="0" charset="0"/>
                        </a:rPr>
                        <a:t>元至</a:t>
                      </a:r>
                      <a:r>
                        <a:rPr lang="en-US" altLang="zh-CN" sz="2400" b="0" i="0" u="none" strike="noStrike" kern="1200" cap="none" spc="0" baseline="0">
                          <a:solidFill>
                            <a:srgbClr val="000000"/>
                          </a:solidFill>
                          <a:latin typeface="宋体" pitchFamily="0" charset="0"/>
                          <a:ea typeface="黑体" pitchFamily="0" charset="0"/>
                          <a:cs typeface="Arial" pitchFamily="0" charset="0"/>
                        </a:rPr>
                        <a:t>550000</a:t>
                      </a:r>
                      <a:r>
                        <a:rPr lang="zh-CN" altLang="en-US" sz="2400" b="0" i="0" u="none" strike="noStrike" kern="1200" cap="none" spc="0" baseline="0">
                          <a:solidFill>
                            <a:srgbClr val="000000"/>
                          </a:solidFill>
                          <a:latin typeface="宋体" pitchFamily="0" charset="0"/>
                          <a:ea typeface="黑体" pitchFamily="0" charset="0"/>
                          <a:cs typeface="Arial" pitchFamily="0" charset="0"/>
                        </a:rPr>
                        <a:t>元的部分</a:t>
                      </a:r>
                      <a:endParaRPr lang="zh-CN" altLang="en-US" sz="2400" b="0" i="0" u="none" strike="noStrike" kern="1200" cap="none" spc="0" baseline="0">
                        <a:solidFill>
                          <a:srgbClr val="000000"/>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CCECFF"/>
                    </a:solidFill>
                  </a:tcPr>
                </a:tc>
                <a:tc>
                  <a:txBody>
                    <a:bodyPr/>
                    <a:lstStyle/>
                    <a:p>
                      <a:pPr marL="0" indent="0" algn="ctr" eaLnBrk="1" fontAlgn="ctr" latinLnBrk="0" hangingPunct="1">
                        <a:lnSpc>
                          <a:spcPct val="100000"/>
                        </a:lnSpc>
                        <a:spcBef>
                          <a:spcPts val="0"/>
                        </a:spcBef>
                        <a:spcAft>
                          <a:spcPts val="0"/>
                        </a:spcAft>
                        <a:buNone/>
                      </a:pPr>
                      <a:r>
                        <a:rPr lang="en-US" altLang="zh-CN" sz="2800" b="1" i="0" u="none" strike="noStrike" kern="1200" cap="none" spc="0" baseline="0">
                          <a:solidFill>
                            <a:schemeClr val="bg1"/>
                          </a:solidFill>
                          <a:latin typeface="宋体" pitchFamily="0" charset="0"/>
                          <a:ea typeface="黑体" pitchFamily="0" charset="0"/>
                          <a:cs typeface="Arial" pitchFamily="0" charset="0"/>
                        </a:rPr>
                        <a:t>30%</a:t>
                      </a:r>
                      <a:endParaRPr lang="zh-CN" altLang="en-US" sz="2800" b="1" i="0" u="none" strike="noStrike" kern="1200" cap="none" spc="0" baseline="0">
                        <a:solidFill>
                          <a:schemeClr val="bg1"/>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92D050"/>
                    </a:solidFill>
                  </a:tcPr>
                </a:tc>
              </a:tr>
              <a:tr h="523321">
                <a:tc>
                  <a:txBody>
                    <a:bodyPr/>
                    <a:lstStyle/>
                    <a:p>
                      <a:pPr marL="0" indent="0" algn="ctr" eaLnBrk="1" fontAlgn="ctr" latinLnBrk="0" hangingPunct="1">
                        <a:lnSpc>
                          <a:spcPct val="100000"/>
                        </a:lnSpc>
                        <a:spcBef>
                          <a:spcPts val="0"/>
                        </a:spcBef>
                        <a:spcAft>
                          <a:spcPts val="0"/>
                        </a:spcAft>
                        <a:buNone/>
                      </a:pPr>
                      <a:r>
                        <a:rPr lang="en-US" altLang="zh-CN" sz="2400" b="0" i="0" u="none" strike="noStrike" kern="1200" cap="none" spc="0" baseline="0">
                          <a:solidFill>
                            <a:srgbClr val="000000"/>
                          </a:solidFill>
                          <a:latin typeface="宋体" pitchFamily="0" charset="0"/>
                          <a:ea typeface="黑体" pitchFamily="0" charset="0"/>
                          <a:cs typeface="Arial" pitchFamily="0" charset="0"/>
                        </a:rPr>
                        <a:t>6</a:t>
                      </a:r>
                      <a:endParaRPr lang="zh-CN" altLang="en-US" sz="2400" b="0" i="0" u="none" strike="noStrike" kern="1200" cap="none" spc="0" baseline="0">
                        <a:solidFill>
                          <a:srgbClr val="000000"/>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FFFFCC"/>
                    </a:solidFill>
                  </a:tcPr>
                </a:tc>
                <a:tc>
                  <a:txBody>
                    <a:bodyPr/>
                    <a:lstStyle/>
                    <a:p>
                      <a:pPr marL="0" indent="0" algn="l" eaLnBrk="1" fontAlgn="ctr" latinLnBrk="0" hangingPunct="1">
                        <a:lnSpc>
                          <a:spcPct val="100000"/>
                        </a:lnSpc>
                        <a:spcBef>
                          <a:spcPts val="0"/>
                        </a:spcBef>
                        <a:spcAft>
                          <a:spcPts val="0"/>
                        </a:spcAft>
                        <a:buNone/>
                      </a:pPr>
                      <a:r>
                        <a:rPr lang="zh-CN" altLang="en-US" sz="2400" b="0" i="0" u="none" strike="noStrike" kern="1200" cap="none" spc="0" baseline="0">
                          <a:solidFill>
                            <a:srgbClr val="000000"/>
                          </a:solidFill>
                          <a:latin typeface="宋体" pitchFamily="0" charset="0"/>
                          <a:ea typeface="黑体" pitchFamily="0" charset="0"/>
                          <a:cs typeface="Arial" pitchFamily="0" charset="0"/>
                        </a:rPr>
                        <a:t>超过</a:t>
                      </a:r>
                      <a:r>
                        <a:rPr lang="en-US" altLang="zh-CN" sz="2400" b="0" i="0" u="none" strike="noStrike" kern="1200" cap="none" spc="0" baseline="0">
                          <a:solidFill>
                            <a:srgbClr val="000000"/>
                          </a:solidFill>
                          <a:latin typeface="宋体" pitchFamily="0" charset="0"/>
                          <a:ea typeface="黑体" pitchFamily="0" charset="0"/>
                          <a:cs typeface="Arial" pitchFamily="0" charset="0"/>
                        </a:rPr>
                        <a:t>55000</a:t>
                      </a:r>
                      <a:r>
                        <a:rPr lang="zh-CN" altLang="en-US" sz="2400" b="0" i="0" u="none" strike="noStrike" kern="1200" cap="none" spc="0" baseline="0">
                          <a:solidFill>
                            <a:srgbClr val="000000"/>
                          </a:solidFill>
                          <a:latin typeface="宋体" pitchFamily="0" charset="0"/>
                          <a:ea typeface="黑体" pitchFamily="0" charset="0"/>
                          <a:cs typeface="Arial" pitchFamily="0" charset="0"/>
                        </a:rPr>
                        <a:t>元至</a:t>
                      </a:r>
                      <a:r>
                        <a:rPr lang="en-US" altLang="zh-CN" sz="2400" b="0" i="0" u="none" strike="noStrike" kern="1200" cap="none" spc="0" baseline="0">
                          <a:solidFill>
                            <a:srgbClr val="000000"/>
                          </a:solidFill>
                          <a:latin typeface="宋体" pitchFamily="0" charset="0"/>
                          <a:ea typeface="黑体" pitchFamily="0" charset="0"/>
                          <a:cs typeface="Arial" pitchFamily="0" charset="0"/>
                        </a:rPr>
                        <a:t>80000</a:t>
                      </a:r>
                      <a:r>
                        <a:rPr lang="zh-CN" altLang="en-US" sz="2400" b="0" i="0" u="none" strike="noStrike" kern="1200" cap="none" spc="0" baseline="0">
                          <a:solidFill>
                            <a:srgbClr val="000000"/>
                          </a:solidFill>
                          <a:latin typeface="宋体" pitchFamily="0" charset="0"/>
                          <a:ea typeface="黑体" pitchFamily="0" charset="0"/>
                          <a:cs typeface="Arial" pitchFamily="0" charset="0"/>
                        </a:rPr>
                        <a:t>元的部分</a:t>
                      </a:r>
                      <a:endParaRPr lang="zh-CN" altLang="en-US" sz="2400" b="0" i="0" u="none" strike="noStrike" kern="1200" cap="none" spc="0" baseline="0">
                        <a:solidFill>
                          <a:srgbClr val="000000"/>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FFCCFF"/>
                    </a:solidFill>
                  </a:tcPr>
                </a:tc>
                <a:tc>
                  <a:txBody>
                    <a:bodyPr/>
                    <a:lstStyle/>
                    <a:p>
                      <a:pPr marL="0" indent="0" algn="l" eaLnBrk="1" fontAlgn="ctr" latinLnBrk="0" hangingPunct="1">
                        <a:lnSpc>
                          <a:spcPct val="100000"/>
                        </a:lnSpc>
                        <a:spcBef>
                          <a:spcPts val="0"/>
                        </a:spcBef>
                        <a:spcAft>
                          <a:spcPts val="0"/>
                        </a:spcAft>
                        <a:buNone/>
                      </a:pPr>
                      <a:r>
                        <a:rPr lang="zh-CN" altLang="en-US" sz="2400" b="0" i="0" u="none" strike="noStrike" kern="1200" cap="none" spc="0" baseline="0">
                          <a:solidFill>
                            <a:srgbClr val="000000"/>
                          </a:solidFill>
                          <a:latin typeface="宋体" pitchFamily="0" charset="0"/>
                          <a:ea typeface="黑体" pitchFamily="0" charset="0"/>
                          <a:cs typeface="Arial" pitchFamily="0" charset="0"/>
                        </a:rPr>
                        <a:t>超过</a:t>
                      </a:r>
                      <a:r>
                        <a:rPr lang="en-US" altLang="zh-CN" sz="2400" b="0" i="0" u="none" strike="noStrike" kern="1200" cap="none" spc="0" baseline="0">
                          <a:solidFill>
                            <a:srgbClr val="000000"/>
                          </a:solidFill>
                          <a:latin typeface="宋体" pitchFamily="0" charset="0"/>
                          <a:ea typeface="黑体" pitchFamily="0" charset="0"/>
                          <a:cs typeface="Arial" pitchFamily="0" charset="0"/>
                        </a:rPr>
                        <a:t>550000</a:t>
                      </a:r>
                      <a:r>
                        <a:rPr lang="zh-CN" altLang="en-US" sz="2400" b="0" i="0" u="none" strike="noStrike" kern="1200" cap="none" spc="0" baseline="0">
                          <a:solidFill>
                            <a:srgbClr val="000000"/>
                          </a:solidFill>
                          <a:latin typeface="宋体" pitchFamily="0" charset="0"/>
                          <a:ea typeface="黑体" pitchFamily="0" charset="0"/>
                          <a:cs typeface="Arial" pitchFamily="0" charset="0"/>
                        </a:rPr>
                        <a:t>元至</a:t>
                      </a:r>
                      <a:r>
                        <a:rPr lang="en-US" altLang="zh-CN" sz="2400" b="0" i="0" u="none" strike="noStrike" kern="1200" cap="none" spc="0" baseline="0">
                          <a:solidFill>
                            <a:srgbClr val="000000"/>
                          </a:solidFill>
                          <a:latin typeface="宋体" pitchFamily="0" charset="0"/>
                          <a:ea typeface="黑体" pitchFamily="0" charset="0"/>
                          <a:cs typeface="Arial" pitchFamily="0" charset="0"/>
                        </a:rPr>
                        <a:t>80000</a:t>
                      </a:r>
                      <a:r>
                        <a:rPr lang="zh-CN" altLang="en-US" sz="2400" b="0" i="0" u="none" strike="noStrike" kern="1200" cap="none" spc="0" baseline="0">
                          <a:solidFill>
                            <a:srgbClr val="000000"/>
                          </a:solidFill>
                          <a:latin typeface="宋体" pitchFamily="0" charset="0"/>
                          <a:ea typeface="黑体" pitchFamily="0" charset="0"/>
                          <a:cs typeface="Arial" pitchFamily="0" charset="0"/>
                        </a:rPr>
                        <a:t>元的部分</a:t>
                      </a:r>
                      <a:endParaRPr lang="zh-CN" altLang="en-US" sz="2400" b="0" i="0" u="none" strike="noStrike" kern="1200" cap="none" spc="0" baseline="0">
                        <a:solidFill>
                          <a:srgbClr val="000000"/>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CCECFF"/>
                    </a:solidFill>
                  </a:tcPr>
                </a:tc>
                <a:tc>
                  <a:txBody>
                    <a:bodyPr/>
                    <a:lstStyle/>
                    <a:p>
                      <a:pPr marL="0" indent="0" algn="ctr" eaLnBrk="1" fontAlgn="ctr" latinLnBrk="0" hangingPunct="1">
                        <a:lnSpc>
                          <a:spcPct val="100000"/>
                        </a:lnSpc>
                        <a:spcBef>
                          <a:spcPts val="0"/>
                        </a:spcBef>
                        <a:spcAft>
                          <a:spcPts val="0"/>
                        </a:spcAft>
                        <a:buNone/>
                      </a:pPr>
                      <a:r>
                        <a:rPr lang="en-US" altLang="zh-CN" sz="2800" b="1" i="0" u="none" strike="noStrike" kern="1200" cap="none" spc="0" baseline="0">
                          <a:solidFill>
                            <a:schemeClr val="bg1"/>
                          </a:solidFill>
                          <a:latin typeface="宋体" pitchFamily="0" charset="0"/>
                          <a:ea typeface="黑体" pitchFamily="0" charset="0"/>
                          <a:cs typeface="Arial" pitchFamily="0" charset="0"/>
                        </a:rPr>
                        <a:t>35%</a:t>
                      </a:r>
                      <a:endParaRPr lang="zh-CN" altLang="en-US" sz="2800" b="1" i="0" u="none" strike="noStrike" kern="1200" cap="none" spc="0" baseline="0">
                        <a:solidFill>
                          <a:schemeClr val="bg1"/>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92D050"/>
                    </a:solidFill>
                  </a:tcPr>
                </a:tc>
              </a:tr>
              <a:tr h="529671">
                <a:tc>
                  <a:txBody>
                    <a:bodyPr/>
                    <a:lstStyle/>
                    <a:p>
                      <a:pPr marL="0" indent="0" algn="ctr" eaLnBrk="1" fontAlgn="ctr" latinLnBrk="0" hangingPunct="1">
                        <a:lnSpc>
                          <a:spcPct val="100000"/>
                        </a:lnSpc>
                        <a:spcBef>
                          <a:spcPts val="0"/>
                        </a:spcBef>
                        <a:spcAft>
                          <a:spcPts val="0"/>
                        </a:spcAft>
                        <a:buNone/>
                      </a:pPr>
                      <a:r>
                        <a:rPr lang="en-US" altLang="zh-CN" sz="2400" b="0" i="0" u="none" strike="noStrike" kern="1200" cap="none" spc="0" baseline="0">
                          <a:solidFill>
                            <a:srgbClr val="000000"/>
                          </a:solidFill>
                          <a:latin typeface="宋体" pitchFamily="0" charset="0"/>
                          <a:ea typeface="黑体" pitchFamily="0" charset="0"/>
                          <a:cs typeface="Arial" pitchFamily="0" charset="0"/>
                        </a:rPr>
                        <a:t>7</a:t>
                      </a:r>
                      <a:endParaRPr lang="zh-CN" altLang="en-US" sz="2400" b="0" i="0" u="none" strike="noStrike" kern="1200" cap="none" spc="0" baseline="0">
                        <a:solidFill>
                          <a:srgbClr val="000000"/>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FFFFCC"/>
                    </a:solidFill>
                  </a:tcPr>
                </a:tc>
                <a:tc>
                  <a:txBody>
                    <a:bodyPr/>
                    <a:lstStyle/>
                    <a:p>
                      <a:pPr marL="0" indent="0" algn="l" eaLnBrk="1" fontAlgn="ctr" latinLnBrk="0" hangingPunct="1">
                        <a:lnSpc>
                          <a:spcPct val="100000"/>
                        </a:lnSpc>
                        <a:spcBef>
                          <a:spcPts val="0"/>
                        </a:spcBef>
                        <a:spcAft>
                          <a:spcPts val="0"/>
                        </a:spcAft>
                        <a:buNone/>
                      </a:pPr>
                      <a:r>
                        <a:rPr lang="zh-CN" altLang="en-US" sz="2400" b="0" i="0" u="none" strike="noStrike" kern="1200" cap="none" spc="0" baseline="0">
                          <a:solidFill>
                            <a:srgbClr val="000000"/>
                          </a:solidFill>
                          <a:latin typeface="宋体" pitchFamily="0" charset="0"/>
                          <a:ea typeface="黑体" pitchFamily="0" charset="0"/>
                          <a:cs typeface="Arial" pitchFamily="0" charset="0"/>
                        </a:rPr>
                        <a:t>超过</a:t>
                      </a:r>
                      <a:r>
                        <a:rPr lang="en-US" altLang="zh-CN" sz="2400" b="0" i="0" u="none" strike="noStrike" kern="1200" cap="none" spc="0" baseline="0">
                          <a:solidFill>
                            <a:srgbClr val="000000"/>
                          </a:solidFill>
                          <a:latin typeface="宋体" pitchFamily="0" charset="0"/>
                          <a:ea typeface="黑体" pitchFamily="0" charset="0"/>
                          <a:cs typeface="Arial" pitchFamily="0" charset="0"/>
                        </a:rPr>
                        <a:t>80000</a:t>
                      </a:r>
                      <a:r>
                        <a:rPr lang="zh-CN" altLang="en-US" sz="2400" b="0" i="0" u="none" strike="noStrike" kern="1200" cap="none" spc="0" baseline="0">
                          <a:solidFill>
                            <a:srgbClr val="000000"/>
                          </a:solidFill>
                          <a:latin typeface="宋体" pitchFamily="0" charset="0"/>
                          <a:ea typeface="黑体" pitchFamily="0" charset="0"/>
                          <a:cs typeface="Arial" pitchFamily="0" charset="0"/>
                        </a:rPr>
                        <a:t>元的部分</a:t>
                      </a:r>
                      <a:endParaRPr lang="zh-CN" altLang="en-US" sz="2400" b="0" i="0" u="none" strike="noStrike" kern="1200" cap="none" spc="0" baseline="0">
                        <a:solidFill>
                          <a:srgbClr val="000000"/>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FFCCFF"/>
                    </a:solidFill>
                  </a:tcPr>
                </a:tc>
                <a:tc>
                  <a:txBody>
                    <a:bodyPr/>
                    <a:lstStyle/>
                    <a:p>
                      <a:pPr marL="0" indent="0" algn="l" eaLnBrk="1" fontAlgn="ctr" latinLnBrk="0" hangingPunct="1">
                        <a:lnSpc>
                          <a:spcPct val="100000"/>
                        </a:lnSpc>
                        <a:spcBef>
                          <a:spcPts val="0"/>
                        </a:spcBef>
                        <a:spcAft>
                          <a:spcPts val="0"/>
                        </a:spcAft>
                        <a:buNone/>
                      </a:pPr>
                      <a:r>
                        <a:rPr lang="zh-CN" altLang="en-US" sz="2400" b="0" i="0" u="none" strike="noStrike" kern="1200" cap="none" spc="0" baseline="0">
                          <a:solidFill>
                            <a:srgbClr val="000000"/>
                          </a:solidFill>
                          <a:latin typeface="宋体" pitchFamily="0" charset="0"/>
                          <a:ea typeface="黑体" pitchFamily="0" charset="0"/>
                          <a:cs typeface="Arial" pitchFamily="0" charset="0"/>
                        </a:rPr>
                        <a:t>超过</a:t>
                      </a:r>
                      <a:r>
                        <a:rPr lang="en-US" altLang="zh-CN" sz="2400" b="0" i="0" u="none" strike="noStrike" kern="1200" cap="none" spc="0" baseline="0">
                          <a:solidFill>
                            <a:srgbClr val="000000"/>
                          </a:solidFill>
                          <a:latin typeface="宋体" pitchFamily="0" charset="0"/>
                          <a:ea typeface="黑体" pitchFamily="0" charset="0"/>
                          <a:cs typeface="Arial" pitchFamily="0" charset="0"/>
                        </a:rPr>
                        <a:t>80000</a:t>
                      </a:r>
                      <a:r>
                        <a:rPr lang="zh-CN" altLang="en-US" sz="2400" b="0" i="0" u="none" strike="noStrike" kern="1200" cap="none" spc="0" baseline="0">
                          <a:solidFill>
                            <a:srgbClr val="000000"/>
                          </a:solidFill>
                          <a:latin typeface="宋体" pitchFamily="0" charset="0"/>
                          <a:ea typeface="黑体" pitchFamily="0" charset="0"/>
                          <a:cs typeface="Arial" pitchFamily="0" charset="0"/>
                        </a:rPr>
                        <a:t>元的部分</a:t>
                      </a:r>
                      <a:endParaRPr lang="zh-CN" altLang="en-US" sz="2400" b="0" i="0" u="none" strike="noStrike" kern="1200" cap="none" spc="0" baseline="0">
                        <a:solidFill>
                          <a:srgbClr val="000000"/>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CCECFF"/>
                    </a:solidFill>
                  </a:tcPr>
                </a:tc>
                <a:tc>
                  <a:txBody>
                    <a:bodyPr/>
                    <a:lstStyle/>
                    <a:p>
                      <a:pPr marL="0" indent="0" algn="ctr" eaLnBrk="1" fontAlgn="ctr" latinLnBrk="0" hangingPunct="1">
                        <a:lnSpc>
                          <a:spcPct val="100000"/>
                        </a:lnSpc>
                        <a:spcBef>
                          <a:spcPts val="0"/>
                        </a:spcBef>
                        <a:spcAft>
                          <a:spcPts val="0"/>
                        </a:spcAft>
                        <a:buNone/>
                      </a:pPr>
                      <a:r>
                        <a:rPr lang="en-US" altLang="zh-CN" sz="2800" b="1" i="0" u="none" strike="noStrike" kern="1200" cap="none" spc="0" baseline="0">
                          <a:solidFill>
                            <a:schemeClr val="bg1"/>
                          </a:solidFill>
                          <a:latin typeface="宋体" pitchFamily="0" charset="0"/>
                          <a:ea typeface="黑体" pitchFamily="0" charset="0"/>
                          <a:cs typeface="Arial" pitchFamily="0" charset="0"/>
                        </a:rPr>
                        <a:t>45%</a:t>
                      </a:r>
                      <a:endParaRPr lang="zh-CN" altLang="en-US" sz="2800" b="1" i="0" u="none" strike="noStrike" kern="1200" cap="none" spc="0" baseline="0">
                        <a:solidFill>
                          <a:schemeClr val="bg1"/>
                        </a:solidFill>
                        <a:latin typeface="宋体" pitchFamily="0" charset="0"/>
                        <a:ea typeface="黑体" pitchFamily="0" charset="0"/>
                        <a:cs typeface="Arial" pitchFamily="0" charset="0"/>
                      </a:endParaRPr>
                    </a:p>
                  </a:txBody>
                  <a:tcPr marL="8445" marT="6350" marR="8445" marB="0" vert="horz" anchor="ctr">
                    <a:lnL w="6350">
                      <a:solidFill>
                        <a:srgbClr val="000000"/>
                      </a:solidFill>
                      <a:prstDash val="solid"/>
                      <a:headEnd type="none" w="med" len="med"/>
                      <a:tailEnd type="none" w="med" len="med"/>
                    </a:lnL>
                    <a:lnR w="6350">
                      <a:solidFill>
                        <a:srgbClr val="000000"/>
                      </a:solidFill>
                      <a:prstDash val="solid"/>
                      <a:headEnd type="none" w="med" len="med"/>
                      <a:tailEnd type="none" w="med" len="med"/>
                    </a:lnR>
                    <a:lnT w="6350">
                      <a:solidFill>
                        <a:srgbClr val="000000"/>
                      </a:solidFill>
                      <a:prstDash val="solid"/>
                      <a:headEnd type="none" w="med" len="med"/>
                      <a:tailEnd type="none" w="med" len="med"/>
                    </a:lnT>
                    <a:lnB w="6350">
                      <a:solidFill>
                        <a:srgbClr val="000000"/>
                      </a:solidFill>
                      <a:prstDash val="solid"/>
                      <a:headEnd type="none" w="med" len="med"/>
                      <a:tailEnd type="none" w="med" len="med"/>
                    </a:lnB>
                    <a:solidFill>
                      <a:srgbClr val="92D050"/>
                    </a:solidFill>
                  </a:tcPr>
                </a:tc>
              </a:tr>
            </a:tbl>
          </a:graphicData>
        </a:graphic>
      </p:graphicFrame>
      <p:sp>
        <p:nvSpPr>
          <p:cNvPr id="54" name="矩形"/>
          <p:cNvSpPr>
            <a:spLocks/>
          </p:cNvSpPr>
          <p:nvPr/>
        </p:nvSpPr>
        <p:spPr>
          <a:xfrm rot="0">
            <a:off x="1797020" y="871518"/>
            <a:ext cx="7258079" cy="523220"/>
          </a:xfrm>
          <a:prstGeom prst="rect"/>
          <a:gradFill rotWithShape="1">
            <a:gsLst>
              <a:gs pos="0">
                <a:srgbClr val="5D7FCA">
                  <a:lumMod val="98000"/>
                  <a:lumOff val="2000"/>
                  <a:alpha val="100000"/>
                </a:srgbClr>
              </a:gs>
              <a:gs pos="50000">
                <a:srgbClr val="3E70CA">
                  <a:alpha val="100000"/>
                </a:srgbClr>
              </a:gs>
              <a:gs pos="100000">
                <a:srgbClr val="3062BB">
                  <a:lumMod val="99000"/>
                  <a:alpha val="100000"/>
                </a:srgbClr>
              </a:gs>
            </a:gsLst>
            <a:lin ang="5400000" scaled="1"/>
          </a:gradFill>
          <a:ln w="9525" cmpd="sng" cap="flat">
            <a:noFill/>
            <a:prstDash val="solid"/>
            <a:miter/>
          </a:ln>
          <a:effectLst>
            <a:outerShdw sx="100000" sy="100000" algn="ctr" rotWithShape="0" blurRad="57150" dist="19050" dir="5400000">
              <a:srgbClr val="000000">
                <a:alpha val="62745"/>
              </a:srgbClr>
            </a:outerShdw>
          </a:effectLst>
        </p:spPr>
        <p:txBody>
          <a:bodyPr vert="horz" wrap="square" lIns="91440" tIns="45720" rIns="91440" bIns="45720" anchor="t" anchorCtr="0">
            <a:prstTxWarp prst="textNoShape"/>
            <a:spAutoFit/>
          </a:bodyPr>
          <a:lstStyle/>
          <a:p>
            <a:pPr marL="0" indent="0" algn="ctr">
              <a:lnSpc>
                <a:spcPct val="100000"/>
              </a:lnSpc>
              <a:spcBef>
                <a:spcPts val="0"/>
              </a:spcBef>
              <a:spcAft>
                <a:spcPts val="0"/>
              </a:spcAft>
              <a:buNone/>
            </a:pPr>
            <a:r>
              <a:rPr lang="zh-CN" altLang="en-US" sz="2800" b="1" i="0" u="none" strike="noStrike" kern="1200" cap="none" spc="0" baseline="0">
                <a:solidFill>
                  <a:schemeClr val="bg1"/>
                </a:solidFill>
                <a:latin typeface="Arial" pitchFamily="0" charset="0"/>
                <a:ea typeface="黑体" pitchFamily="0" charset="0"/>
                <a:cs typeface="Arial" pitchFamily="0" charset="0"/>
              </a:rPr>
              <a:t>七级超额累计税率改革前后对比</a:t>
            </a:r>
            <a:endParaRPr lang="zh-CN" altLang="en-US" sz="2800" b="1" i="0" u="none" strike="noStrike" kern="1200" cap="none" spc="0" baseline="0">
              <a:solidFill>
                <a:schemeClr val="bg1"/>
              </a:solidFill>
              <a:latin typeface="Arial" pitchFamily="0" charset="0"/>
              <a:ea typeface="黑体" pitchFamily="0" charset="0"/>
              <a:cs typeface="Arial" pitchFamily="0" charset="0"/>
            </a:endParaRPr>
          </a:p>
        </p:txBody>
      </p:sp>
    </p:spTree>
    <p:extLst>
      <p:ext uri="{BB962C8B-B14F-4D97-AF65-F5344CB8AC3E}">
        <p14:creationId xmlns:p14="http://schemas.microsoft.com/office/powerpoint/2010/main" val="833368008"/>
      </p:ext>
    </p:extLst>
  </p:cSld>
  <p:clrMapOvr>
    <a:masterClrMapping/>
  </p:clrMapOvr>
</p:sld>
</file>

<file path=ppt/slides/slide50.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621" name="矩形"/>
          <p:cNvSpPr>
            <a:spLocks/>
          </p:cNvSpPr>
          <p:nvPr/>
        </p:nvSpPr>
        <p:spPr>
          <a:xfrm rot="0">
            <a:off x="838200" y="457200"/>
            <a:ext cx="3334892"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0202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汇算清缴</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622"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623"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624" name="矩形"/>
          <p:cNvSpPr>
            <a:spLocks/>
          </p:cNvSpPr>
          <p:nvPr/>
        </p:nvSpPr>
        <p:spPr>
          <a:xfrm rot="0">
            <a:off x="0" y="1205230"/>
            <a:ext cx="12279630" cy="724852"/>
          </a:xfrm>
          <a:prstGeom prst="rect"/>
          <a:solidFill>
            <a:srgbClr val="1C8388"/>
          </a:solidFill>
          <a:ln w="3175" cmpd="sng" cap="flat">
            <a:solidFill>
              <a:srgbClr val="309FA2"/>
            </a:solidFill>
            <a:prstDash val="dash"/>
            <a:round/>
          </a:ln>
        </p:spPr>
        <p:txBody>
          <a:bodyPr vert="horz" wrap="square" lIns="72000" tIns="36195" rIns="72000" bIns="36195" anchor="t" anchorCtr="0">
            <a:prstTxWarp prst="textNoShape"/>
            <a:spAutoFit/>
          </a:bodyPr>
          <a:lstStyle/>
          <a:p>
            <a:pPr marL="0" indent="0" algn="l" defTabSz="913638" eaLnBrk="1" fontAlgn="auto" latinLnBrk="0" hangingPunct="1">
              <a:lnSpc>
                <a:spcPct val="150000"/>
              </a:lnSpc>
              <a:spcBef>
                <a:spcPts val="0"/>
              </a:spcBef>
              <a:spcAft>
                <a:spcPts val="0"/>
              </a:spcAft>
              <a:buNone/>
            </a:pPr>
            <a:r>
              <a:rPr lang="en-US" altLang="zh-CN" sz="2800" b="1" i="0" u="none" strike="noStrike" kern="1200" cap="none" spc="-49" baseline="0">
                <a:solidFill>
                  <a:schemeClr val="bg1"/>
                </a:solidFill>
                <a:latin typeface="宋体" pitchFamily="0" charset="0"/>
                <a:ea typeface="宋体" pitchFamily="0" charset="0"/>
                <a:cs typeface="宋体" pitchFamily="0" charset="0"/>
                <a:sym typeface="黑体" pitchFamily="0" charset="0"/>
              </a:rPr>
              <a:t>    </a:t>
            </a:r>
            <a:r>
              <a:rPr lang="zh-CN" altLang="en-US" sz="2800" b="1" i="0" u="none" strike="noStrike" kern="1200" cap="none" spc="-49" baseline="0">
                <a:solidFill>
                  <a:schemeClr val="bg1"/>
                </a:solidFill>
                <a:latin typeface="宋体" pitchFamily="0" charset="0"/>
                <a:ea typeface="宋体" pitchFamily="0" charset="0"/>
                <a:cs typeface="宋体" pitchFamily="0" charset="0"/>
                <a:sym typeface="黑体" pitchFamily="0" charset="0"/>
              </a:rPr>
              <a:t>综合所得</a:t>
            </a:r>
            <a:r>
              <a:rPr lang="en-US" altLang="zh-CN" sz="2800" b="1" i="0" u="none" strike="noStrike" kern="1200" cap="none" spc="-49" baseline="0">
                <a:solidFill>
                  <a:schemeClr val="bg1"/>
                </a:solidFill>
                <a:latin typeface="宋体" pitchFamily="0" charset="0"/>
                <a:ea typeface="宋体" pitchFamily="0" charset="0"/>
                <a:cs typeface="宋体" pitchFamily="0" charset="0"/>
                <a:sym typeface="黑体" pitchFamily="0" charset="0"/>
              </a:rPr>
              <a:t>——</a:t>
            </a:r>
            <a:r>
              <a:rPr lang="zh-CN" altLang="en-US" sz="2800" b="1" i="0" u="none" strike="noStrike" kern="1200" cap="none" spc="-49" baseline="0">
                <a:solidFill>
                  <a:schemeClr val="bg1"/>
                </a:solidFill>
                <a:latin typeface="宋体" pitchFamily="0" charset="0"/>
                <a:ea typeface="宋体" pitchFamily="0" charset="0"/>
                <a:cs typeface="宋体" pitchFamily="0" charset="0"/>
                <a:sym typeface="黑体" pitchFamily="0" charset="0"/>
              </a:rPr>
              <a:t>汇算清缴</a:t>
            </a:r>
            <a:endParaRPr lang="zh-CN" altLang="en-US" sz="2800" b="1" i="0" u="none" strike="noStrike" kern="1200" cap="none" spc="-49" baseline="0">
              <a:solidFill>
                <a:schemeClr val="bg1"/>
              </a:solidFill>
              <a:latin typeface="宋体" pitchFamily="0" charset="0"/>
              <a:ea typeface="宋体" pitchFamily="0" charset="0"/>
              <a:cs typeface="宋体" pitchFamily="0" charset="0"/>
              <a:sym typeface="黑体" pitchFamily="0" charset="0"/>
            </a:endParaRPr>
          </a:p>
        </p:txBody>
      </p:sp>
      <p:sp>
        <p:nvSpPr>
          <p:cNvPr id="625" name="矩形"/>
          <p:cNvSpPr>
            <a:spLocks/>
          </p:cNvSpPr>
          <p:nvPr/>
        </p:nvSpPr>
        <p:spPr>
          <a:xfrm rot="0">
            <a:off x="838200" y="2350135"/>
            <a:ext cx="10741025" cy="343471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宋体" pitchFamily="0" charset="0"/>
              </a:rPr>
              <a:t>   </a:t>
            </a:r>
            <a:r>
              <a:rPr lang="zh-CN" altLang="en-US" sz="2500" b="0" i="0" u="none" strike="noStrike" kern="1200" cap="none" spc="0" baseline="0">
                <a:solidFill>
                  <a:schemeClr val="tx1"/>
                </a:solidFill>
                <a:latin typeface="宋体" pitchFamily="0" charset="0"/>
                <a:ea typeface="宋体" pitchFamily="0" charset="0"/>
                <a:cs typeface="宋体" pitchFamily="0" charset="0"/>
              </a:rPr>
              <a:t>需要办理汇算清缴的纳税人，应当在取得所得</a:t>
            </a:r>
            <a:r>
              <a:rPr lang="zh-CN" altLang="en-US" sz="2500" b="1" i="0" u="none" strike="noStrike" kern="1200" cap="none" spc="0" baseline="0">
                <a:solidFill>
                  <a:srgbClr val="FF0000"/>
                </a:solidFill>
                <a:latin typeface="宋体" pitchFamily="0" charset="0"/>
                <a:ea typeface="宋体" pitchFamily="0" charset="0"/>
                <a:cs typeface="宋体" pitchFamily="0" charset="0"/>
              </a:rPr>
              <a:t>次年</a:t>
            </a:r>
            <a:r>
              <a:rPr lang="en-US" altLang="zh-CN" sz="2500" b="1" i="0" u="none" strike="noStrike" kern="1200" cap="none" spc="0" baseline="0">
                <a:solidFill>
                  <a:srgbClr val="FF0000"/>
                </a:solidFill>
                <a:latin typeface="宋体" pitchFamily="0" charset="0"/>
                <a:ea typeface="宋体" pitchFamily="0" charset="0"/>
                <a:cs typeface="宋体" pitchFamily="0" charset="0"/>
              </a:rPr>
              <a:t>3</a:t>
            </a:r>
            <a:r>
              <a:rPr lang="zh-CN" altLang="en-US" sz="2500" b="1" i="0" u="none" strike="noStrike" kern="1200" cap="none" spc="0" baseline="0">
                <a:solidFill>
                  <a:srgbClr val="FF0000"/>
                </a:solidFill>
                <a:latin typeface="宋体" pitchFamily="0" charset="0"/>
                <a:ea typeface="宋体" pitchFamily="0" charset="0"/>
                <a:cs typeface="宋体" pitchFamily="0" charset="0"/>
              </a:rPr>
              <a:t>月</a:t>
            </a:r>
            <a:r>
              <a:rPr lang="en-US" altLang="zh-CN" sz="2500" b="1" i="0" u="none" strike="noStrike" kern="1200" cap="none" spc="0" baseline="0">
                <a:solidFill>
                  <a:srgbClr val="FF0000"/>
                </a:solidFill>
                <a:latin typeface="宋体" pitchFamily="0" charset="0"/>
                <a:ea typeface="宋体" pitchFamily="0" charset="0"/>
                <a:cs typeface="宋体" pitchFamily="0" charset="0"/>
              </a:rPr>
              <a:t>1</a:t>
            </a:r>
            <a:r>
              <a:rPr lang="zh-CN" altLang="en-US" sz="2500" b="1" i="0" u="none" strike="noStrike" kern="1200" cap="none" spc="0" baseline="0">
                <a:solidFill>
                  <a:srgbClr val="FF0000"/>
                </a:solidFill>
                <a:latin typeface="宋体" pitchFamily="0" charset="0"/>
                <a:ea typeface="宋体" pitchFamily="0" charset="0"/>
                <a:cs typeface="宋体" pitchFamily="0" charset="0"/>
              </a:rPr>
              <a:t>日至</a:t>
            </a:r>
            <a:r>
              <a:rPr lang="en-US" altLang="zh-CN" sz="2500" b="1" i="0" u="none" strike="noStrike" kern="1200" cap="none" spc="0" baseline="0">
                <a:solidFill>
                  <a:srgbClr val="FF0000"/>
                </a:solidFill>
                <a:latin typeface="宋体" pitchFamily="0" charset="0"/>
                <a:ea typeface="宋体" pitchFamily="0" charset="0"/>
                <a:cs typeface="宋体" pitchFamily="0" charset="0"/>
              </a:rPr>
              <a:t>6</a:t>
            </a:r>
            <a:r>
              <a:rPr lang="zh-CN" altLang="en-US" sz="2500" b="1" i="0" u="none" strike="noStrike" kern="1200" cap="none" spc="0" baseline="0">
                <a:solidFill>
                  <a:srgbClr val="FF0000"/>
                </a:solidFill>
                <a:latin typeface="宋体" pitchFamily="0" charset="0"/>
                <a:ea typeface="宋体" pitchFamily="0" charset="0"/>
                <a:cs typeface="宋体" pitchFamily="0" charset="0"/>
              </a:rPr>
              <a:t>月</a:t>
            </a:r>
            <a:r>
              <a:rPr lang="en-US" altLang="zh-CN" sz="2500" b="1" i="0" u="none" strike="noStrike" kern="1200" cap="none" spc="0" baseline="0">
                <a:solidFill>
                  <a:srgbClr val="FF0000"/>
                </a:solidFill>
                <a:latin typeface="宋体" pitchFamily="0" charset="0"/>
                <a:ea typeface="宋体" pitchFamily="0" charset="0"/>
                <a:cs typeface="宋体" pitchFamily="0" charset="0"/>
              </a:rPr>
              <a:t>30</a:t>
            </a:r>
            <a:r>
              <a:rPr lang="zh-CN" altLang="en-US" sz="2500" b="1" i="0" u="none" strike="noStrike" kern="1200" cap="none" spc="0" baseline="0">
                <a:solidFill>
                  <a:srgbClr val="FF0000"/>
                </a:solidFill>
                <a:latin typeface="宋体" pitchFamily="0" charset="0"/>
                <a:ea typeface="宋体" pitchFamily="0" charset="0"/>
                <a:cs typeface="宋体" pitchFamily="0" charset="0"/>
              </a:rPr>
              <a:t>日</a:t>
            </a:r>
            <a:r>
              <a:rPr lang="zh-CN" altLang="en-US" sz="2500" b="0" i="0" u="none" strike="noStrike" kern="1200" cap="none" spc="0" baseline="0">
                <a:solidFill>
                  <a:schemeClr val="tx1"/>
                </a:solidFill>
                <a:latin typeface="宋体" pitchFamily="0" charset="0"/>
                <a:ea typeface="宋体" pitchFamily="0" charset="0"/>
                <a:cs typeface="宋体" pitchFamily="0" charset="0"/>
              </a:rPr>
              <a:t>内，向</a:t>
            </a:r>
            <a:r>
              <a:rPr lang="zh-CN" altLang="en-US" sz="2500" b="1" i="0" u="none" strike="noStrike" kern="1200" cap="none" spc="0" baseline="0">
                <a:solidFill>
                  <a:srgbClr val="FF0000"/>
                </a:solidFill>
                <a:latin typeface="宋体" pitchFamily="0" charset="0"/>
                <a:ea typeface="宋体" pitchFamily="0" charset="0"/>
                <a:cs typeface="宋体" pitchFamily="0" charset="0"/>
              </a:rPr>
              <a:t>任职、受雇单位所在地</a:t>
            </a:r>
            <a:r>
              <a:rPr lang="zh-CN" altLang="en-US" sz="2500" b="0" i="0" u="none" strike="noStrike" kern="1200" cap="none" spc="0" baseline="0">
                <a:solidFill>
                  <a:schemeClr val="tx1"/>
                </a:solidFill>
                <a:latin typeface="宋体" pitchFamily="0" charset="0"/>
                <a:ea typeface="宋体" pitchFamily="0" charset="0"/>
                <a:cs typeface="宋体" pitchFamily="0" charset="0"/>
              </a:rPr>
              <a:t>主管税务机关办理纳税申报，并报送《个人所得税年度自行纳税申报表》。纳税人有两处以上任职、受雇单位的，选择其中一处任职、受雇单位所在地主管税务机关办理纳税申报；纳税人没有任职、受雇单位的，向户籍所在地或经常居住地主管税务机关办理纳税申报。</a:t>
            </a:r>
            <a:endParaRPr lang="en-US" altLang="zh-CN" sz="2500" b="0" i="0" u="none" strike="noStrike" kern="1200" cap="none" spc="0" baseline="0">
              <a:solidFill>
                <a:schemeClr val="tx1"/>
              </a:solidFill>
              <a:latin typeface="宋体" pitchFamily="0" charset="0"/>
              <a:ea typeface="宋体" pitchFamily="0" charset="0"/>
              <a:cs typeface="宋体" pitchFamily="0" charset="0"/>
            </a:endParaRPr>
          </a:p>
          <a:p>
            <a:pPr marL="0" indent="0" algn="l">
              <a:lnSpc>
                <a:spcPct val="150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宋体" pitchFamily="0" charset="0"/>
              </a:rPr>
              <a:t>    纳税人</a:t>
            </a:r>
            <a:r>
              <a:rPr lang="zh-CN" altLang="en-US" sz="2500" b="1" i="0" u="none" strike="noStrike" kern="1200" cap="none" spc="0" baseline="0">
                <a:solidFill>
                  <a:srgbClr val="FF0000"/>
                </a:solidFill>
                <a:latin typeface="宋体" pitchFamily="0" charset="0"/>
                <a:ea typeface="宋体" pitchFamily="0" charset="0"/>
                <a:cs typeface="宋体" pitchFamily="0" charset="0"/>
              </a:rPr>
              <a:t>可以委托</a:t>
            </a:r>
            <a:r>
              <a:rPr lang="zh-CN" altLang="en-US" sz="2500" b="0" i="0" u="none" strike="noStrike" kern="1200" cap="none" spc="0" baseline="0">
                <a:solidFill>
                  <a:schemeClr val="tx1"/>
                </a:solidFill>
                <a:latin typeface="宋体" pitchFamily="0" charset="0"/>
                <a:ea typeface="宋体" pitchFamily="0" charset="0"/>
                <a:cs typeface="宋体" pitchFamily="0" charset="0"/>
              </a:rPr>
              <a:t>扣缴义务人或者其他单位和个人办理汇算清缴。</a:t>
            </a:r>
            <a:endParaRPr lang="zh-CN" altLang="en-US" sz="2500" b="0" i="0" u="none" strike="noStrike" kern="1200" cap="none" spc="0" baseline="0">
              <a:solidFill>
                <a:schemeClr val="tx1"/>
              </a:solidFill>
              <a:latin typeface="宋体" pitchFamily="0" charset="0"/>
              <a:ea typeface="宋体" pitchFamily="0" charset="0"/>
              <a:cs typeface="宋体" pitchFamily="0" charset="0"/>
            </a:endParaRPr>
          </a:p>
        </p:txBody>
      </p:sp>
    </p:spTree>
    <p:extLst>
      <p:ext uri="{BB962C8B-B14F-4D97-AF65-F5344CB8AC3E}">
        <p14:creationId xmlns:p14="http://schemas.microsoft.com/office/powerpoint/2010/main" val="1637709725"/>
      </p:ext>
    </p:extLst>
  </p:cSld>
  <p:clrMapOvr>
    <a:masterClrMapping/>
  </p:clrMapOvr>
</p:sld>
</file>

<file path=ppt/slides/slide51.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628" name="矩形"/>
          <p:cNvSpPr>
            <a:spLocks/>
          </p:cNvSpPr>
          <p:nvPr/>
        </p:nvSpPr>
        <p:spPr>
          <a:xfrm rot="0">
            <a:off x="838200" y="457200"/>
            <a:ext cx="3334892"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0202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汇算清缴</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629"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630"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631" name="矩形"/>
          <p:cNvSpPr>
            <a:spLocks/>
          </p:cNvSpPr>
          <p:nvPr/>
        </p:nvSpPr>
        <p:spPr>
          <a:xfrm rot="0">
            <a:off x="838200" y="1471294"/>
            <a:ext cx="5962015" cy="724852"/>
          </a:xfrm>
          <a:prstGeom prst="rect"/>
          <a:solidFill>
            <a:srgbClr val="1C8388"/>
          </a:solidFill>
          <a:ln w="3175" cmpd="sng" cap="flat">
            <a:solidFill>
              <a:srgbClr val="309FA2"/>
            </a:solidFill>
            <a:prstDash val="dash"/>
            <a:round/>
          </a:ln>
        </p:spPr>
        <p:txBody>
          <a:bodyPr vert="horz" wrap="square" lIns="72000" tIns="36195" rIns="72000" bIns="36195" anchor="t" anchorCtr="0">
            <a:prstTxWarp prst="textNoShape"/>
            <a:spAutoFit/>
          </a:bodyPr>
          <a:lstStyle/>
          <a:p>
            <a:pPr marL="0" indent="0" algn="ctr" defTabSz="913638" eaLnBrk="1" latinLnBrk="0" hangingPunct="1">
              <a:lnSpc>
                <a:spcPct val="150000"/>
              </a:lnSpc>
              <a:spcBef>
                <a:spcPts val="0"/>
              </a:spcBef>
              <a:spcAft>
                <a:spcPts val="0"/>
              </a:spcAft>
              <a:buNone/>
            </a:pPr>
            <a:r>
              <a:rPr lang="zh-CN" altLang="en-US" sz="2800" b="1" i="0" u="none" strike="noStrike" kern="1200" cap="none" spc="-49" baseline="0">
                <a:solidFill>
                  <a:srgbClr val="ECF3F4"/>
                </a:solidFill>
                <a:latin typeface="宋体" pitchFamily="0" charset="0"/>
                <a:ea typeface="宋体" pitchFamily="0" charset="0"/>
                <a:cs typeface="宋体" pitchFamily="0" charset="0"/>
                <a:sym typeface="黑体" pitchFamily="0" charset="0"/>
              </a:rPr>
              <a:t>仅有境内综合所得的汇算清缴</a:t>
            </a:r>
            <a:endParaRPr lang="zh-CN" altLang="en-US" sz="2800" b="1" i="0" u="none" strike="noStrike" kern="1200" cap="none" spc="-49" baseline="0">
              <a:solidFill>
                <a:srgbClr val="ECF3F4"/>
              </a:solidFill>
              <a:latin typeface="宋体" pitchFamily="0" charset="0"/>
              <a:ea typeface="宋体" pitchFamily="0" charset="0"/>
              <a:cs typeface="宋体" pitchFamily="0" charset="0"/>
              <a:sym typeface="黑体" pitchFamily="0" charset="0"/>
            </a:endParaRPr>
          </a:p>
        </p:txBody>
      </p:sp>
      <p:sp>
        <p:nvSpPr>
          <p:cNvPr id="632" name="矩形"/>
          <p:cNvSpPr>
            <a:spLocks/>
          </p:cNvSpPr>
          <p:nvPr/>
        </p:nvSpPr>
        <p:spPr>
          <a:xfrm rot="0">
            <a:off x="880744" y="2517775"/>
            <a:ext cx="10219690" cy="1763077"/>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宋体" pitchFamily="0" charset="0"/>
              </a:rPr>
              <a:t>    </a:t>
            </a:r>
            <a:r>
              <a:rPr lang="zh-CN" altLang="en-US" sz="2500" b="0" i="0" u="none" strike="noStrike" kern="1200" cap="none" spc="0" baseline="0">
                <a:solidFill>
                  <a:schemeClr val="tx1"/>
                </a:solidFill>
                <a:latin typeface="宋体" pitchFamily="0" charset="0"/>
                <a:ea typeface="宋体" pitchFamily="0" charset="0"/>
                <a:cs typeface="宋体" pitchFamily="0" charset="0"/>
              </a:rPr>
              <a:t>应纳税所得额</a:t>
            </a:r>
            <a:r>
              <a:rPr lang="en-US" altLang="zh-CN" sz="2500" b="0" i="0" u="none" strike="noStrike" kern="1200" cap="none" spc="0" baseline="0">
                <a:solidFill>
                  <a:schemeClr val="tx1"/>
                </a:solidFill>
                <a:latin typeface="宋体" pitchFamily="0" charset="0"/>
                <a:ea typeface="宋体" pitchFamily="0" charset="0"/>
                <a:cs typeface="宋体" pitchFamily="0" charset="0"/>
              </a:rPr>
              <a:t>=</a:t>
            </a:r>
            <a:r>
              <a:rPr lang="zh-CN" altLang="en-US" sz="2500" b="0" i="0" u="none" strike="noStrike" kern="1200" cap="none" spc="0" baseline="0">
                <a:solidFill>
                  <a:schemeClr val="tx1"/>
                </a:solidFill>
                <a:latin typeface="宋体" pitchFamily="0" charset="0"/>
                <a:ea typeface="宋体" pitchFamily="0" charset="0"/>
                <a:cs typeface="宋体" pitchFamily="0" charset="0"/>
              </a:rPr>
              <a:t>年度收入额－费用</a:t>
            </a:r>
            <a:r>
              <a:rPr lang="en-US" altLang="zh-CN" sz="2500" b="0" i="0" u="none" strike="noStrike" kern="1200" cap="none" spc="0" baseline="0">
                <a:solidFill>
                  <a:schemeClr val="tx1"/>
                </a:solidFill>
                <a:latin typeface="宋体" pitchFamily="0" charset="0"/>
                <a:ea typeface="宋体" pitchFamily="0" charset="0"/>
                <a:cs typeface="宋体" pitchFamily="0" charset="0"/>
              </a:rPr>
              <a:t>6</a:t>
            </a:r>
            <a:r>
              <a:rPr lang="zh-CN" altLang="en-US" sz="2500" b="0" i="0" u="none" strike="noStrike" kern="1200" cap="none" spc="0" baseline="0">
                <a:solidFill>
                  <a:schemeClr val="tx1"/>
                </a:solidFill>
                <a:latin typeface="宋体" pitchFamily="0" charset="0"/>
                <a:ea typeface="宋体" pitchFamily="0" charset="0"/>
                <a:cs typeface="宋体" pitchFamily="0" charset="0"/>
              </a:rPr>
              <a:t>万－专项扣除－专项附加扣除</a:t>
            </a:r>
            <a:r>
              <a:rPr lang="zh-CN" altLang="en-US" sz="2500" b="0" i="0" u="none" strike="noStrike" kern="1200" cap="none" spc="0" baseline="0">
                <a:solidFill>
                  <a:schemeClr val="tx1"/>
                </a:solidFill>
                <a:latin typeface="宋体" pitchFamily="0" charset="0"/>
                <a:ea typeface="宋体" pitchFamily="0" charset="0"/>
                <a:cs typeface="宋体" pitchFamily="0" charset="0"/>
                <a:sym typeface="黑体" pitchFamily="0" charset="0"/>
              </a:rPr>
              <a:t>－</a:t>
            </a:r>
            <a:r>
              <a:rPr lang="zh-CN" altLang="en-US" sz="2500" b="0" i="0" u="none" strike="noStrike" kern="1200" cap="none" spc="0" baseline="0">
                <a:solidFill>
                  <a:schemeClr val="tx1"/>
                </a:solidFill>
                <a:latin typeface="宋体" pitchFamily="0" charset="0"/>
                <a:ea typeface="宋体" pitchFamily="0" charset="0"/>
                <a:cs typeface="宋体" pitchFamily="0" charset="0"/>
              </a:rPr>
              <a:t>依法确定的其他扣除</a:t>
            </a:r>
            <a:endParaRPr lang="en-US" altLang="zh-CN" sz="2500" b="0" i="0" u="none" strike="noStrike" kern="1200" cap="none" spc="0" baseline="0">
              <a:solidFill>
                <a:schemeClr val="tx1"/>
              </a:solidFill>
              <a:latin typeface="宋体" pitchFamily="0" charset="0"/>
              <a:ea typeface="宋体" pitchFamily="0" charset="0"/>
              <a:cs typeface="宋体" pitchFamily="0" charset="0"/>
            </a:endParaRPr>
          </a:p>
          <a:p>
            <a:pPr marL="0" indent="0" algn="l">
              <a:lnSpc>
                <a:spcPct val="150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宋体" pitchFamily="0" charset="0"/>
              </a:rPr>
              <a:t>    应纳税额</a:t>
            </a:r>
            <a:r>
              <a:rPr lang="en-US" altLang="zh-CN" sz="2500" b="0" i="0" u="none" strike="noStrike" kern="1200" cap="none" spc="0" baseline="0">
                <a:solidFill>
                  <a:schemeClr val="tx1"/>
                </a:solidFill>
                <a:latin typeface="宋体" pitchFamily="0" charset="0"/>
                <a:ea typeface="宋体" pitchFamily="0" charset="0"/>
                <a:cs typeface="宋体" pitchFamily="0" charset="0"/>
              </a:rPr>
              <a:t>=</a:t>
            </a:r>
            <a:r>
              <a:rPr lang="zh-CN" altLang="en-US" sz="2500" b="0" i="0" u="none" strike="noStrike" kern="1200" cap="none" spc="0" baseline="0">
                <a:solidFill>
                  <a:schemeClr val="tx1"/>
                </a:solidFill>
                <a:latin typeface="宋体" pitchFamily="0" charset="0"/>
                <a:ea typeface="宋体" pitchFamily="0" charset="0"/>
                <a:cs typeface="宋体" pitchFamily="0" charset="0"/>
              </a:rPr>
              <a:t>应纳税所得额</a:t>
            </a:r>
            <a:r>
              <a:rPr lang="en-US" altLang="zh-CN" sz="2500" b="0" i="0" u="none" strike="noStrike" kern="1200" cap="none" spc="0" baseline="0">
                <a:solidFill>
                  <a:schemeClr val="tx1"/>
                </a:solidFill>
                <a:latin typeface="宋体" pitchFamily="0" charset="0"/>
                <a:ea typeface="宋体" pitchFamily="0" charset="0"/>
                <a:cs typeface="宋体" pitchFamily="0" charset="0"/>
              </a:rPr>
              <a:t>*</a:t>
            </a:r>
            <a:r>
              <a:rPr lang="zh-CN" altLang="en-US" sz="2500" b="0" i="0" u="none" strike="noStrike" kern="1200" cap="none" spc="0" baseline="0">
                <a:solidFill>
                  <a:schemeClr val="tx1"/>
                </a:solidFill>
                <a:latin typeface="宋体" pitchFamily="0" charset="0"/>
                <a:ea typeface="宋体" pitchFamily="0" charset="0"/>
                <a:cs typeface="宋体" pitchFamily="0" charset="0"/>
              </a:rPr>
              <a:t>税率－速算扣除数</a:t>
            </a:r>
            <a:endParaRPr lang="zh-CN" altLang="en-US" sz="2500" b="0" i="0" u="none" strike="noStrike" kern="1200" cap="none" spc="0" baseline="0">
              <a:solidFill>
                <a:schemeClr val="tx1"/>
              </a:solidFill>
              <a:latin typeface="宋体" pitchFamily="0" charset="0"/>
              <a:ea typeface="宋体" pitchFamily="0" charset="0"/>
              <a:cs typeface="宋体" pitchFamily="0" charset="0"/>
            </a:endParaRPr>
          </a:p>
        </p:txBody>
      </p:sp>
      <p:pic>
        <p:nvPicPr>
          <p:cNvPr id="633" name="图片"/>
          <p:cNvPicPr>
            <a:picLocks noChangeAspect="1"/>
          </p:cNvPicPr>
          <p:nvPr/>
        </p:nvPicPr>
        <p:blipFill>
          <a:blip r:embed="rId1" cstate="print"/>
          <a:stretch>
            <a:fillRect/>
          </a:stretch>
        </p:blipFill>
        <p:spPr>
          <a:xfrm rot="0">
            <a:off x="492125" y="4805045"/>
            <a:ext cx="1413510" cy="1381760"/>
          </a:xfrm>
          <a:prstGeom prst="rect"/>
          <a:noFill/>
          <a:ln w="9525" cmpd="sng" cap="flat">
            <a:noFill/>
            <a:prstDash val="solid"/>
            <a:miter/>
          </a:ln>
        </p:spPr>
      </p:pic>
      <p:sp>
        <p:nvSpPr>
          <p:cNvPr id="634" name="矩形"/>
          <p:cNvSpPr>
            <a:spLocks/>
          </p:cNvSpPr>
          <p:nvPr/>
        </p:nvSpPr>
        <p:spPr>
          <a:xfrm rot="0">
            <a:off x="2082165" y="4605020"/>
            <a:ext cx="9094471" cy="1877377"/>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zh-CN" altLang="en-US" sz="3000" b="0" i="0" u="none" strike="noStrike" kern="1200" cap="none" spc="0" baseline="0">
                <a:solidFill>
                  <a:schemeClr val="tx1"/>
                </a:solidFill>
                <a:latin typeface="微软雅黑" pitchFamily="0" charset="0"/>
                <a:ea typeface="微软雅黑" pitchFamily="0" charset="0"/>
                <a:cs typeface="Arial" pitchFamily="0" charset="0"/>
              </a:rPr>
              <a:t>讨论：</a:t>
            </a:r>
            <a:endParaRPr lang="en-US" altLang="zh-CN" sz="25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50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如果一个纳税人前</a:t>
            </a:r>
            <a:r>
              <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10</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个月均待业在家，</a:t>
            </a:r>
            <a:r>
              <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11</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月受雇一家公司工作两个月，请问在汇算清缴时，纳税人能扣除的费用是</a:t>
            </a:r>
            <a:r>
              <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1</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万，还是</a:t>
            </a:r>
            <a:r>
              <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6</a:t>
            </a:r>
            <a:r>
              <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万？</a:t>
            </a:r>
            <a:endPar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endParaRPr>
          </a:p>
        </p:txBody>
      </p:sp>
    </p:spTree>
    <p:extLst>
      <p:ext uri="{BB962C8B-B14F-4D97-AF65-F5344CB8AC3E}">
        <p14:creationId xmlns:p14="http://schemas.microsoft.com/office/powerpoint/2010/main" val="120338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2"/>
                                        </p:tgtEl>
                                        <p:attrNameLst>
                                          <p:attrName>style.visibility</p:attrName>
                                        </p:attrNameLst>
                                      </p:cBhvr>
                                      <p:to>
                                        <p:strVal val="visible"/>
                                      </p:to>
                                    </p:set>
                                    <p:animEffect transition="in" filter="blinds(horizontal)">
                                      <p:cBhvr>
                                        <p:cTn id="7" dur="500"/>
                                        <p:tgtEl>
                                          <p:spTgt spid="6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33"/>
                                        </p:tgtEl>
                                        <p:attrNameLst>
                                          <p:attrName>style.visibility</p:attrName>
                                        </p:attrNameLst>
                                      </p:cBhvr>
                                      <p:to>
                                        <p:strVal val="visible"/>
                                      </p:to>
                                    </p:set>
                                    <p:animEffect transition="in" filter="wipe(down)">
                                      <p:cBhvr>
                                        <p:cTn id="12" dur="500"/>
                                        <p:tgtEl>
                                          <p:spTgt spid="63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34"/>
                                        </p:tgtEl>
                                        <p:attrNameLst>
                                          <p:attrName>style.visibility</p:attrName>
                                        </p:attrNameLst>
                                      </p:cBhvr>
                                      <p:to>
                                        <p:strVal val="visible"/>
                                      </p:to>
                                    </p:set>
                                    <p:animEffect transition="in" filter="wipe(down)">
                                      <p:cBhvr>
                                        <p:cTn id="15" dur="500"/>
                                        <p:tgtEl>
                                          <p:spTgt spid="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 grpId="0"/>
      <p:bldP spid="634" grpId="0"/>
    </p:bldLst>
  </p:timing>
</p:sld>
</file>

<file path=ppt/slides/slide52.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637" name="矩形"/>
          <p:cNvSpPr>
            <a:spLocks/>
          </p:cNvSpPr>
          <p:nvPr/>
        </p:nvSpPr>
        <p:spPr>
          <a:xfrm rot="0">
            <a:off x="2857500" y="1836420"/>
            <a:ext cx="8648700" cy="2663190"/>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2800" b="0" i="0" u="none" strike="noStrike" kern="1200" cap="none" spc="0" baseline="0">
                <a:solidFill>
                  <a:schemeClr val="tx1"/>
                </a:solidFill>
                <a:latin typeface="宋体" pitchFamily="0" charset="0"/>
                <a:ea typeface="宋体" pitchFamily="0" charset="0"/>
                <a:cs typeface="Arial" pitchFamily="0" charset="0"/>
                <a:sym typeface="黑体" pitchFamily="0" charset="0"/>
              </a:rPr>
              <a:t>   </a:t>
            </a:r>
            <a:r>
              <a:rPr lang="zh-CN" altLang="en-US" sz="2800" b="0" i="0" u="none" strike="noStrike" kern="1200" cap="none" spc="0" baseline="0">
                <a:solidFill>
                  <a:schemeClr val="tx1"/>
                </a:solidFill>
                <a:latin typeface="宋体" pitchFamily="0" charset="0"/>
                <a:ea typeface="宋体" pitchFamily="0" charset="0"/>
                <a:cs typeface="Arial" pitchFamily="0" charset="0"/>
                <a:sym typeface="黑体" pitchFamily="0" charset="0"/>
              </a:rPr>
              <a:t>在累计预扣预缴阶段，如果累计应纳税所得额余额为负值时，暂不退税。年度终了后余额扔为负值时，由纳税人通过办理综合所得年度汇算清缴，税款多退少补。</a:t>
            </a:r>
            <a:endParaRPr lang="zh-CN" altLang="en-US" sz="2800" b="0" i="0" u="none" strike="noStrike" kern="1200" cap="none" spc="0" baseline="0">
              <a:solidFill>
                <a:schemeClr val="tx1"/>
              </a:solidFill>
              <a:latin typeface="宋体" pitchFamily="0" charset="0"/>
              <a:ea typeface="宋体" pitchFamily="0" charset="0"/>
              <a:cs typeface="Arial" pitchFamily="0" charset="0"/>
              <a:sym typeface="黑体" pitchFamily="0" charset="0"/>
            </a:endParaRPr>
          </a:p>
        </p:txBody>
      </p:sp>
      <p:sp>
        <p:nvSpPr>
          <p:cNvPr id="638" name="矩形"/>
          <p:cNvSpPr>
            <a:spLocks/>
          </p:cNvSpPr>
          <p:nvPr/>
        </p:nvSpPr>
        <p:spPr>
          <a:xfrm rot="0">
            <a:off x="838200" y="457200"/>
            <a:ext cx="3259708"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0202</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预扣预缴</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639"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640"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grpSp>
        <p:nvGrpSpPr>
          <p:cNvPr id="643" name="组合"/>
          <p:cNvGrpSpPr>
            <a:grpSpLocks/>
          </p:cNvGrpSpPr>
          <p:nvPr/>
        </p:nvGrpSpPr>
        <p:grpSpPr>
          <a:xfrm>
            <a:off x="334010" y="2723515"/>
            <a:ext cx="2127249" cy="2258059"/>
            <a:chOff x="334010" y="2723515"/>
            <a:chExt cx="2127249" cy="2258059"/>
          </a:xfrm>
        </p:grpSpPr>
        <p:pic>
          <p:nvPicPr>
            <p:cNvPr id="641" name="图片"/>
            <p:cNvPicPr>
              <a:picLocks noChangeAspect="1"/>
            </p:cNvPicPr>
            <p:nvPr/>
          </p:nvPicPr>
          <p:blipFill>
            <a:blip r:embed="rId1" cstate="print"/>
            <a:stretch>
              <a:fillRect/>
            </a:stretch>
          </p:blipFill>
          <p:spPr>
            <a:xfrm rot="0">
              <a:off x="334010" y="2723515"/>
              <a:ext cx="2127249" cy="2258059"/>
            </a:xfrm>
            <a:prstGeom prst="rect"/>
            <a:noFill/>
            <a:ln w="9525" cmpd="sng" cap="flat">
              <a:noFill/>
              <a:prstDash val="solid"/>
              <a:miter/>
            </a:ln>
          </p:spPr>
        </p:pic>
        <p:sp>
          <p:nvSpPr>
            <p:cNvPr id="642" name="圆角矩形"/>
            <p:cNvSpPr>
              <a:spLocks/>
            </p:cNvSpPr>
            <p:nvPr/>
          </p:nvSpPr>
          <p:spPr>
            <a:xfrm rot="0">
              <a:off x="1145677" y="3127305"/>
              <a:ext cx="1005637" cy="767835"/>
            </a:xfrm>
            <a:prstGeom prst="roundRect">
              <a:avLst>
                <a:gd name="adj" fmla="val 16666"/>
              </a:avLst>
            </a:prstGeom>
            <a:solidFill>
              <a:schemeClr val="accent1"/>
            </a:solidFill>
            <a:ln w="12700" cmpd="sng" cap="flat">
              <a:noFill/>
              <a:prstDash val="solid"/>
              <a:round/>
            </a:ln>
          </p:spPr>
          <p:txBody>
            <a:bodyPr vert="horz" wrap="square" lIns="91440" tIns="45720" rIns="91440" bIns="45720" anchor="ctr" anchorCtr="0">
              <a:prstTxWarp prst="textNoShape"/>
            </a:bodyPr>
            <a:lstStyle/>
            <a:p>
              <a:pPr marL="0" indent="0" algn="ctr">
                <a:lnSpc>
                  <a:spcPct val="100000"/>
                </a:lnSpc>
                <a:spcBef>
                  <a:spcPts val="0"/>
                </a:spcBef>
                <a:spcAft>
                  <a:spcPts val="0"/>
                </a:spcAft>
                <a:buNone/>
              </a:pPr>
              <a:r>
                <a:rPr lang="zh-CN" altLang="en-US" sz="1800" b="0" i="0" u="none" strike="noStrike" kern="1200" cap="none" spc="0" baseline="0">
                  <a:solidFill>
                    <a:srgbClr val="FFFFFF"/>
                  </a:solidFill>
                  <a:latin typeface="Arial" pitchFamily="0" charset="0"/>
                  <a:ea typeface="黑体" pitchFamily="0" charset="0"/>
                  <a:cs typeface="Arial" pitchFamily="0" charset="0"/>
                </a:rPr>
                <a:t>特别</a:t>
              </a:r>
              <a:endParaRPr lang="en-US" altLang="zh-CN" sz="1800" b="0" i="0" u="none" strike="noStrike" kern="1200" cap="none" spc="0" baseline="0">
                <a:solidFill>
                  <a:srgbClr val="FFFFFF"/>
                </a:solidFill>
                <a:latin typeface="Arial" pitchFamily="0" charset="0"/>
                <a:ea typeface="黑体" pitchFamily="0" charset="0"/>
                <a:cs typeface="Arial" pitchFamily="0" charset="0"/>
              </a:endParaRPr>
            </a:p>
            <a:p>
              <a:pPr marL="0" indent="0" algn="ctr">
                <a:lnSpc>
                  <a:spcPct val="100000"/>
                </a:lnSpc>
                <a:spcBef>
                  <a:spcPts val="0"/>
                </a:spcBef>
                <a:spcAft>
                  <a:spcPts val="0"/>
                </a:spcAft>
                <a:buNone/>
              </a:pPr>
              <a:r>
                <a:rPr lang="zh-CN" altLang="en-US" sz="1800" b="0" i="0" u="none" strike="noStrike" kern="1200" cap="none" spc="0" baseline="0">
                  <a:solidFill>
                    <a:srgbClr val="FFFFFF"/>
                  </a:solidFill>
                  <a:latin typeface="Arial" pitchFamily="0" charset="0"/>
                  <a:ea typeface="黑体" pitchFamily="0" charset="0"/>
                  <a:cs typeface="Arial" pitchFamily="0" charset="0"/>
                </a:rPr>
                <a:t>提示</a:t>
              </a:r>
              <a:endParaRPr lang="zh-CN" altLang="en-US" sz="1800" b="0" i="0" u="none" strike="noStrike" kern="1200" cap="none" spc="0" baseline="0">
                <a:solidFill>
                  <a:srgbClr val="FFFFFF"/>
                </a:solidFill>
                <a:latin typeface="Arial" pitchFamily="0" charset="0"/>
                <a:ea typeface="黑体" pitchFamily="0" charset="0"/>
                <a:cs typeface="Arial" pitchFamily="0" charset="0"/>
              </a:endParaRPr>
            </a:p>
          </p:txBody>
        </p:sp>
      </p:grpSp>
    </p:spTree>
    <p:extLst>
      <p:ext uri="{BB962C8B-B14F-4D97-AF65-F5344CB8AC3E}">
        <p14:creationId xmlns:p14="http://schemas.microsoft.com/office/powerpoint/2010/main" val="205928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 grpId="0" animBg="1"/>
    </p:bldLst>
  </p:timing>
</p:sld>
</file>

<file path=ppt/slides/slide53.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644" name="矩形"/>
          <p:cNvSpPr>
            <a:spLocks/>
          </p:cNvSpPr>
          <p:nvPr/>
        </p:nvSpPr>
        <p:spPr>
          <a:xfrm rot="0">
            <a:off x="838200" y="457200"/>
            <a:ext cx="3334893"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0202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综合所得</a:t>
            </a: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汇算清缴</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645"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646"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647" name="矩形"/>
          <p:cNvSpPr>
            <a:spLocks/>
          </p:cNvSpPr>
          <p:nvPr/>
        </p:nvSpPr>
        <p:spPr>
          <a:xfrm rot="0">
            <a:off x="2476498" y="1440815"/>
            <a:ext cx="8650605" cy="3106102"/>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3600" b="1" i="0" u="none" strike="noStrike" kern="1200" cap="none" spc="0" baseline="0">
                <a:solidFill>
                  <a:srgbClr val="309FA2"/>
                </a:solidFill>
                <a:latin typeface="宋体" pitchFamily="0" charset="0"/>
                <a:ea typeface="宋体" pitchFamily="0" charset="0"/>
                <a:cs typeface="Arial" pitchFamily="0" charset="0"/>
                <a:sym typeface="黑体" pitchFamily="0" charset="0"/>
              </a:rPr>
              <a:t>汇算清缴过渡期规定：</a:t>
            </a:r>
            <a:endParaRPr lang="en-US" altLang="zh-CN" sz="3600" b="1" i="0" u="none" strike="noStrike" kern="1200" cap="none" spc="0" baseline="0">
              <a:solidFill>
                <a:srgbClr val="309FA2"/>
              </a:solidFill>
              <a:latin typeface="宋体" pitchFamily="0" charset="0"/>
              <a:ea typeface="宋体" pitchFamily="0" charset="0"/>
              <a:cs typeface="Arial" pitchFamily="0" charset="0"/>
              <a:sym typeface="黑体" pitchFamily="0" charset="0"/>
            </a:endParaRPr>
          </a:p>
          <a:p>
            <a:pPr marL="0" indent="0" algn="l">
              <a:lnSpc>
                <a:spcPct val="150000"/>
              </a:lnSpc>
              <a:spcBef>
                <a:spcPts val="0"/>
              </a:spcBef>
              <a:spcAft>
                <a:spcPts val="0"/>
              </a:spcAft>
              <a:buNone/>
            </a:pPr>
            <a:r>
              <a:rPr lang="en-US" altLang="zh-CN" sz="3600" b="0" i="0" u="none" strike="noStrike" kern="1200" cap="none" spc="0" baseline="0">
                <a:solidFill>
                  <a:schemeClr val="tx1"/>
                </a:solidFill>
                <a:latin typeface="宋体" pitchFamily="0" charset="0"/>
                <a:ea typeface="宋体" pitchFamily="0" charset="0"/>
                <a:cs typeface="Arial" pitchFamily="0" charset="0"/>
                <a:sym typeface="黑体" pitchFamily="0" charset="0"/>
              </a:rPr>
              <a:t>    </a:t>
            </a:r>
            <a:r>
              <a:rPr lang="en-US" altLang="zh-CN" sz="2800" b="0" i="0" u="none" strike="noStrike" kern="1200" cap="none" spc="0" baseline="0">
                <a:solidFill>
                  <a:schemeClr val="tx1"/>
                </a:solidFill>
                <a:latin typeface="宋体" pitchFamily="0" charset="0"/>
                <a:ea typeface="宋体" pitchFamily="0" charset="0"/>
                <a:cs typeface="Arial" pitchFamily="0" charset="0"/>
                <a:sym typeface="黑体" pitchFamily="0" charset="0"/>
              </a:rPr>
              <a:t>2019</a:t>
            </a:r>
            <a:r>
              <a:rPr lang="zh-CN" altLang="en-US" sz="2800" b="0" i="0" u="none" strike="noStrike" kern="1200" cap="none" spc="0" baseline="0">
                <a:solidFill>
                  <a:schemeClr val="tx1"/>
                </a:solidFill>
                <a:latin typeface="宋体" pitchFamily="0" charset="0"/>
                <a:ea typeface="宋体" pitchFamily="0" charset="0"/>
                <a:cs typeface="Arial" pitchFamily="0" charset="0"/>
                <a:sym typeface="黑体" pitchFamily="0" charset="0"/>
              </a:rPr>
              <a:t>年</a:t>
            </a:r>
            <a:r>
              <a:rPr lang="en-US" altLang="zh-CN" sz="2800" b="0" i="0" u="none" strike="noStrike" kern="1200" cap="none" spc="0" baseline="0">
                <a:solidFill>
                  <a:schemeClr val="tx1"/>
                </a:solidFill>
                <a:latin typeface="宋体" pitchFamily="0" charset="0"/>
                <a:ea typeface="宋体" pitchFamily="0" charset="0"/>
                <a:cs typeface="Arial" pitchFamily="0" charset="0"/>
                <a:sym typeface="黑体" pitchFamily="0" charset="0"/>
              </a:rPr>
              <a:t>11</a:t>
            </a:r>
            <a:r>
              <a:rPr lang="zh-CN" altLang="en-US" sz="2800" b="0" i="0" u="none" strike="noStrike" kern="1200" cap="none" spc="0" baseline="0">
                <a:solidFill>
                  <a:schemeClr val="tx1"/>
                </a:solidFill>
                <a:latin typeface="宋体" pitchFamily="0" charset="0"/>
                <a:ea typeface="宋体" pitchFamily="0" charset="0"/>
                <a:cs typeface="Arial" pitchFamily="0" charset="0"/>
                <a:sym typeface="黑体" pitchFamily="0" charset="0"/>
              </a:rPr>
              <a:t>月</a:t>
            </a:r>
            <a:r>
              <a:rPr lang="en-US" altLang="zh-CN" sz="2800" b="0" i="0" u="none" strike="noStrike" kern="1200" cap="none" spc="0" baseline="0">
                <a:solidFill>
                  <a:schemeClr val="tx1"/>
                </a:solidFill>
                <a:latin typeface="宋体" pitchFamily="0" charset="0"/>
                <a:ea typeface="宋体" pitchFamily="0" charset="0"/>
                <a:cs typeface="Arial" pitchFamily="0" charset="0"/>
                <a:sym typeface="黑体" pitchFamily="0" charset="0"/>
              </a:rPr>
              <a:t>20</a:t>
            </a:r>
            <a:r>
              <a:rPr lang="zh-CN" altLang="en-US" sz="2800" b="0" i="0" u="none" strike="noStrike" kern="1200" cap="none" spc="0" baseline="0">
                <a:solidFill>
                  <a:schemeClr val="tx1"/>
                </a:solidFill>
                <a:latin typeface="宋体" pitchFamily="0" charset="0"/>
                <a:ea typeface="宋体" pitchFamily="0" charset="0"/>
                <a:cs typeface="Arial" pitchFamily="0" charset="0"/>
                <a:sym typeface="黑体" pitchFamily="0" charset="0"/>
              </a:rPr>
              <a:t>日召开的国务院常委会议提出，暂定两年内对综合所得年收入不超过</a:t>
            </a:r>
            <a:r>
              <a:rPr lang="en-US" altLang="zh-CN" sz="2800" b="0" i="0" u="none" strike="noStrike" kern="1200" cap="none" spc="0" baseline="0">
                <a:solidFill>
                  <a:schemeClr val="tx1"/>
                </a:solidFill>
                <a:latin typeface="宋体" pitchFamily="0" charset="0"/>
                <a:ea typeface="宋体" pitchFamily="0" charset="0"/>
                <a:cs typeface="Arial" pitchFamily="0" charset="0"/>
                <a:sym typeface="黑体" pitchFamily="0" charset="0"/>
              </a:rPr>
              <a:t>12</a:t>
            </a:r>
            <a:r>
              <a:rPr lang="zh-CN" altLang="en-US" sz="2800" b="0" i="0" u="none" strike="noStrike" kern="1200" cap="none" spc="0" baseline="0">
                <a:solidFill>
                  <a:schemeClr val="tx1"/>
                </a:solidFill>
                <a:latin typeface="宋体" pitchFamily="0" charset="0"/>
                <a:ea typeface="宋体" pitchFamily="0" charset="0"/>
                <a:cs typeface="Arial" pitchFamily="0" charset="0"/>
                <a:sym typeface="黑体" pitchFamily="0" charset="0"/>
              </a:rPr>
              <a:t>万元或年度补税金额较低的纳税人，免除汇算清缴义务。</a:t>
            </a:r>
            <a:endParaRPr lang="en-US" altLang="zh-CN" sz="2800" b="0" i="0" u="none" strike="noStrike" kern="1200" cap="none" spc="0" baseline="0">
              <a:solidFill>
                <a:schemeClr val="tx1"/>
              </a:solidFill>
              <a:latin typeface="宋体" pitchFamily="0" charset="0"/>
              <a:ea typeface="宋体" pitchFamily="0" charset="0"/>
              <a:cs typeface="Arial" pitchFamily="0" charset="0"/>
              <a:sym typeface="黑体" pitchFamily="0" charset="0"/>
            </a:endParaRPr>
          </a:p>
          <a:p>
            <a:pPr marL="0" indent="0" algn="l">
              <a:lnSpc>
                <a:spcPct val="100000"/>
              </a:lnSpc>
              <a:spcBef>
                <a:spcPts val="0"/>
              </a:spcBef>
              <a:spcAft>
                <a:spcPts val="0"/>
              </a:spcAft>
              <a:buNone/>
            </a:pPr>
            <a:endPar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endParaRPr>
          </a:p>
        </p:txBody>
      </p:sp>
      <p:grpSp>
        <p:nvGrpSpPr>
          <p:cNvPr id="650" name="组合"/>
          <p:cNvGrpSpPr>
            <a:grpSpLocks/>
          </p:cNvGrpSpPr>
          <p:nvPr/>
        </p:nvGrpSpPr>
        <p:grpSpPr>
          <a:xfrm>
            <a:off x="54610" y="2888615"/>
            <a:ext cx="2127249" cy="2258060"/>
            <a:chOff x="54610" y="2888615"/>
            <a:chExt cx="2127249" cy="2258060"/>
          </a:xfrm>
        </p:grpSpPr>
        <p:pic>
          <p:nvPicPr>
            <p:cNvPr id="648" name="图片"/>
            <p:cNvPicPr>
              <a:picLocks noChangeAspect="1"/>
            </p:cNvPicPr>
            <p:nvPr/>
          </p:nvPicPr>
          <p:blipFill>
            <a:blip r:embed="rId1" cstate="print"/>
            <a:stretch>
              <a:fillRect/>
            </a:stretch>
          </p:blipFill>
          <p:spPr>
            <a:xfrm rot="0">
              <a:off x="54610" y="2888615"/>
              <a:ext cx="2127249" cy="2258060"/>
            </a:xfrm>
            <a:prstGeom prst="rect"/>
            <a:noFill/>
            <a:ln w="9525" cmpd="sng" cap="flat">
              <a:noFill/>
              <a:prstDash val="solid"/>
              <a:miter/>
            </a:ln>
          </p:spPr>
        </p:pic>
        <p:sp>
          <p:nvSpPr>
            <p:cNvPr id="649" name="圆角矩形"/>
            <p:cNvSpPr>
              <a:spLocks/>
            </p:cNvSpPr>
            <p:nvPr/>
          </p:nvSpPr>
          <p:spPr>
            <a:xfrm rot="0">
              <a:off x="866277" y="3292404"/>
              <a:ext cx="1005636" cy="767835"/>
            </a:xfrm>
            <a:prstGeom prst="roundRect">
              <a:avLst>
                <a:gd name="adj" fmla="val 16666"/>
              </a:avLst>
            </a:prstGeom>
            <a:solidFill>
              <a:schemeClr val="accent1"/>
            </a:solidFill>
            <a:ln w="12700" cmpd="sng" cap="flat">
              <a:noFill/>
              <a:prstDash val="solid"/>
              <a:round/>
            </a:ln>
          </p:spPr>
          <p:txBody>
            <a:bodyPr vert="horz" wrap="square" lIns="91440" tIns="45720" rIns="91440" bIns="45720" anchor="ctr" anchorCtr="0">
              <a:prstTxWarp prst="textNoShape"/>
            </a:bodyPr>
            <a:lstStyle/>
            <a:p>
              <a:pPr marL="0" indent="0" algn="ctr">
                <a:lnSpc>
                  <a:spcPct val="100000"/>
                </a:lnSpc>
                <a:spcBef>
                  <a:spcPts val="0"/>
                </a:spcBef>
                <a:spcAft>
                  <a:spcPts val="0"/>
                </a:spcAft>
                <a:buNone/>
              </a:pPr>
              <a:r>
                <a:rPr lang="zh-CN" altLang="en-US" sz="1800" b="0" i="0" u="none" strike="noStrike" kern="1200" cap="none" spc="0" baseline="0">
                  <a:solidFill>
                    <a:srgbClr val="FFFFFF"/>
                  </a:solidFill>
                  <a:latin typeface="Arial" pitchFamily="0" charset="0"/>
                  <a:ea typeface="黑体" pitchFamily="0" charset="0"/>
                  <a:cs typeface="Arial" pitchFamily="0" charset="0"/>
                </a:rPr>
                <a:t>重要</a:t>
              </a:r>
              <a:endParaRPr lang="en-US" altLang="zh-CN" sz="1800" b="0" i="0" u="none" strike="noStrike" kern="1200" cap="none" spc="0" baseline="0">
                <a:solidFill>
                  <a:srgbClr val="FFFFFF"/>
                </a:solidFill>
                <a:latin typeface="Arial" pitchFamily="0" charset="0"/>
                <a:ea typeface="黑体" pitchFamily="0" charset="0"/>
                <a:cs typeface="Arial" pitchFamily="0" charset="0"/>
              </a:endParaRPr>
            </a:p>
            <a:p>
              <a:pPr marL="0" indent="0" algn="ctr">
                <a:lnSpc>
                  <a:spcPct val="100000"/>
                </a:lnSpc>
                <a:spcBef>
                  <a:spcPts val="0"/>
                </a:spcBef>
                <a:spcAft>
                  <a:spcPts val="0"/>
                </a:spcAft>
                <a:buNone/>
              </a:pPr>
              <a:r>
                <a:rPr lang="zh-CN" altLang="en-US" sz="1800" b="0" i="0" u="none" strike="noStrike" kern="1200" cap="none" spc="0" baseline="0">
                  <a:solidFill>
                    <a:srgbClr val="FFFFFF"/>
                  </a:solidFill>
                  <a:latin typeface="Arial" pitchFamily="0" charset="0"/>
                  <a:ea typeface="黑体" pitchFamily="0" charset="0"/>
                  <a:cs typeface="Arial" pitchFamily="0" charset="0"/>
                </a:rPr>
                <a:t>消息</a:t>
              </a:r>
              <a:endParaRPr lang="zh-CN" altLang="en-US" sz="1800" b="0" i="0" u="none" strike="noStrike" kern="1200" cap="none" spc="0" baseline="0">
                <a:solidFill>
                  <a:srgbClr val="FFFFFF"/>
                </a:solidFill>
                <a:latin typeface="Arial" pitchFamily="0" charset="0"/>
                <a:ea typeface="黑体" pitchFamily="0" charset="0"/>
                <a:cs typeface="Arial" pitchFamily="0" charset="0"/>
              </a:endParaRPr>
            </a:p>
          </p:txBody>
        </p:sp>
      </p:grpSp>
    </p:spTree>
    <p:extLst>
      <p:ext uri="{BB962C8B-B14F-4D97-AF65-F5344CB8AC3E}">
        <p14:creationId xmlns:p14="http://schemas.microsoft.com/office/powerpoint/2010/main" val="28624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 grpId="0" animBg="1"/>
    </p:bldLst>
  </p:timing>
</p:sld>
</file>

<file path=ppt/slides/slide54.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653" name="矩形"/>
          <p:cNvSpPr>
            <a:spLocks/>
          </p:cNvSpPr>
          <p:nvPr/>
        </p:nvSpPr>
        <p:spPr>
          <a:xfrm rot="0">
            <a:off x="1295399" y="2539999"/>
            <a:ext cx="10083800" cy="126301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6000" b="1" i="0" u="none" strike="noStrike" kern="1200" cap="none" spc="380" baseline="0">
                <a:solidFill>
                  <a:srgbClr val="1A7B80"/>
                </a:solidFill>
                <a:latin typeface="微软雅黑" pitchFamily="0" charset="0"/>
                <a:ea typeface="微软雅黑" pitchFamily="0" charset="0"/>
                <a:cs typeface="微软雅黑" pitchFamily="0" charset="0"/>
                <a:sym typeface="黑体" pitchFamily="0" charset="0"/>
              </a:rPr>
              <a:t>03  </a:t>
            </a:r>
            <a:r>
              <a:rPr lang="zh-CN" altLang="en-US" sz="5400" b="1" i="0" u="none" strike="noStrike" kern="1200" cap="none" spc="380" baseline="0">
                <a:solidFill>
                  <a:schemeClr val="tx1"/>
                </a:solidFill>
                <a:latin typeface="微软雅黑" pitchFamily="0" charset="0"/>
                <a:ea typeface="微软雅黑" pitchFamily="0" charset="0"/>
                <a:cs typeface="微软雅黑" pitchFamily="0" charset="0"/>
                <a:sym typeface="黑体" pitchFamily="0" charset="0"/>
              </a:rPr>
              <a:t>建筑安装业的特殊规定</a:t>
            </a:r>
            <a:endParaRPr lang="en-US" altLang="zh-CN" sz="5400" b="1" i="0" u="none" strike="noStrike" kern="1200" cap="none" spc="380" baseline="0">
              <a:solidFill>
                <a:schemeClr val="tx1"/>
              </a:solidFill>
              <a:latin typeface="宋体" pitchFamily="0" charset="0"/>
              <a:ea typeface="宋体" pitchFamily="0" charset="0"/>
              <a:cs typeface="微软雅黑" pitchFamily="0" charset="0"/>
              <a:sym typeface="黑体" pitchFamily="0" charset="0"/>
            </a:endParaRPr>
          </a:p>
          <a:p>
            <a:pPr marL="0" indent="0" algn="l">
              <a:lnSpc>
                <a:spcPct val="100000"/>
              </a:lnSpc>
              <a:spcBef>
                <a:spcPts val="0"/>
              </a:spcBef>
              <a:spcAft>
                <a:spcPts val="0"/>
              </a:spcAft>
              <a:buNone/>
            </a:pPr>
            <a:endParaRPr lang="zh-CN" altLang="en-US" sz="1800" b="1" i="0" u="none" strike="noStrike" kern="1200" cap="none" spc="0" baseline="0">
              <a:solidFill>
                <a:schemeClr val="tx1"/>
              </a:solidFill>
              <a:latin typeface="Arial" pitchFamily="0" charset="0"/>
              <a:ea typeface="黑体" pitchFamily="0" charset="0"/>
              <a:cs typeface="Arial" pitchFamily="0" charset="0"/>
            </a:endParaRPr>
          </a:p>
        </p:txBody>
      </p:sp>
    </p:spTree>
    <p:extLst>
      <p:ext uri="{BB962C8B-B14F-4D97-AF65-F5344CB8AC3E}">
        <p14:creationId xmlns:p14="http://schemas.microsoft.com/office/powerpoint/2010/main" val="1312797653"/>
      </p:ext>
    </p:extLst>
  </p:cSld>
  <p:clrMapOvr>
    <a:masterClrMapping/>
  </p:clrMapOvr>
</p:sld>
</file>

<file path=ppt/slides/slide55.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654" name="矩形"/>
          <p:cNvSpPr>
            <a:spLocks/>
          </p:cNvSpPr>
          <p:nvPr/>
        </p:nvSpPr>
        <p:spPr>
          <a:xfrm rot="0">
            <a:off x="914400" y="2179320"/>
            <a:ext cx="10617200" cy="3306127"/>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Arial" pitchFamily="0" charset="0"/>
                <a:sym typeface="黑体" pitchFamily="0" charset="0"/>
              </a:rPr>
              <a:t>   </a:t>
            </a:r>
            <a:r>
              <a:rPr lang="zh-CN" altLang="en-US" sz="2800" b="0" i="0" u="none" strike="noStrike" kern="1200" cap="none" spc="0" baseline="0">
                <a:solidFill>
                  <a:schemeClr val="tx1"/>
                </a:solidFill>
                <a:latin typeface="宋体" pitchFamily="0" charset="0"/>
                <a:ea typeface="宋体" pitchFamily="0" charset="0"/>
                <a:cs typeface="Arial" pitchFamily="0" charset="0"/>
                <a:sym typeface="黑体" pitchFamily="0" charset="0"/>
              </a:rPr>
              <a:t>《建筑安装业个人所得税征收管理暂行办法》第二条规定，办法所称建筑安装业，包括建筑、安装、修缮、装饰及其他工程作业。从事建筑安装业的工程承包人、个体户及其他个人为个人所得税的纳税义务人。其从事建筑安装业取得的所得，应依法缴纳个人所得税。</a:t>
            </a:r>
            <a:endParaRPr lang="zh-CN" altLang="en-US" sz="2800" b="0" i="0" u="none" strike="noStrike" kern="1200" cap="none" spc="0" baseline="0">
              <a:solidFill>
                <a:schemeClr val="tx1"/>
              </a:solidFill>
              <a:latin typeface="宋体" pitchFamily="0" charset="0"/>
              <a:ea typeface="宋体" pitchFamily="0" charset="0"/>
              <a:cs typeface="Arial" pitchFamily="0" charset="0"/>
              <a:sym typeface="黑体" pitchFamily="0" charset="0"/>
            </a:endParaRPr>
          </a:p>
        </p:txBody>
      </p:sp>
      <p:sp>
        <p:nvSpPr>
          <p:cNvPr id="655" name="矩形"/>
          <p:cNvSpPr>
            <a:spLocks/>
          </p:cNvSpPr>
          <p:nvPr/>
        </p:nvSpPr>
        <p:spPr>
          <a:xfrm rot="0">
            <a:off x="838200" y="596900"/>
            <a:ext cx="1760092"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03</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建筑安装业</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656"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657"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658" name="矩形"/>
          <p:cNvSpPr>
            <a:spLocks/>
          </p:cNvSpPr>
          <p:nvPr/>
        </p:nvSpPr>
        <p:spPr>
          <a:xfrm rot="0">
            <a:off x="838200" y="1205865"/>
            <a:ext cx="8418830" cy="724852"/>
          </a:xfrm>
          <a:prstGeom prst="rect"/>
          <a:solidFill>
            <a:srgbClr val="1C8388"/>
          </a:solidFill>
          <a:ln w="3175" cmpd="sng" cap="flat">
            <a:solidFill>
              <a:srgbClr val="309FA2"/>
            </a:solidFill>
            <a:prstDash val="dash"/>
            <a:round/>
          </a:ln>
        </p:spPr>
        <p:txBody>
          <a:bodyPr vert="horz" wrap="square" lIns="72000" tIns="36195" rIns="72000" bIns="36195" anchor="t" anchorCtr="0">
            <a:prstTxWarp prst="textNoShape"/>
            <a:spAutoFit/>
          </a:bodyPr>
          <a:lstStyle/>
          <a:p>
            <a:pPr marL="0" indent="0" algn="l" defTabSz="913638" eaLnBrk="1" latinLnBrk="0" hangingPunct="1">
              <a:lnSpc>
                <a:spcPct val="150000"/>
              </a:lnSpc>
              <a:spcBef>
                <a:spcPts val="0"/>
              </a:spcBef>
              <a:spcAft>
                <a:spcPts val="0"/>
              </a:spcAft>
              <a:buNone/>
            </a:pPr>
            <a:r>
              <a:rPr lang="zh-CN" altLang="en-US" sz="2800" b="1" i="0" u="none" strike="noStrike" kern="1200" cap="none" spc="-49" baseline="0">
                <a:solidFill>
                  <a:srgbClr val="ECF3F4"/>
                </a:solidFill>
                <a:latin typeface="宋体" pitchFamily="0" charset="0"/>
                <a:ea typeface="宋体" pitchFamily="0" charset="0"/>
                <a:cs typeface="宋体" pitchFamily="0" charset="0"/>
                <a:sym typeface="黑体" pitchFamily="0" charset="0"/>
              </a:rPr>
              <a:t>建筑安装业的界定</a:t>
            </a:r>
            <a:endParaRPr lang="zh-CN" altLang="en-US" sz="2800" b="1" i="0" u="none" strike="noStrike" kern="1200" cap="none" spc="-49" baseline="0">
              <a:solidFill>
                <a:srgbClr val="ECF3F4"/>
              </a:solidFill>
              <a:latin typeface="宋体" pitchFamily="0" charset="0"/>
              <a:ea typeface="宋体" pitchFamily="0" charset="0"/>
              <a:cs typeface="宋体" pitchFamily="0" charset="0"/>
              <a:sym typeface="黑体" pitchFamily="0" charset="0"/>
            </a:endParaRPr>
          </a:p>
        </p:txBody>
      </p:sp>
    </p:spTree>
    <p:extLst>
      <p:ext uri="{BB962C8B-B14F-4D97-AF65-F5344CB8AC3E}">
        <p14:creationId xmlns:p14="http://schemas.microsoft.com/office/powerpoint/2010/main" val="1855679435"/>
      </p:ext>
    </p:extLst>
  </p:cSld>
  <p:clrMapOvr>
    <a:masterClrMapping/>
  </p:clrMapOvr>
</p:sld>
</file>

<file path=ppt/slides/slide56.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659" name="矩形"/>
          <p:cNvSpPr>
            <a:spLocks/>
          </p:cNvSpPr>
          <p:nvPr/>
        </p:nvSpPr>
        <p:spPr>
          <a:xfrm rot="0">
            <a:off x="914400" y="1849120"/>
            <a:ext cx="10617200" cy="394906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2800" b="0" i="0" u="none" strike="noStrike" kern="1200" cap="none" spc="0" baseline="0">
                <a:solidFill>
                  <a:schemeClr val="tx1"/>
                </a:solidFill>
                <a:latin typeface="宋体" pitchFamily="0" charset="0"/>
                <a:ea typeface="宋体" pitchFamily="0" charset="0"/>
                <a:cs typeface="Arial" pitchFamily="0" charset="0"/>
              </a:rPr>
              <a:t>1.承包建筑安装业各项工程作业的承包人取得的所得，应区别不同情况计征个人所得税：</a:t>
            </a:r>
            <a:endParaRPr lang="en-US" altLang="zh-CN" sz="28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50000"/>
              </a:lnSpc>
              <a:spcBef>
                <a:spcPts val="0"/>
              </a:spcBef>
              <a:spcAft>
                <a:spcPts val="0"/>
              </a:spcAft>
              <a:buNone/>
            </a:pPr>
            <a:r>
              <a:rPr lang="en-US" altLang="zh-CN" sz="2800" b="0" i="0" u="none" strike="noStrike" kern="1200" cap="none" spc="0" baseline="0">
                <a:solidFill>
                  <a:schemeClr val="tx1"/>
                </a:solidFill>
                <a:latin typeface="宋体" pitchFamily="0" charset="0"/>
                <a:ea typeface="宋体" pitchFamily="0" charset="0"/>
                <a:cs typeface="Arial" pitchFamily="0" charset="0"/>
              </a:rPr>
              <a:t>    </a:t>
            </a:r>
            <a:r>
              <a:rPr lang="zh-CN" altLang="en-US" sz="2800" b="0" i="0" u="none" strike="noStrike" kern="1200" cap="none" spc="0" baseline="0">
                <a:solidFill>
                  <a:schemeClr val="tx1"/>
                </a:solidFill>
                <a:latin typeface="宋体" pitchFamily="0" charset="0"/>
                <a:ea typeface="宋体" pitchFamily="0" charset="0"/>
                <a:cs typeface="Arial" pitchFamily="0" charset="0"/>
              </a:rPr>
              <a:t>经营成果归承包人个人所有的所得，或按照承包合同（协议）规定，将一部分经营成果留归承包人个人的所得，按对企事业单位的承包经营、承租经营所得项目征税（自</a:t>
            </a:r>
            <a:r>
              <a:rPr lang="en-US" altLang="zh-CN" sz="2800" b="0" i="0" u="none" strike="noStrike" kern="1200" cap="none" spc="0" baseline="0">
                <a:solidFill>
                  <a:schemeClr val="tx1"/>
                </a:solidFill>
                <a:latin typeface="宋体" pitchFamily="0" charset="0"/>
                <a:ea typeface="宋体" pitchFamily="0" charset="0"/>
                <a:cs typeface="Arial" pitchFamily="0" charset="0"/>
              </a:rPr>
              <a:t>2019</a:t>
            </a:r>
            <a:r>
              <a:rPr lang="zh-CN" altLang="en-US" sz="2800" b="0" i="0" u="none" strike="noStrike" kern="1200" cap="none" spc="0" baseline="0">
                <a:solidFill>
                  <a:schemeClr val="tx1"/>
                </a:solidFill>
                <a:latin typeface="宋体" pitchFamily="0" charset="0"/>
                <a:ea typeface="宋体" pitchFamily="0" charset="0"/>
                <a:cs typeface="Arial" pitchFamily="0" charset="0"/>
              </a:rPr>
              <a:t>年</a:t>
            </a:r>
            <a:r>
              <a:rPr lang="en-US" altLang="zh-CN" sz="2800" b="0" i="0" u="none" strike="noStrike" kern="1200" cap="none" spc="0" baseline="0">
                <a:solidFill>
                  <a:schemeClr val="tx1"/>
                </a:solidFill>
                <a:latin typeface="宋体" pitchFamily="0" charset="0"/>
                <a:ea typeface="宋体" pitchFamily="0" charset="0"/>
                <a:cs typeface="Arial" pitchFamily="0" charset="0"/>
              </a:rPr>
              <a:t>1</a:t>
            </a:r>
            <a:r>
              <a:rPr lang="zh-CN" altLang="en-US" sz="2800" b="0" i="0" u="none" strike="noStrike" kern="1200" cap="none" spc="0" baseline="0">
                <a:solidFill>
                  <a:schemeClr val="tx1"/>
                </a:solidFill>
                <a:latin typeface="宋体" pitchFamily="0" charset="0"/>
                <a:ea typeface="宋体" pitchFamily="0" charset="0"/>
                <a:cs typeface="Arial" pitchFamily="0" charset="0"/>
              </a:rPr>
              <a:t>月</a:t>
            </a:r>
            <a:r>
              <a:rPr lang="en-US" altLang="zh-CN" sz="2800" b="0" i="0" u="none" strike="noStrike" kern="1200" cap="none" spc="0" baseline="0">
                <a:solidFill>
                  <a:schemeClr val="tx1"/>
                </a:solidFill>
                <a:latin typeface="宋体" pitchFamily="0" charset="0"/>
                <a:ea typeface="宋体" pitchFamily="0" charset="0"/>
                <a:cs typeface="Arial" pitchFamily="0" charset="0"/>
              </a:rPr>
              <a:t>1</a:t>
            </a:r>
            <a:r>
              <a:rPr lang="zh-CN" altLang="en-US" sz="2800" b="0" i="0" u="none" strike="noStrike" kern="1200" cap="none" spc="0" baseline="0">
                <a:solidFill>
                  <a:schemeClr val="tx1"/>
                </a:solidFill>
                <a:latin typeface="宋体" pitchFamily="0" charset="0"/>
                <a:ea typeface="宋体" pitchFamily="0" charset="0"/>
                <a:cs typeface="Arial" pitchFamily="0" charset="0"/>
              </a:rPr>
              <a:t>日起，为经营所得）；以其他分配方式取得的所得，按工资、薪金所得项目征税。</a:t>
            </a:r>
            <a:endPar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endParaRPr>
          </a:p>
        </p:txBody>
      </p:sp>
      <p:sp>
        <p:nvSpPr>
          <p:cNvPr id="660"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661"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662" name="矩形"/>
          <p:cNvSpPr>
            <a:spLocks/>
          </p:cNvSpPr>
          <p:nvPr/>
        </p:nvSpPr>
        <p:spPr>
          <a:xfrm rot="0">
            <a:off x="838200" y="596900"/>
            <a:ext cx="1760092"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03</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建筑安装业</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663" name="矩形"/>
          <p:cNvSpPr>
            <a:spLocks/>
          </p:cNvSpPr>
          <p:nvPr/>
        </p:nvSpPr>
        <p:spPr>
          <a:xfrm rot="0">
            <a:off x="838200" y="1205865"/>
            <a:ext cx="8418830" cy="724852"/>
          </a:xfrm>
          <a:prstGeom prst="rect"/>
          <a:solidFill>
            <a:srgbClr val="1C8388"/>
          </a:solidFill>
          <a:ln w="3175" cmpd="sng" cap="flat">
            <a:solidFill>
              <a:srgbClr val="309FA2"/>
            </a:solidFill>
            <a:prstDash val="dash"/>
            <a:round/>
          </a:ln>
        </p:spPr>
        <p:txBody>
          <a:bodyPr vert="horz" wrap="square" lIns="72000" tIns="36195" rIns="72000" bIns="36195" anchor="t" anchorCtr="0">
            <a:prstTxWarp prst="textNoShape"/>
            <a:spAutoFit/>
          </a:bodyPr>
          <a:lstStyle/>
          <a:p>
            <a:pPr marL="0" indent="0" algn="l" defTabSz="913638" eaLnBrk="1" latinLnBrk="0" hangingPunct="1">
              <a:lnSpc>
                <a:spcPct val="150000"/>
              </a:lnSpc>
              <a:spcBef>
                <a:spcPts val="0"/>
              </a:spcBef>
              <a:spcAft>
                <a:spcPts val="0"/>
              </a:spcAft>
              <a:buNone/>
            </a:pPr>
            <a:r>
              <a:rPr lang="zh-CN" altLang="en-US" sz="2800" b="1" i="0" u="none" strike="noStrike" kern="1200" cap="none" spc="-49" baseline="0">
                <a:solidFill>
                  <a:srgbClr val="ECF3F4"/>
                </a:solidFill>
                <a:latin typeface="宋体" pitchFamily="0" charset="0"/>
                <a:ea typeface="宋体" pitchFamily="0" charset="0"/>
                <a:cs typeface="宋体" pitchFamily="0" charset="0"/>
                <a:sym typeface="黑体" pitchFamily="0" charset="0"/>
              </a:rPr>
              <a:t>应税项目的确定</a:t>
            </a:r>
            <a:endParaRPr lang="zh-CN" altLang="en-US" sz="2800" b="1" i="0" u="none" strike="noStrike" kern="1200" cap="none" spc="-49" baseline="0">
              <a:solidFill>
                <a:srgbClr val="ECF3F4"/>
              </a:solidFill>
              <a:latin typeface="宋体" pitchFamily="0" charset="0"/>
              <a:ea typeface="宋体" pitchFamily="0" charset="0"/>
              <a:cs typeface="宋体" pitchFamily="0" charset="0"/>
              <a:sym typeface="黑体" pitchFamily="0" charset="0"/>
            </a:endParaRPr>
          </a:p>
        </p:txBody>
      </p:sp>
    </p:spTree>
    <p:extLst>
      <p:ext uri="{BB962C8B-B14F-4D97-AF65-F5344CB8AC3E}">
        <p14:creationId xmlns:p14="http://schemas.microsoft.com/office/powerpoint/2010/main" val="1075886443"/>
      </p:ext>
    </p:extLst>
  </p:cSld>
  <p:clrMapOvr>
    <a:masterClrMapping/>
  </p:clrMapOvr>
</p:sld>
</file>

<file path=ppt/slides/slide57.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664" name="矩形"/>
          <p:cNvSpPr>
            <a:spLocks/>
          </p:cNvSpPr>
          <p:nvPr/>
        </p:nvSpPr>
        <p:spPr>
          <a:xfrm rot="0">
            <a:off x="863600" y="1511300"/>
            <a:ext cx="10591800" cy="514921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2800" b="0" i="0" u="none" strike="noStrike" kern="1200" cap="none" spc="0" baseline="0">
                <a:solidFill>
                  <a:schemeClr val="tx1"/>
                </a:solidFill>
                <a:latin typeface="宋体" pitchFamily="0" charset="0"/>
                <a:ea typeface="宋体" pitchFamily="0" charset="0"/>
                <a:cs typeface="Arial" pitchFamily="0" charset="0"/>
              </a:rPr>
              <a:t>    </a:t>
            </a:r>
            <a:endParaRPr lang="en-US" altLang="zh-CN" sz="28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50000"/>
              </a:lnSpc>
              <a:spcBef>
                <a:spcPts val="0"/>
              </a:spcBef>
              <a:spcAft>
                <a:spcPts val="0"/>
              </a:spcAft>
              <a:buNone/>
            </a:pPr>
            <a:r>
              <a:rPr lang="en-US" altLang="zh-CN" sz="2800" b="0" i="0" u="none" strike="noStrike" kern="1200" cap="none" spc="0" baseline="0">
                <a:solidFill>
                  <a:schemeClr val="tx1"/>
                </a:solidFill>
                <a:latin typeface="宋体" pitchFamily="0" charset="0"/>
                <a:ea typeface="宋体" pitchFamily="0" charset="0"/>
                <a:cs typeface="Arial" pitchFamily="0" charset="0"/>
              </a:rPr>
              <a:t>    </a:t>
            </a:r>
            <a:r>
              <a:rPr lang="en-US" altLang="zh-CN" sz="2800" b="0" i="0" u="none" strike="noStrike" kern="1200" cap="none" spc="0" baseline="0">
                <a:solidFill>
                  <a:schemeClr val="tx1"/>
                </a:solidFill>
                <a:latin typeface="宋体" pitchFamily="0" charset="0"/>
                <a:ea typeface="宋体" pitchFamily="0" charset="0"/>
                <a:cs typeface="Arial" pitchFamily="0" charset="0"/>
              </a:rPr>
              <a:t>2.</a:t>
            </a:r>
            <a:r>
              <a:rPr lang="zh-CN" altLang="en-US" sz="2800" b="0" i="0" u="none" strike="noStrike" kern="1200" cap="none" spc="0" baseline="0">
                <a:solidFill>
                  <a:schemeClr val="tx1"/>
                </a:solidFill>
                <a:latin typeface="宋体" pitchFamily="0" charset="0"/>
                <a:ea typeface="宋体" pitchFamily="0" charset="0"/>
                <a:cs typeface="Arial" pitchFamily="0" charset="0"/>
              </a:rPr>
              <a:t>从事建筑安装业的个体工商户和未领取营业执照承揽建筑安装业工程作业的建筑安装队和个人，以及建筑安装企业实行个人承包后工商登记改变为个体经济性质的，其从事建筑安装业取得的收入应依照个体工商户的生产、经营所得项目计征个人所得税。</a:t>
            </a:r>
            <a:endParaRPr lang="en-US" altLang="zh-CN" sz="28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50000"/>
              </a:lnSpc>
              <a:spcBef>
                <a:spcPts val="0"/>
              </a:spcBef>
              <a:spcAft>
                <a:spcPts val="0"/>
              </a:spcAft>
              <a:buNone/>
            </a:pPr>
            <a:r>
              <a:rPr lang="en-US" altLang="zh-CN" sz="2800" b="0" i="0" u="none" strike="noStrike" kern="1200" cap="none" spc="0" baseline="0">
                <a:solidFill>
                  <a:schemeClr val="tx1"/>
                </a:solidFill>
                <a:latin typeface="宋体" pitchFamily="0" charset="0"/>
                <a:ea typeface="宋体" pitchFamily="0" charset="0"/>
                <a:cs typeface="Arial" pitchFamily="0" charset="0"/>
              </a:rPr>
              <a:t>  </a:t>
            </a:r>
            <a:r>
              <a:rPr lang="en-US" altLang="zh-CN" sz="2800" b="0" i="0" u="none" strike="noStrike" kern="1200" cap="none" spc="0" baseline="0">
                <a:solidFill>
                  <a:schemeClr val="tx1"/>
                </a:solidFill>
                <a:latin typeface="宋体" pitchFamily="0" charset="0"/>
                <a:ea typeface="宋体" pitchFamily="0" charset="0"/>
                <a:cs typeface="Arial" pitchFamily="0" charset="0"/>
              </a:rPr>
              <a:t> </a:t>
            </a:r>
            <a:r>
              <a:rPr lang="en-US" altLang="zh-CN" sz="2800" b="0" i="0" u="none" strike="noStrike" kern="1200" cap="none" spc="0" baseline="0">
                <a:solidFill>
                  <a:schemeClr val="tx1"/>
                </a:solidFill>
                <a:latin typeface="宋体" pitchFamily="0" charset="0"/>
                <a:ea typeface="宋体" pitchFamily="0" charset="0"/>
                <a:cs typeface="Arial" pitchFamily="0" charset="0"/>
              </a:rPr>
              <a:t> </a:t>
            </a:r>
            <a:r>
              <a:rPr lang="en-US" altLang="zh-CN" sz="2800" b="0" i="0" u="none" strike="noStrike" kern="1200" cap="none" spc="0" baseline="0">
                <a:solidFill>
                  <a:schemeClr val="tx1"/>
                </a:solidFill>
                <a:latin typeface="宋体" pitchFamily="0" charset="0"/>
                <a:ea typeface="宋体" pitchFamily="0" charset="0"/>
                <a:cs typeface="Arial" pitchFamily="0" charset="0"/>
              </a:rPr>
              <a:t>3.</a:t>
            </a:r>
            <a:r>
              <a:rPr lang="zh-CN" altLang="en-US" sz="2800" b="0" i="0" u="none" strike="noStrike" kern="1200" cap="none" spc="0" baseline="0">
                <a:solidFill>
                  <a:schemeClr val="tx1"/>
                </a:solidFill>
                <a:latin typeface="宋体" pitchFamily="0" charset="0"/>
                <a:ea typeface="宋体" pitchFamily="0" charset="0"/>
                <a:cs typeface="Arial" pitchFamily="0" charset="0"/>
              </a:rPr>
              <a:t>从事建筑安装业工程作业的其他人员取得的所得，分别按照工资、薪金所得项目和劳务报酬所得项目计征个人所得税。</a:t>
            </a:r>
            <a:endParaRPr lang="en-US" altLang="zh-CN" sz="28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50000"/>
              </a:lnSpc>
              <a:spcBef>
                <a:spcPts val="0"/>
              </a:spcBef>
              <a:spcAft>
                <a:spcPts val="0"/>
              </a:spcAft>
              <a:buNone/>
            </a:pPr>
            <a:endPar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endParaRPr>
          </a:p>
        </p:txBody>
      </p:sp>
      <p:sp>
        <p:nvSpPr>
          <p:cNvPr id="665" name="矩形"/>
          <p:cNvSpPr>
            <a:spLocks/>
          </p:cNvSpPr>
          <p:nvPr/>
        </p:nvSpPr>
        <p:spPr>
          <a:xfrm rot="0">
            <a:off x="838200" y="457200"/>
            <a:ext cx="1760092"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03</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建筑安装业</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666"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667"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668" name="矩形"/>
          <p:cNvSpPr>
            <a:spLocks/>
          </p:cNvSpPr>
          <p:nvPr/>
        </p:nvSpPr>
        <p:spPr>
          <a:xfrm rot="0">
            <a:off x="838200" y="1205865"/>
            <a:ext cx="8418830" cy="724852"/>
          </a:xfrm>
          <a:prstGeom prst="rect"/>
          <a:solidFill>
            <a:srgbClr val="1C8388"/>
          </a:solidFill>
          <a:ln w="3175" cmpd="sng" cap="flat">
            <a:solidFill>
              <a:srgbClr val="309FA2"/>
            </a:solidFill>
            <a:prstDash val="dash"/>
            <a:round/>
          </a:ln>
        </p:spPr>
        <p:txBody>
          <a:bodyPr vert="horz" wrap="square" lIns="72000" tIns="36195" rIns="72000" bIns="36195" anchor="t" anchorCtr="0">
            <a:prstTxWarp prst="textNoShape"/>
            <a:spAutoFit/>
          </a:bodyPr>
          <a:lstStyle/>
          <a:p>
            <a:pPr marL="0" indent="0" algn="l" defTabSz="913638" eaLnBrk="1" latinLnBrk="0" hangingPunct="1">
              <a:lnSpc>
                <a:spcPct val="150000"/>
              </a:lnSpc>
              <a:spcBef>
                <a:spcPts val="0"/>
              </a:spcBef>
              <a:spcAft>
                <a:spcPts val="0"/>
              </a:spcAft>
              <a:buNone/>
            </a:pPr>
            <a:r>
              <a:rPr lang="zh-CN" altLang="en-US" sz="2800" b="1" i="0" u="none" strike="noStrike" kern="1200" cap="none" spc="-49" baseline="0">
                <a:solidFill>
                  <a:srgbClr val="ECF3F4"/>
                </a:solidFill>
                <a:latin typeface="宋体" pitchFamily="0" charset="0"/>
                <a:ea typeface="宋体" pitchFamily="0" charset="0"/>
                <a:cs typeface="宋体" pitchFamily="0" charset="0"/>
                <a:sym typeface="黑体" pitchFamily="0" charset="0"/>
              </a:rPr>
              <a:t>应税项目的确定</a:t>
            </a:r>
            <a:endParaRPr lang="zh-CN" altLang="en-US" sz="2800" b="1" i="0" u="none" strike="noStrike" kern="1200" cap="none" spc="-49" baseline="0">
              <a:solidFill>
                <a:srgbClr val="ECF3F4"/>
              </a:solidFill>
              <a:latin typeface="宋体" pitchFamily="0" charset="0"/>
              <a:ea typeface="宋体" pitchFamily="0" charset="0"/>
              <a:cs typeface="宋体" pitchFamily="0" charset="0"/>
              <a:sym typeface="黑体" pitchFamily="0" charset="0"/>
            </a:endParaRPr>
          </a:p>
        </p:txBody>
      </p:sp>
    </p:spTree>
    <p:extLst>
      <p:ext uri="{BB962C8B-B14F-4D97-AF65-F5344CB8AC3E}">
        <p14:creationId xmlns:p14="http://schemas.microsoft.com/office/powerpoint/2010/main" val="1879403574"/>
      </p:ext>
    </p:extLst>
  </p:cSld>
  <p:clrMapOvr>
    <a:masterClrMapping/>
  </p:clrMapOvr>
</p:sld>
</file>

<file path=ppt/slides/slide58.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669" name="矩形"/>
          <p:cNvSpPr>
            <a:spLocks/>
          </p:cNvSpPr>
          <p:nvPr/>
        </p:nvSpPr>
        <p:spPr>
          <a:xfrm rot="0">
            <a:off x="1003300" y="1734820"/>
            <a:ext cx="10617200" cy="4592002"/>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2800" b="0" i="0" u="none" strike="noStrike" kern="1200" cap="none" spc="0" baseline="0">
                <a:solidFill>
                  <a:schemeClr val="tx1"/>
                </a:solidFill>
                <a:latin typeface="宋体" pitchFamily="0" charset="0"/>
                <a:ea typeface="宋体" pitchFamily="0" charset="0"/>
                <a:cs typeface="Arial" pitchFamily="0" charset="0"/>
                <a:sym typeface="黑体" pitchFamily="0" charset="0"/>
              </a:rPr>
              <a:t>    </a:t>
            </a:r>
            <a:r>
              <a:rPr lang="zh-CN" altLang="en-US" sz="2800" b="0" i="0" u="none" strike="noStrike" kern="1200" cap="none" spc="0" baseline="0">
                <a:solidFill>
                  <a:schemeClr val="tx1"/>
                </a:solidFill>
                <a:latin typeface="宋体" pitchFamily="0" charset="0"/>
                <a:ea typeface="宋体" pitchFamily="0" charset="0"/>
                <a:cs typeface="Arial" pitchFamily="0" charset="0"/>
                <a:sym typeface="黑体" pitchFamily="0" charset="0"/>
              </a:rPr>
              <a:t>建筑安装业的个人所得税，由扣缴义务人代扣代缴和纳税人自行申报缴纳。</a:t>
            </a:r>
            <a:endParaRPr lang="en-US" altLang="zh-CN" sz="2800" b="0" i="0" u="none" strike="noStrike" kern="1200" cap="none" spc="0" baseline="0">
              <a:solidFill>
                <a:schemeClr val="tx1"/>
              </a:solidFill>
              <a:latin typeface="宋体" pitchFamily="0" charset="0"/>
              <a:ea typeface="宋体" pitchFamily="0" charset="0"/>
              <a:cs typeface="Arial" pitchFamily="0" charset="0"/>
              <a:sym typeface="黑体" pitchFamily="0" charset="0"/>
            </a:endParaRPr>
          </a:p>
          <a:p>
            <a:pPr marL="0" indent="0" algn="l">
              <a:lnSpc>
                <a:spcPct val="150000"/>
              </a:lnSpc>
              <a:spcBef>
                <a:spcPts val="0"/>
              </a:spcBef>
              <a:spcAft>
                <a:spcPts val="0"/>
              </a:spcAft>
              <a:buNone/>
            </a:pPr>
            <a:r>
              <a:rPr lang="en-US" altLang="zh-CN" sz="2800" b="0" i="0" u="none" strike="noStrike" kern="1200" cap="none" spc="0" baseline="0">
                <a:solidFill>
                  <a:schemeClr val="tx1"/>
                </a:solidFill>
                <a:latin typeface="宋体" pitchFamily="0" charset="0"/>
                <a:ea typeface="宋体" pitchFamily="0" charset="0"/>
                <a:cs typeface="Arial" pitchFamily="0" charset="0"/>
                <a:sym typeface="黑体" pitchFamily="0" charset="0"/>
              </a:rPr>
              <a:t>   </a:t>
            </a:r>
            <a:r>
              <a:rPr lang="en-US" altLang="zh-CN" sz="2800" b="0" i="0" u="none" strike="noStrike" kern="1200" cap="none" spc="0" baseline="0">
                <a:solidFill>
                  <a:schemeClr val="tx1"/>
                </a:solidFill>
                <a:latin typeface="宋体" pitchFamily="0" charset="0"/>
                <a:ea typeface="宋体" pitchFamily="0" charset="0"/>
                <a:cs typeface="Arial" pitchFamily="0" charset="0"/>
              </a:rPr>
              <a:t> 1.</a:t>
            </a:r>
            <a:r>
              <a:rPr lang="zh-CN" altLang="en-US" sz="2800" b="0" i="0" u="none" strike="noStrike" kern="1200" cap="none" spc="0" baseline="0">
                <a:solidFill>
                  <a:schemeClr val="tx1"/>
                </a:solidFill>
                <a:latin typeface="宋体" pitchFamily="0" charset="0"/>
                <a:ea typeface="宋体" pitchFamily="0" charset="0"/>
                <a:cs typeface="Arial" pitchFamily="0" charset="0"/>
                <a:sym typeface="黑体" pitchFamily="0" charset="0"/>
              </a:rPr>
              <a:t>承揽建筑安装业工程作业的单位和</a:t>
            </a:r>
            <a:r>
              <a:rPr lang="zh-CN" altLang="en-US" sz="2800" b="0" i="0" u="none" strike="noStrike" kern="1200" cap="none" spc="0" baseline="0">
                <a:solidFill>
                  <a:srgbClr val="FF0000"/>
                </a:solidFill>
                <a:latin typeface="宋体" pitchFamily="0" charset="0"/>
                <a:ea typeface="宋体" pitchFamily="0" charset="0"/>
                <a:cs typeface="Arial" pitchFamily="0" charset="0"/>
                <a:sym typeface="黑体" pitchFamily="0" charset="0"/>
              </a:rPr>
              <a:t>个人</a:t>
            </a:r>
            <a:r>
              <a:rPr lang="zh-CN" altLang="en-US" sz="2800" b="0" i="0" u="none" strike="noStrike" kern="1200" cap="none" spc="0" baseline="0">
                <a:solidFill>
                  <a:schemeClr val="tx1"/>
                </a:solidFill>
                <a:latin typeface="宋体" pitchFamily="0" charset="0"/>
                <a:ea typeface="宋体" pitchFamily="0" charset="0"/>
                <a:cs typeface="Arial" pitchFamily="0" charset="0"/>
                <a:sym typeface="黑体" pitchFamily="0" charset="0"/>
              </a:rPr>
              <a:t>是个人所得税的代扣代缴义务人，应在向个人</a:t>
            </a:r>
            <a:r>
              <a:rPr lang="zh-CN" altLang="en-US" sz="2800" b="0" i="0" u="none" strike="noStrike" kern="1200" cap="none" spc="0" baseline="0">
                <a:solidFill>
                  <a:srgbClr val="FF0000"/>
                </a:solidFill>
                <a:latin typeface="宋体" pitchFamily="0" charset="0"/>
                <a:ea typeface="宋体" pitchFamily="0" charset="0"/>
                <a:cs typeface="Arial" pitchFamily="0" charset="0"/>
                <a:sym typeface="黑体" pitchFamily="0" charset="0"/>
              </a:rPr>
              <a:t>支付收入时</a:t>
            </a:r>
            <a:r>
              <a:rPr lang="zh-CN" altLang="en-US" sz="2800" b="0" i="0" u="none" strike="noStrike" kern="1200" cap="none" spc="0" baseline="0">
                <a:solidFill>
                  <a:schemeClr val="tx1"/>
                </a:solidFill>
                <a:latin typeface="宋体" pitchFamily="0" charset="0"/>
                <a:ea typeface="宋体" pitchFamily="0" charset="0"/>
                <a:cs typeface="Arial" pitchFamily="0" charset="0"/>
                <a:sym typeface="黑体" pitchFamily="0" charset="0"/>
              </a:rPr>
              <a:t>依法代扣代缴其应纳的个人所得税。</a:t>
            </a:r>
            <a:endParaRPr lang="en-US" altLang="zh-CN" sz="2800" b="0" i="0" u="none" strike="noStrike" kern="1200" cap="none" spc="0" baseline="0">
              <a:solidFill>
                <a:schemeClr val="tx1"/>
              </a:solidFill>
              <a:latin typeface="宋体" pitchFamily="0" charset="0"/>
              <a:ea typeface="宋体" pitchFamily="0" charset="0"/>
              <a:cs typeface="Arial" pitchFamily="0" charset="0"/>
              <a:sym typeface="黑体" pitchFamily="0" charset="0"/>
            </a:endParaRPr>
          </a:p>
          <a:p>
            <a:pPr marL="0" indent="0" algn="l">
              <a:lnSpc>
                <a:spcPct val="150000"/>
              </a:lnSpc>
              <a:spcBef>
                <a:spcPts val="0"/>
              </a:spcBef>
              <a:spcAft>
                <a:spcPts val="0"/>
              </a:spcAft>
              <a:buNone/>
            </a:pPr>
            <a:r>
              <a:rPr lang="en-US" altLang="zh-CN" sz="2800" b="0" i="0" u="none" strike="noStrike" kern="1200" cap="none" spc="0" baseline="0">
                <a:solidFill>
                  <a:schemeClr val="tx1"/>
                </a:solidFill>
                <a:latin typeface="宋体" pitchFamily="0" charset="0"/>
                <a:ea typeface="宋体" pitchFamily="0" charset="0"/>
                <a:cs typeface="Arial" pitchFamily="0" charset="0"/>
                <a:sym typeface="黑体" pitchFamily="0" charset="0"/>
              </a:rPr>
              <a:t>    </a:t>
            </a:r>
            <a:r>
              <a:rPr lang="en-US" altLang="zh-CN" sz="2800" b="0" i="0" u="none" strike="noStrike" kern="1200" cap="none" spc="0" baseline="0">
                <a:solidFill>
                  <a:schemeClr val="tx1"/>
                </a:solidFill>
                <a:latin typeface="宋体" pitchFamily="0" charset="0"/>
                <a:ea typeface="宋体" pitchFamily="0" charset="0"/>
                <a:cs typeface="Arial" pitchFamily="0" charset="0"/>
              </a:rPr>
              <a:t>2.</a:t>
            </a:r>
            <a:r>
              <a:rPr lang="zh-CN" altLang="en-US" sz="2800" b="0" i="0" u="none" strike="noStrike" kern="1200" cap="none" spc="0" baseline="0">
                <a:solidFill>
                  <a:schemeClr val="tx1"/>
                </a:solidFill>
                <a:latin typeface="宋体" pitchFamily="0" charset="0"/>
                <a:ea typeface="宋体" pitchFamily="0" charset="0"/>
                <a:cs typeface="Arial" pitchFamily="0" charset="0"/>
                <a:sym typeface="黑体" pitchFamily="0" charset="0"/>
              </a:rPr>
              <a:t>没有扣缴义务人的和扣缴义务人未按规定代扣代缴税款的，纳税人应自行向主管税务机关申报纳税。</a:t>
            </a:r>
            <a:endParaRPr lang="zh-CN" altLang="en-US" sz="2800" b="0" i="0" u="none" strike="noStrike" kern="1200" cap="none" spc="0" baseline="0">
              <a:solidFill>
                <a:schemeClr val="tx1"/>
              </a:solidFill>
              <a:latin typeface="宋体" pitchFamily="0" charset="0"/>
              <a:ea typeface="宋体" pitchFamily="0" charset="0"/>
              <a:cs typeface="Arial" pitchFamily="0" charset="0"/>
              <a:sym typeface="黑体" pitchFamily="0" charset="0"/>
            </a:endParaRPr>
          </a:p>
        </p:txBody>
      </p:sp>
      <p:sp>
        <p:nvSpPr>
          <p:cNvPr id="670" name="矩形"/>
          <p:cNvSpPr>
            <a:spLocks/>
          </p:cNvSpPr>
          <p:nvPr/>
        </p:nvSpPr>
        <p:spPr>
          <a:xfrm rot="0">
            <a:off x="838200" y="457200"/>
            <a:ext cx="1760092"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03</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建筑安装业</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671"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672"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673" name="矩形"/>
          <p:cNvSpPr>
            <a:spLocks/>
          </p:cNvSpPr>
          <p:nvPr/>
        </p:nvSpPr>
        <p:spPr>
          <a:xfrm rot="0">
            <a:off x="838200" y="1053465"/>
            <a:ext cx="8418830" cy="724852"/>
          </a:xfrm>
          <a:prstGeom prst="rect"/>
          <a:solidFill>
            <a:srgbClr val="1C8388"/>
          </a:solidFill>
          <a:ln w="3175" cmpd="sng" cap="flat">
            <a:solidFill>
              <a:srgbClr val="309FA2"/>
            </a:solidFill>
            <a:prstDash val="dash"/>
            <a:round/>
          </a:ln>
        </p:spPr>
        <p:txBody>
          <a:bodyPr vert="horz" wrap="square" lIns="72000" tIns="36195" rIns="72000" bIns="36195" anchor="t" anchorCtr="0">
            <a:prstTxWarp prst="textNoShape"/>
            <a:spAutoFit/>
          </a:bodyPr>
          <a:lstStyle/>
          <a:p>
            <a:pPr marL="0" indent="0" algn="l" defTabSz="913638" eaLnBrk="1" latinLnBrk="0" hangingPunct="1">
              <a:lnSpc>
                <a:spcPct val="150000"/>
              </a:lnSpc>
              <a:spcBef>
                <a:spcPts val="0"/>
              </a:spcBef>
              <a:spcAft>
                <a:spcPts val="0"/>
              </a:spcAft>
              <a:buNone/>
            </a:pPr>
            <a:r>
              <a:rPr lang="zh-CN" altLang="en-US" sz="2800" b="1" i="0" u="none" strike="noStrike" kern="1200" cap="none" spc="-49" baseline="0">
                <a:solidFill>
                  <a:srgbClr val="ECF3F4"/>
                </a:solidFill>
                <a:latin typeface="宋体" pitchFamily="0" charset="0"/>
                <a:ea typeface="宋体" pitchFamily="0" charset="0"/>
                <a:cs typeface="宋体" pitchFamily="0" charset="0"/>
                <a:sym typeface="黑体" pitchFamily="0" charset="0"/>
              </a:rPr>
              <a:t>申报方式：代扣代缴与自行申报</a:t>
            </a:r>
            <a:endParaRPr lang="zh-CN" altLang="en-US" sz="2800" b="1" i="0" u="none" strike="noStrike" kern="1200" cap="none" spc="-49" baseline="0">
              <a:solidFill>
                <a:srgbClr val="ECF3F4"/>
              </a:solidFill>
              <a:latin typeface="宋体" pitchFamily="0" charset="0"/>
              <a:ea typeface="宋体" pitchFamily="0" charset="0"/>
              <a:cs typeface="宋体" pitchFamily="0" charset="0"/>
              <a:sym typeface="黑体" pitchFamily="0" charset="0"/>
            </a:endParaRPr>
          </a:p>
        </p:txBody>
      </p:sp>
    </p:spTree>
    <p:extLst>
      <p:ext uri="{BB962C8B-B14F-4D97-AF65-F5344CB8AC3E}">
        <p14:creationId xmlns:p14="http://schemas.microsoft.com/office/powerpoint/2010/main" val="1103462183"/>
      </p:ext>
    </p:extLst>
  </p:cSld>
  <p:clrMapOvr>
    <a:masterClrMapping/>
  </p:clrMapOvr>
</p:sld>
</file>

<file path=ppt/slides/slide59.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684" name="矩形"/>
          <p:cNvSpPr>
            <a:spLocks/>
          </p:cNvSpPr>
          <p:nvPr/>
        </p:nvSpPr>
        <p:spPr>
          <a:xfrm rot="0">
            <a:off x="787400" y="1671319"/>
            <a:ext cx="10617200" cy="514921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2800" b="0" i="0" u="none" strike="noStrike" kern="1200" cap="none" spc="0" baseline="0">
                <a:solidFill>
                  <a:schemeClr val="tx1"/>
                </a:solidFill>
                <a:latin typeface="宋体" pitchFamily="0" charset="0"/>
                <a:ea typeface="宋体" pitchFamily="0" charset="0"/>
                <a:cs typeface="Arial" pitchFamily="0" charset="0"/>
                <a:sym typeface="黑体" pitchFamily="0" charset="0"/>
              </a:rPr>
              <a:t>    1.</a:t>
            </a:r>
            <a:r>
              <a:rPr lang="zh-CN" altLang="en-US" sz="2800" b="0" i="0" u="none" strike="noStrike" kern="1200" cap="none" spc="0" baseline="0">
                <a:solidFill>
                  <a:schemeClr val="tx1"/>
                </a:solidFill>
                <a:latin typeface="宋体" pitchFamily="0" charset="0"/>
                <a:ea typeface="宋体" pitchFamily="0" charset="0"/>
                <a:cs typeface="Arial" pitchFamily="0" charset="0"/>
                <a:sym typeface="黑体" pitchFamily="0" charset="0"/>
              </a:rPr>
              <a:t>总承包企业、分承包企业派驻跨省异地工程项目的管理人员、技术人员和其他工作人员在异地工作期间的工资、薪金所得个人所得税，由总承包企业、分承包企业依法代扣代缴并向工程作业所在地税务机关申报缴纳。</a:t>
            </a:r>
            <a:endParaRPr lang="en-US" altLang="zh-CN" sz="2800" b="0" i="0" u="none" strike="noStrike" kern="1200" cap="none" spc="0" baseline="0">
              <a:solidFill>
                <a:schemeClr val="tx1"/>
              </a:solidFill>
              <a:latin typeface="宋体" pitchFamily="0" charset="0"/>
              <a:ea typeface="宋体" pitchFamily="0" charset="0"/>
              <a:cs typeface="Arial" pitchFamily="0" charset="0"/>
              <a:sym typeface="黑体" pitchFamily="0" charset="0"/>
            </a:endParaRPr>
          </a:p>
          <a:p>
            <a:pPr marL="0" indent="0" algn="l">
              <a:lnSpc>
                <a:spcPct val="150000"/>
              </a:lnSpc>
              <a:spcBef>
                <a:spcPts val="0"/>
              </a:spcBef>
              <a:spcAft>
                <a:spcPts val="0"/>
              </a:spcAft>
              <a:buNone/>
            </a:pPr>
            <a:r>
              <a:rPr lang="en-US" altLang="zh-CN" sz="2800" b="0" i="0" u="none" strike="noStrike" kern="1200" cap="none" spc="0" baseline="0">
                <a:solidFill>
                  <a:schemeClr val="tx1"/>
                </a:solidFill>
                <a:latin typeface="宋体" pitchFamily="0" charset="0"/>
                <a:ea typeface="宋体" pitchFamily="0" charset="0"/>
                <a:cs typeface="Arial" pitchFamily="0" charset="0"/>
                <a:sym typeface="黑体" pitchFamily="0" charset="0"/>
              </a:rPr>
              <a:t>    </a:t>
            </a:r>
            <a:r>
              <a:rPr lang="en-US" altLang="zh-CN" sz="2800" b="0" i="0" u="none" strike="noStrike" kern="1200" cap="none" spc="0" baseline="0">
                <a:solidFill>
                  <a:schemeClr val="tx1"/>
                </a:solidFill>
                <a:latin typeface="宋体" pitchFamily="0" charset="0"/>
                <a:ea typeface="宋体" pitchFamily="0" charset="0"/>
                <a:cs typeface="Arial" pitchFamily="0" charset="0"/>
              </a:rPr>
              <a:t>2.</a:t>
            </a:r>
            <a:r>
              <a:rPr lang="zh-CN" altLang="en-US" sz="2800" b="0" i="0" u="none" strike="noStrike" kern="1200" cap="none" spc="0" baseline="0">
                <a:solidFill>
                  <a:schemeClr val="tx1"/>
                </a:solidFill>
                <a:latin typeface="宋体" pitchFamily="0" charset="0"/>
                <a:ea typeface="宋体" pitchFamily="0" charset="0"/>
                <a:cs typeface="Arial" pitchFamily="0" charset="0"/>
                <a:sym typeface="黑体" pitchFamily="0" charset="0"/>
              </a:rPr>
              <a:t>总承包企业和分承包企业通过劳务派遣公司聘用劳务人员跨省异地工作期间的工资、薪金所得个人所得税，由劳务派遣公司依法代扣代缴并向工程作业所在地税务机关申报缴纳。</a:t>
            </a:r>
            <a:endParaRPr lang="en-US" altLang="zh-CN" sz="2800" b="0" i="0" u="none" strike="noStrike" kern="1200" cap="none" spc="0" baseline="0">
              <a:solidFill>
                <a:schemeClr val="tx1"/>
              </a:solidFill>
              <a:latin typeface="宋体" pitchFamily="0" charset="0"/>
              <a:ea typeface="宋体" pitchFamily="0" charset="0"/>
              <a:cs typeface="Arial" pitchFamily="0" charset="0"/>
              <a:sym typeface="黑体" pitchFamily="0" charset="0"/>
            </a:endParaRPr>
          </a:p>
          <a:p>
            <a:pPr marL="0" indent="0" algn="l">
              <a:lnSpc>
                <a:spcPct val="150000"/>
              </a:lnSpc>
              <a:spcBef>
                <a:spcPts val="0"/>
              </a:spcBef>
              <a:spcAft>
                <a:spcPts val="0"/>
              </a:spcAft>
              <a:buNone/>
            </a:pPr>
            <a:endParaRPr lang="zh-CN" altLang="en-US" sz="2500" b="0" i="0" u="none" strike="noStrike" kern="1200" cap="none" spc="0" baseline="0">
              <a:solidFill>
                <a:schemeClr val="tx1"/>
              </a:solidFill>
              <a:latin typeface="宋体" pitchFamily="0" charset="0"/>
              <a:ea typeface="宋体" pitchFamily="0" charset="0"/>
              <a:cs typeface="Arial" pitchFamily="0" charset="0"/>
              <a:sym typeface="黑体" pitchFamily="0" charset="0"/>
            </a:endParaRPr>
          </a:p>
        </p:txBody>
      </p:sp>
      <p:sp>
        <p:nvSpPr>
          <p:cNvPr id="685" name="矩形"/>
          <p:cNvSpPr>
            <a:spLocks/>
          </p:cNvSpPr>
          <p:nvPr/>
        </p:nvSpPr>
        <p:spPr>
          <a:xfrm rot="0">
            <a:off x="838200" y="457200"/>
            <a:ext cx="1760092"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03</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建筑安装业</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686"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687"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688" name="矩形"/>
          <p:cNvSpPr>
            <a:spLocks/>
          </p:cNvSpPr>
          <p:nvPr/>
        </p:nvSpPr>
        <p:spPr>
          <a:xfrm rot="0">
            <a:off x="825499" y="1078865"/>
            <a:ext cx="8418830" cy="724852"/>
          </a:xfrm>
          <a:prstGeom prst="rect"/>
          <a:solidFill>
            <a:srgbClr val="1C8388"/>
          </a:solidFill>
          <a:ln w="3175" cmpd="sng" cap="flat">
            <a:solidFill>
              <a:srgbClr val="309FA2"/>
            </a:solidFill>
            <a:prstDash val="dash"/>
            <a:round/>
          </a:ln>
        </p:spPr>
        <p:txBody>
          <a:bodyPr vert="horz" wrap="square" lIns="72000" tIns="36195" rIns="72000" bIns="36195" anchor="t" anchorCtr="0">
            <a:prstTxWarp prst="textNoShape"/>
            <a:spAutoFit/>
          </a:bodyPr>
          <a:lstStyle/>
          <a:p>
            <a:pPr marL="0" indent="0" algn="l" defTabSz="913638" eaLnBrk="1" latinLnBrk="0" hangingPunct="1">
              <a:lnSpc>
                <a:spcPct val="150000"/>
              </a:lnSpc>
              <a:spcBef>
                <a:spcPts val="0"/>
              </a:spcBef>
              <a:spcAft>
                <a:spcPts val="0"/>
              </a:spcAft>
              <a:buNone/>
            </a:pPr>
            <a:r>
              <a:rPr lang="zh-CN" altLang="en-US" sz="2800" b="1" i="0" u="none" strike="noStrike" kern="1200" cap="none" spc="-49" baseline="0">
                <a:solidFill>
                  <a:srgbClr val="ECF3F4"/>
                </a:solidFill>
                <a:latin typeface="宋体" pitchFamily="0" charset="0"/>
                <a:ea typeface="宋体" pitchFamily="0" charset="0"/>
                <a:cs typeface="宋体" pitchFamily="0" charset="0"/>
                <a:sym typeface="黑体" pitchFamily="0" charset="0"/>
              </a:rPr>
              <a:t>纳税地点</a:t>
            </a:r>
            <a:r>
              <a:rPr lang="zh-CN" altLang="en-US" sz="2800" b="0" i="0" u="none" strike="noStrike" kern="1200" cap="none" spc="-49" baseline="0">
                <a:solidFill>
                  <a:schemeClr val="tx1"/>
                </a:solidFill>
                <a:latin typeface="宋体" pitchFamily="0" charset="0"/>
                <a:ea typeface="宋体" pitchFamily="0" charset="0"/>
                <a:cs typeface="Segoe UI" pitchFamily="34" charset="0"/>
                <a:sym typeface="黑体" pitchFamily="0" charset="0"/>
              </a:rPr>
              <a:t>（总局公告</a:t>
            </a:r>
            <a:r>
              <a:rPr lang="en-US" altLang="zh-CN" sz="2800" b="0" i="0" u="none" strike="noStrike" kern="1200" cap="none" spc="-49" baseline="0">
                <a:solidFill>
                  <a:schemeClr val="tx1"/>
                </a:solidFill>
                <a:latin typeface="宋体" pitchFamily="0" charset="0"/>
                <a:ea typeface="宋体" pitchFamily="0" charset="0"/>
                <a:cs typeface="Segoe UI" pitchFamily="34" charset="0"/>
                <a:sym typeface="黑体" pitchFamily="0" charset="0"/>
              </a:rPr>
              <a:t>2015</a:t>
            </a:r>
            <a:r>
              <a:rPr lang="zh-CN" altLang="en-US" sz="2800" b="0" i="0" u="none" strike="noStrike" kern="1200" cap="none" spc="-49" baseline="0">
                <a:solidFill>
                  <a:schemeClr val="tx1"/>
                </a:solidFill>
                <a:latin typeface="宋体" pitchFamily="0" charset="0"/>
                <a:ea typeface="宋体" pitchFamily="0" charset="0"/>
                <a:cs typeface="Segoe UI" pitchFamily="34" charset="0"/>
                <a:sym typeface="黑体" pitchFamily="0" charset="0"/>
              </a:rPr>
              <a:t>年第</a:t>
            </a:r>
            <a:r>
              <a:rPr lang="en-US" altLang="zh-CN" sz="2800" b="0" i="0" u="none" strike="noStrike" kern="1200" cap="none" spc="-49" baseline="0">
                <a:solidFill>
                  <a:schemeClr val="tx1"/>
                </a:solidFill>
                <a:latin typeface="宋体" pitchFamily="0" charset="0"/>
                <a:ea typeface="宋体" pitchFamily="0" charset="0"/>
                <a:cs typeface="Segoe UI" pitchFamily="34" charset="0"/>
                <a:sym typeface="黑体" pitchFamily="0" charset="0"/>
              </a:rPr>
              <a:t>52</a:t>
            </a:r>
            <a:r>
              <a:rPr lang="zh-CN" altLang="en-US" sz="2800" b="0" i="0" u="none" strike="noStrike" kern="1200" cap="none" spc="-49" baseline="0">
                <a:solidFill>
                  <a:schemeClr val="tx1"/>
                </a:solidFill>
                <a:latin typeface="宋体" pitchFamily="0" charset="0"/>
                <a:ea typeface="宋体" pitchFamily="0" charset="0"/>
                <a:cs typeface="Segoe UI" pitchFamily="34" charset="0"/>
                <a:sym typeface="黑体" pitchFamily="0" charset="0"/>
              </a:rPr>
              <a:t>号）</a:t>
            </a:r>
            <a:endParaRPr lang="zh-CN" altLang="en-US" sz="2800" b="1" i="0" u="none" strike="noStrike" kern="1200" cap="none" spc="-49" baseline="0">
              <a:solidFill>
                <a:srgbClr val="ECF3F4"/>
              </a:solidFill>
              <a:latin typeface="宋体" pitchFamily="0" charset="0"/>
              <a:ea typeface="宋体" pitchFamily="0" charset="0"/>
              <a:cs typeface="宋体" pitchFamily="0" charset="0"/>
              <a:sym typeface="黑体" pitchFamily="0" charset="0"/>
            </a:endParaRPr>
          </a:p>
        </p:txBody>
      </p:sp>
    </p:spTree>
    <p:extLst>
      <p:ext uri="{BB962C8B-B14F-4D97-AF65-F5344CB8AC3E}">
        <p14:creationId xmlns:p14="http://schemas.microsoft.com/office/powerpoint/2010/main" val="999157444"/>
      </p:ext>
    </p:extLst>
  </p:cSld>
  <p:clrMapOvr>
    <a:masterClrMapping/>
  </p:clrMapOvr>
</p:sld>
</file>

<file path=ppt/slides/slide6.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55" name="矩形"/>
          <p:cNvSpPr>
            <a:spLocks/>
          </p:cNvSpPr>
          <p:nvPr/>
        </p:nvSpPr>
        <p:spPr>
          <a:xfrm rot="0">
            <a:off x="1118233" y="2417082"/>
            <a:ext cx="9099823" cy="1829466"/>
          </a:xfrm>
          <a:prstGeom prst="rect"/>
          <a:noFill/>
          <a:ln w="3175" cmpd="sng" cap="flat">
            <a:noFill/>
            <a:prstDash val="dash"/>
            <a:round/>
          </a:ln>
        </p:spPr>
        <p:txBody>
          <a:bodyPr vert="horz" wrap="square" lIns="72000" tIns="36195" rIns="72000" bIns="36195" anchor="t" anchorCtr="0">
            <a:prstTxWarp prst="textNoShape"/>
            <a:spAutoFit/>
          </a:bodyPr>
          <a:lstStyle/>
          <a:p>
            <a:pPr marL="0" indent="0" algn="ctr" defTabSz="913638" eaLnBrk="1" latinLnBrk="0" hangingPunct="1">
              <a:lnSpc>
                <a:spcPct val="129000"/>
              </a:lnSpc>
              <a:spcBef>
                <a:spcPts val="0"/>
              </a:spcBef>
              <a:spcAft>
                <a:spcPts val="0"/>
              </a:spcAft>
              <a:buNone/>
            </a:pPr>
            <a:r>
              <a:rPr lang="en-US" altLang="zh-CN" sz="9000" b="1" i="0" u="none" strike="noStrike" kern="1200" cap="none" spc="380" baseline="0">
                <a:solidFill>
                  <a:srgbClr val="1A7B80"/>
                </a:solidFill>
                <a:latin typeface="微软雅黑" pitchFamily="0" charset="0"/>
                <a:ea typeface="微软雅黑" pitchFamily="0" charset="0"/>
                <a:cs typeface="微软雅黑" pitchFamily="0" charset="0"/>
                <a:sym typeface="黑体" pitchFamily="0" charset="0"/>
              </a:rPr>
              <a:t>02</a:t>
            </a:r>
            <a:r>
              <a:rPr lang="en-US" altLang="zh-CN" sz="7000" b="0" i="0" u="none" strike="noStrike" kern="1200" cap="none" spc="380" baseline="0">
                <a:solidFill>
                  <a:srgbClr val="1A7B80"/>
                </a:solidFill>
                <a:latin typeface="微软雅黑" pitchFamily="0" charset="0"/>
                <a:ea typeface="微软雅黑" pitchFamily="0" charset="0"/>
                <a:cs typeface="微软雅黑" pitchFamily="0" charset="0"/>
                <a:sym typeface="黑体" pitchFamily="0" charset="0"/>
              </a:rPr>
              <a:t>  </a:t>
            </a:r>
            <a:r>
              <a:rPr lang="zh-CN" altLang="en-US" sz="5400" b="1" i="0" u="none" strike="noStrike" kern="1200" cap="none" spc="380" baseline="0">
                <a:solidFill>
                  <a:schemeClr val="tx1"/>
                </a:solidFill>
                <a:latin typeface="微软雅黑" pitchFamily="0" charset="0"/>
                <a:ea typeface="微软雅黑" pitchFamily="0" charset="0"/>
                <a:cs typeface="微软雅黑" pitchFamily="0" charset="0"/>
                <a:sym typeface="黑体" pitchFamily="0" charset="0"/>
              </a:rPr>
              <a:t>个人所得税实务</a:t>
            </a:r>
            <a:endParaRPr lang="zh-CN" altLang="en-US" sz="5400" b="1" i="0" u="none" strike="noStrike" kern="1200" cap="none" spc="380" baseline="0">
              <a:solidFill>
                <a:schemeClr val="tx1"/>
              </a:solidFill>
              <a:latin typeface="宋体" pitchFamily="0" charset="0"/>
              <a:ea typeface="宋体" pitchFamily="0" charset="0"/>
              <a:cs typeface="微软雅黑" pitchFamily="0" charset="0"/>
              <a:sym typeface="黑体" pitchFamily="0" charset="0"/>
            </a:endParaRPr>
          </a:p>
        </p:txBody>
      </p:sp>
    </p:spTree>
    <p:extLst>
      <p:ext uri="{BB962C8B-B14F-4D97-AF65-F5344CB8AC3E}">
        <p14:creationId xmlns:p14="http://schemas.microsoft.com/office/powerpoint/2010/main" val="779417611"/>
      </p:ext>
    </p:extLst>
  </p:cSld>
  <p:clrMapOvr>
    <a:masterClrMapping/>
  </p:clrMapOvr>
</p:sld>
</file>

<file path=ppt/slides/slide60.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689" name="矩形"/>
          <p:cNvSpPr>
            <a:spLocks/>
          </p:cNvSpPr>
          <p:nvPr/>
        </p:nvSpPr>
        <p:spPr>
          <a:xfrm rot="0">
            <a:off x="676275" y="1449076"/>
            <a:ext cx="10617200" cy="5234941"/>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zh-CN" altLang="en-US" sz="2800" b="0" i="0" u="none" strike="noStrike" kern="1200" cap="none" spc="0" baseline="0">
                <a:solidFill>
                  <a:schemeClr val="tx1"/>
                </a:solidFill>
                <a:latin typeface="宋体" pitchFamily="0" charset="0"/>
                <a:ea typeface="宋体" pitchFamily="0" charset="0"/>
                <a:cs typeface="Arial" pitchFamily="0" charset="0"/>
                <a:sym typeface="黑体" pitchFamily="0" charset="0"/>
              </a:rPr>
              <a:t>    总承包企业、分承包企业和劳务派遣公司机构所在地税务机关需要掌握异地工程作业人员工资、薪金所得个人所得税缴纳情况的，工程作业所在地税务机关应及时提供。总承包企业、分承包企业和劳务派遣公司机构所在地税务机关不得对异地工程作业人员已纳税工资、薪金所得重复征税。两地税务机关应加强沟通协调，切实维护纳税人权益。</a:t>
            </a:r>
            <a:endParaRPr lang="en-US" altLang="zh-CN" sz="28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50000"/>
              </a:lnSpc>
              <a:spcBef>
                <a:spcPts val="0"/>
              </a:spcBef>
              <a:spcAft>
                <a:spcPts val="0"/>
              </a:spcAft>
              <a:buNone/>
            </a:pPr>
            <a:r>
              <a:rPr lang="zh-CN" altLang="en-US" sz="2800" b="0" i="0" u="none" strike="noStrike" kern="1200" cap="none" spc="0" baseline="0">
                <a:solidFill>
                  <a:schemeClr val="tx1"/>
                </a:solidFill>
                <a:latin typeface="宋体" pitchFamily="0" charset="0"/>
                <a:ea typeface="宋体" pitchFamily="0" charset="0"/>
                <a:cs typeface="Arial" pitchFamily="0" charset="0"/>
              </a:rPr>
              <a:t>    建筑安装业省内异地施工作业人员个人所得税征收管理参照本公告执行</a:t>
            </a:r>
            <a:endParaRPr lang="zh-CN" altLang="en-US" sz="2800" b="0" i="0" u="none" strike="noStrike" kern="1200" cap="none" spc="0" baseline="0">
              <a:solidFill>
                <a:schemeClr val="tx1"/>
              </a:solidFill>
              <a:latin typeface="宋体" pitchFamily="0" charset="0"/>
              <a:ea typeface="宋体" pitchFamily="0" charset="0"/>
              <a:cs typeface="Arial" pitchFamily="0" charset="0"/>
              <a:sym typeface="黑体" pitchFamily="0" charset="0"/>
            </a:endParaRPr>
          </a:p>
        </p:txBody>
      </p:sp>
      <p:sp>
        <p:nvSpPr>
          <p:cNvPr id="690" name="矩形"/>
          <p:cNvSpPr>
            <a:spLocks/>
          </p:cNvSpPr>
          <p:nvPr/>
        </p:nvSpPr>
        <p:spPr>
          <a:xfrm rot="0">
            <a:off x="838200" y="457200"/>
            <a:ext cx="1760092"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03</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建筑安装业</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691"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692"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693" name="矩形"/>
          <p:cNvSpPr>
            <a:spLocks/>
          </p:cNvSpPr>
          <p:nvPr/>
        </p:nvSpPr>
        <p:spPr>
          <a:xfrm rot="0">
            <a:off x="863600" y="894718"/>
            <a:ext cx="8418830" cy="724852"/>
          </a:xfrm>
          <a:prstGeom prst="rect"/>
          <a:solidFill>
            <a:srgbClr val="1C8388"/>
          </a:solidFill>
          <a:ln w="3175" cmpd="sng" cap="flat">
            <a:solidFill>
              <a:srgbClr val="309FA2"/>
            </a:solidFill>
            <a:prstDash val="dash"/>
            <a:round/>
          </a:ln>
        </p:spPr>
        <p:txBody>
          <a:bodyPr vert="horz" wrap="square" lIns="72000" tIns="36195" rIns="72000" bIns="36195" anchor="t" anchorCtr="0">
            <a:prstTxWarp prst="textNoShape"/>
            <a:spAutoFit/>
          </a:bodyPr>
          <a:lstStyle/>
          <a:p>
            <a:pPr marL="0" indent="0" algn="l" defTabSz="913638" eaLnBrk="1" latinLnBrk="0" hangingPunct="1">
              <a:lnSpc>
                <a:spcPct val="150000"/>
              </a:lnSpc>
              <a:spcBef>
                <a:spcPts val="0"/>
              </a:spcBef>
              <a:spcAft>
                <a:spcPts val="0"/>
              </a:spcAft>
              <a:buNone/>
            </a:pPr>
            <a:r>
              <a:rPr lang="zh-CN" altLang="en-US" sz="2800" b="1" i="0" u="none" strike="noStrike" kern="1200" cap="none" spc="-49" baseline="0">
                <a:solidFill>
                  <a:srgbClr val="ECF3F4"/>
                </a:solidFill>
                <a:latin typeface="宋体" pitchFamily="0" charset="0"/>
                <a:ea typeface="宋体" pitchFamily="0" charset="0"/>
                <a:cs typeface="宋体" pitchFamily="0" charset="0"/>
                <a:sym typeface="黑体" pitchFamily="0" charset="0"/>
              </a:rPr>
              <a:t>管理与检查</a:t>
            </a:r>
            <a:endParaRPr lang="zh-CN" altLang="en-US" sz="2800" b="1" i="0" u="none" strike="noStrike" kern="1200" cap="none" spc="-49" baseline="0">
              <a:solidFill>
                <a:srgbClr val="ECF3F4"/>
              </a:solidFill>
              <a:latin typeface="宋体" pitchFamily="0" charset="0"/>
              <a:ea typeface="宋体" pitchFamily="0" charset="0"/>
              <a:cs typeface="宋体" pitchFamily="0" charset="0"/>
              <a:sym typeface="黑体" pitchFamily="0" charset="0"/>
            </a:endParaRPr>
          </a:p>
        </p:txBody>
      </p:sp>
    </p:spTree>
    <p:extLst>
      <p:ext uri="{BB962C8B-B14F-4D97-AF65-F5344CB8AC3E}">
        <p14:creationId xmlns:p14="http://schemas.microsoft.com/office/powerpoint/2010/main" val="1020743714"/>
      </p:ext>
    </p:extLst>
  </p:cSld>
  <p:clrMapOvr>
    <a:masterClrMapping/>
  </p:clrMapOvr>
</p:sld>
</file>

<file path=ppt/slides/slide61.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694" name="矩形"/>
          <p:cNvSpPr>
            <a:spLocks/>
          </p:cNvSpPr>
          <p:nvPr/>
        </p:nvSpPr>
        <p:spPr>
          <a:xfrm rot="0">
            <a:off x="884555" y="2492375"/>
            <a:ext cx="10930889" cy="1829466"/>
          </a:xfrm>
          <a:prstGeom prst="rect"/>
          <a:noFill/>
          <a:ln w="3175" cmpd="sng" cap="flat">
            <a:noFill/>
            <a:prstDash val="dash"/>
            <a:round/>
          </a:ln>
        </p:spPr>
        <p:txBody>
          <a:bodyPr vert="horz" wrap="square" lIns="72000" tIns="36195" rIns="72000" bIns="36195" anchor="t" anchorCtr="0">
            <a:prstTxWarp prst="textNoShape"/>
            <a:spAutoFit/>
          </a:bodyPr>
          <a:lstStyle/>
          <a:p>
            <a:pPr marL="0" indent="0" algn="ctr" defTabSz="913638" eaLnBrk="1" latinLnBrk="0" hangingPunct="1">
              <a:lnSpc>
                <a:spcPct val="129000"/>
              </a:lnSpc>
              <a:spcBef>
                <a:spcPts val="0"/>
              </a:spcBef>
              <a:spcAft>
                <a:spcPts val="0"/>
              </a:spcAft>
              <a:buNone/>
            </a:pPr>
            <a:r>
              <a:rPr lang="en-US" altLang="zh-CN" sz="9000" b="1" i="0" u="none" strike="noStrike" kern="1200" cap="none" spc="380" baseline="0">
                <a:solidFill>
                  <a:srgbClr val="1A7B80"/>
                </a:solidFill>
                <a:latin typeface="微软雅黑" pitchFamily="0" charset="0"/>
                <a:ea typeface="微软雅黑" pitchFamily="0" charset="0"/>
                <a:cs typeface="微软雅黑" pitchFamily="0" charset="0"/>
                <a:sym typeface="黑体" pitchFamily="0" charset="0"/>
              </a:rPr>
              <a:t>04</a:t>
            </a:r>
            <a:r>
              <a:rPr lang="en-US" altLang="zh-CN" sz="7000" b="1" i="0" u="none" strike="noStrike" kern="1200" cap="none" spc="380" baseline="0">
                <a:solidFill>
                  <a:srgbClr val="1A7B80"/>
                </a:solidFill>
                <a:latin typeface="微软雅黑" pitchFamily="0" charset="0"/>
                <a:ea typeface="微软雅黑" pitchFamily="0" charset="0"/>
                <a:cs typeface="微软雅黑" pitchFamily="0" charset="0"/>
                <a:sym typeface="黑体" pitchFamily="0" charset="0"/>
              </a:rPr>
              <a:t>  </a:t>
            </a:r>
            <a:r>
              <a:rPr lang="en-US" altLang="zh-CN" sz="6000" b="1" i="0" u="none" strike="noStrike" kern="1200" cap="none" spc="380" baseline="0">
                <a:solidFill>
                  <a:schemeClr val="tx1"/>
                </a:solidFill>
                <a:latin typeface="微软雅黑" pitchFamily="0" charset="0"/>
                <a:ea typeface="微软雅黑" pitchFamily="0" charset="0"/>
                <a:cs typeface="微软雅黑" pitchFamily="0" charset="0"/>
                <a:sym typeface="黑体" pitchFamily="0" charset="0"/>
              </a:rPr>
              <a:t> </a:t>
            </a:r>
            <a:r>
              <a:rPr lang="zh-CN" altLang="en-US" sz="6000" b="1" i="0" u="none" strike="noStrike" kern="1200" cap="none" spc="380" baseline="0">
                <a:solidFill>
                  <a:schemeClr val="tx1"/>
                </a:solidFill>
                <a:latin typeface="微软雅黑" pitchFamily="0" charset="0"/>
                <a:ea typeface="微软雅黑" pitchFamily="0" charset="0"/>
                <a:cs typeface="微软雅黑" pitchFamily="0" charset="0"/>
                <a:sym typeface="黑体" pitchFamily="0" charset="0"/>
              </a:rPr>
              <a:t>税收优惠</a:t>
            </a:r>
            <a:endParaRPr lang="zh-CN" altLang="en-US" sz="5500" b="1" i="0" u="none" strike="noStrike" kern="1200" cap="none" spc="380" baseline="0">
              <a:solidFill>
                <a:schemeClr val="tx1"/>
              </a:solidFill>
              <a:latin typeface="微软雅黑" pitchFamily="0" charset="0"/>
              <a:ea typeface="微软雅黑" pitchFamily="0" charset="0"/>
              <a:cs typeface="微软雅黑" pitchFamily="0" charset="0"/>
              <a:sym typeface="黑体" pitchFamily="0" charset="0"/>
            </a:endParaRPr>
          </a:p>
        </p:txBody>
      </p:sp>
    </p:spTree>
    <p:extLst>
      <p:ext uri="{BB962C8B-B14F-4D97-AF65-F5344CB8AC3E}">
        <p14:creationId xmlns:p14="http://schemas.microsoft.com/office/powerpoint/2010/main" val="1339767867"/>
      </p:ext>
    </p:extLst>
  </p:cSld>
  <p:clrMapOvr>
    <a:masterClrMapping/>
  </p:clrMapOvr>
</p:sld>
</file>

<file path=ppt/slides/slide62.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697" name="矩形"/>
          <p:cNvSpPr>
            <a:spLocks/>
          </p:cNvSpPr>
          <p:nvPr/>
        </p:nvSpPr>
        <p:spPr>
          <a:xfrm rot="0">
            <a:off x="601345" y="2053590"/>
            <a:ext cx="10988674" cy="648652"/>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宋体" pitchFamily="0" charset="0"/>
              </a:rPr>
              <a:t>   </a:t>
            </a:r>
            <a:endParaRPr lang="zh-CN" altLang="en-US" sz="2500" b="0" i="0" u="none" strike="noStrike" kern="1200" cap="none" spc="0" baseline="0">
              <a:solidFill>
                <a:schemeClr val="tx1"/>
              </a:solidFill>
              <a:latin typeface="宋体" pitchFamily="0" charset="0"/>
              <a:ea typeface="宋体" pitchFamily="0" charset="0"/>
              <a:cs typeface="宋体" pitchFamily="0" charset="0"/>
            </a:endParaRPr>
          </a:p>
        </p:txBody>
      </p:sp>
      <p:sp>
        <p:nvSpPr>
          <p:cNvPr id="698" name="矩形"/>
          <p:cNvSpPr>
            <a:spLocks/>
          </p:cNvSpPr>
          <p:nvPr/>
        </p:nvSpPr>
        <p:spPr>
          <a:xfrm rot="0">
            <a:off x="838200" y="457200"/>
            <a:ext cx="1656461"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04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税收优惠</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699"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700"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701" name="矩形"/>
          <p:cNvSpPr>
            <a:spLocks/>
          </p:cNvSpPr>
          <p:nvPr/>
        </p:nvSpPr>
        <p:spPr>
          <a:xfrm rot="0">
            <a:off x="796289" y="975995"/>
            <a:ext cx="10974705" cy="585692"/>
          </a:xfrm>
          <a:prstGeom prst="rect"/>
          <a:solidFill>
            <a:srgbClr val="1C8388"/>
          </a:solidFill>
          <a:ln w="3175" cmpd="sng" cap="flat">
            <a:solidFill>
              <a:srgbClr val="309FA2"/>
            </a:solidFill>
            <a:prstDash val="dash"/>
            <a:round/>
          </a:ln>
        </p:spPr>
        <p:txBody>
          <a:bodyPr vert="horz" wrap="square" lIns="72000" tIns="36195" rIns="72000" bIns="36195" anchor="t" anchorCtr="0">
            <a:prstTxWarp prst="textNoShape"/>
            <a:spAutoFit/>
          </a:bodyPr>
          <a:lstStyle/>
          <a:p>
            <a:pPr marL="0" indent="0" algn="l" defTabSz="913638" eaLnBrk="1" latinLnBrk="0" hangingPunct="1">
              <a:lnSpc>
                <a:spcPct val="129000"/>
              </a:lnSpc>
              <a:spcBef>
                <a:spcPts val="800"/>
              </a:spcBef>
              <a:spcAft>
                <a:spcPts val="0"/>
              </a:spcAft>
              <a:buNone/>
            </a:pPr>
            <a:r>
              <a:rPr lang="en-US" altLang="zh-CN"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rPr>
              <a:t>0401</a:t>
            </a:r>
            <a:r>
              <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rPr>
              <a:t>税法规定的免税所得</a:t>
            </a:r>
            <a:endPar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endParaRPr>
          </a:p>
        </p:txBody>
      </p:sp>
      <p:sp>
        <p:nvSpPr>
          <p:cNvPr id="702" name="矩形"/>
          <p:cNvSpPr>
            <a:spLocks/>
          </p:cNvSpPr>
          <p:nvPr/>
        </p:nvSpPr>
        <p:spPr>
          <a:xfrm rot="0">
            <a:off x="492125" y="1663692"/>
            <a:ext cx="11509376" cy="5234940"/>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2800" b="0" i="0" u="none" strike="noStrike" kern="1200" cap="none" spc="0" baseline="0">
                <a:solidFill>
                  <a:schemeClr val="tx1"/>
                </a:solidFill>
                <a:latin typeface="宋体" pitchFamily="0" charset="0"/>
                <a:ea typeface="宋体" pitchFamily="0" charset="0"/>
                <a:cs typeface="宋体" pitchFamily="0" charset="0"/>
              </a:rPr>
              <a:t>   </a:t>
            </a:r>
            <a:r>
              <a:rPr lang="en-US" altLang="zh-CN" sz="2800" b="0" i="0" u="none" strike="noStrike" kern="1200" cap="none" spc="0" baseline="0">
                <a:solidFill>
                  <a:schemeClr val="tx1"/>
                </a:solidFill>
                <a:latin typeface="宋体" pitchFamily="0" charset="0"/>
                <a:ea typeface="宋体" pitchFamily="0" charset="0"/>
                <a:cs typeface="Arial" pitchFamily="0" charset="0"/>
              </a:rPr>
              <a:t> 1.</a:t>
            </a:r>
            <a:r>
              <a:rPr lang="zh-CN" altLang="en-US" sz="2800" b="0" i="0" u="none" strike="noStrike" kern="1200" cap="none" spc="0" baseline="0">
                <a:solidFill>
                  <a:schemeClr val="tx1"/>
                </a:solidFill>
                <a:latin typeface="宋体" pitchFamily="0" charset="0"/>
                <a:ea typeface="宋体" pitchFamily="0" charset="0"/>
                <a:cs typeface="Arial" pitchFamily="0" charset="0"/>
              </a:rPr>
              <a:t>省级人民政府、国务院部委和中国人民解放军军以上单位，以及外国组织、国际组织颁发的科学、教育、技术、文化、卫生、体育、环境保护等方面的奖金；</a:t>
            </a:r>
            <a:endParaRPr lang="en-US" altLang="zh-CN" sz="28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50000"/>
              </a:lnSpc>
              <a:spcBef>
                <a:spcPts val="0"/>
              </a:spcBef>
              <a:spcAft>
                <a:spcPts val="0"/>
              </a:spcAft>
              <a:buNone/>
            </a:pPr>
            <a:r>
              <a:rPr lang="en-US" altLang="zh-CN" sz="2800" b="0" i="0" u="none" strike="noStrike" kern="1200" cap="none" spc="0" baseline="0">
                <a:solidFill>
                  <a:schemeClr val="tx1"/>
                </a:solidFill>
                <a:latin typeface="宋体" pitchFamily="0" charset="0"/>
                <a:ea typeface="宋体" pitchFamily="0" charset="0"/>
                <a:cs typeface="Arial" pitchFamily="0" charset="0"/>
              </a:rPr>
              <a:t>    2.</a:t>
            </a:r>
            <a:r>
              <a:rPr lang="zh-CN" altLang="en-US" sz="2800" b="0" i="0" u="none" strike="noStrike" kern="1200" cap="none" spc="0" baseline="0">
                <a:solidFill>
                  <a:schemeClr val="tx1"/>
                </a:solidFill>
                <a:latin typeface="宋体" pitchFamily="0" charset="0"/>
                <a:ea typeface="宋体" pitchFamily="0" charset="0"/>
                <a:cs typeface="Arial" pitchFamily="0" charset="0"/>
              </a:rPr>
              <a:t>国债和国家发行的金融债券利息；</a:t>
            </a:r>
            <a:endParaRPr lang="en-US" altLang="zh-CN" sz="28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50000"/>
              </a:lnSpc>
              <a:spcBef>
                <a:spcPts val="0"/>
              </a:spcBef>
              <a:spcAft>
                <a:spcPts val="0"/>
              </a:spcAft>
              <a:buNone/>
            </a:pPr>
            <a:r>
              <a:rPr lang="en-US" altLang="zh-CN" sz="2800" b="0" i="0" u="none" strike="noStrike" kern="1200" cap="none" spc="0" baseline="0">
                <a:solidFill>
                  <a:schemeClr val="tx1"/>
                </a:solidFill>
                <a:latin typeface="宋体" pitchFamily="0" charset="0"/>
                <a:ea typeface="宋体" pitchFamily="0" charset="0"/>
                <a:cs typeface="Arial" pitchFamily="0" charset="0"/>
              </a:rPr>
              <a:t>    3.</a:t>
            </a:r>
            <a:r>
              <a:rPr lang="zh-CN" altLang="en-US" sz="2800" b="0" i="0" u="none" strike="noStrike" kern="1200" cap="none" spc="0" baseline="0">
                <a:solidFill>
                  <a:schemeClr val="tx1"/>
                </a:solidFill>
                <a:latin typeface="宋体" pitchFamily="0" charset="0"/>
                <a:ea typeface="宋体" pitchFamily="0" charset="0"/>
                <a:cs typeface="Arial" pitchFamily="0" charset="0"/>
              </a:rPr>
              <a:t>按照国家统一规定发给的补贴、津贴；</a:t>
            </a:r>
            <a:endParaRPr lang="en-US" altLang="zh-CN" sz="28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50000"/>
              </a:lnSpc>
              <a:spcBef>
                <a:spcPts val="0"/>
              </a:spcBef>
              <a:spcAft>
                <a:spcPts val="0"/>
              </a:spcAft>
              <a:buNone/>
            </a:pPr>
            <a:r>
              <a:rPr lang="en-US" altLang="zh-CN" sz="2800" b="0" i="0" u="none" strike="noStrike" kern="1200" cap="none" spc="0" baseline="0">
                <a:solidFill>
                  <a:schemeClr val="tx1"/>
                </a:solidFill>
                <a:latin typeface="宋体" pitchFamily="0" charset="0"/>
                <a:ea typeface="宋体" pitchFamily="0" charset="0"/>
                <a:cs typeface="Arial" pitchFamily="0" charset="0"/>
              </a:rPr>
              <a:t>    4.</a:t>
            </a:r>
            <a:r>
              <a:rPr lang="zh-CN" altLang="en-US" sz="2800" b="0" i="0" u="none" strike="noStrike" kern="1200" cap="none" spc="0" baseline="0">
                <a:solidFill>
                  <a:schemeClr val="tx1"/>
                </a:solidFill>
                <a:latin typeface="宋体" pitchFamily="0" charset="0"/>
                <a:ea typeface="宋体" pitchFamily="0" charset="0"/>
                <a:cs typeface="Arial" pitchFamily="0" charset="0"/>
              </a:rPr>
              <a:t>福利费、抚恤金、救济金；</a:t>
            </a:r>
            <a:endParaRPr lang="en-US" altLang="zh-CN" sz="28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50000"/>
              </a:lnSpc>
              <a:spcBef>
                <a:spcPts val="0"/>
              </a:spcBef>
              <a:spcAft>
                <a:spcPts val="0"/>
              </a:spcAft>
              <a:buNone/>
            </a:pPr>
            <a:r>
              <a:rPr lang="en-US" altLang="zh-CN" sz="2800" b="0" i="0" u="none" strike="noStrike" kern="1200" cap="none" spc="0" baseline="0">
                <a:solidFill>
                  <a:schemeClr val="tx1"/>
                </a:solidFill>
                <a:latin typeface="宋体" pitchFamily="0" charset="0"/>
                <a:ea typeface="宋体" pitchFamily="0" charset="0"/>
                <a:cs typeface="Arial" pitchFamily="0" charset="0"/>
              </a:rPr>
              <a:t>    5.</a:t>
            </a:r>
            <a:r>
              <a:rPr lang="zh-CN" altLang="en-US" sz="2800" b="0" i="0" u="none" strike="noStrike" kern="1200" cap="none" spc="0" baseline="0">
                <a:solidFill>
                  <a:schemeClr val="tx1"/>
                </a:solidFill>
                <a:latin typeface="宋体" pitchFamily="0" charset="0"/>
                <a:ea typeface="宋体" pitchFamily="0" charset="0"/>
                <a:cs typeface="Arial" pitchFamily="0" charset="0"/>
              </a:rPr>
              <a:t>保险赔款；</a:t>
            </a:r>
            <a:endParaRPr lang="en-US" altLang="zh-CN" sz="28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50000"/>
              </a:lnSpc>
              <a:spcBef>
                <a:spcPts val="0"/>
              </a:spcBef>
              <a:spcAft>
                <a:spcPts val="0"/>
              </a:spcAft>
              <a:buNone/>
            </a:pPr>
            <a:r>
              <a:rPr lang="en-US" altLang="zh-CN" sz="2800" b="0" i="0" u="none" strike="noStrike" kern="1200" cap="none" spc="0" baseline="0">
                <a:solidFill>
                  <a:schemeClr val="tx1"/>
                </a:solidFill>
                <a:latin typeface="宋体" pitchFamily="0" charset="0"/>
                <a:ea typeface="宋体" pitchFamily="0" charset="0"/>
                <a:cs typeface="Arial" pitchFamily="0" charset="0"/>
              </a:rPr>
              <a:t>    6.</a:t>
            </a:r>
            <a:r>
              <a:rPr lang="zh-CN" altLang="en-US" sz="2800" b="0" i="0" u="none" strike="noStrike" kern="1200" cap="none" spc="0" baseline="0">
                <a:solidFill>
                  <a:schemeClr val="tx1"/>
                </a:solidFill>
                <a:latin typeface="宋体" pitchFamily="0" charset="0"/>
                <a:ea typeface="宋体" pitchFamily="0" charset="0"/>
                <a:cs typeface="Arial" pitchFamily="0" charset="0"/>
              </a:rPr>
              <a:t>军人的转业费、复员费、退役金；</a:t>
            </a:r>
            <a:r>
              <a:rPr lang="zh-CN" altLang="en-US" sz="2800" b="0" i="0" u="none" strike="noStrike" kern="1200" cap="none" spc="0" baseline="0">
                <a:solidFill>
                  <a:schemeClr val="tx1"/>
                </a:solidFill>
                <a:latin typeface="宋体" pitchFamily="0" charset="0"/>
                <a:ea typeface="宋体" pitchFamily="0" charset="0"/>
                <a:cs typeface="宋体" pitchFamily="0" charset="0"/>
              </a:rPr>
              <a:t>。</a:t>
            </a:r>
            <a:endParaRPr lang="zh-CN" altLang="en-US" sz="2800" b="0" i="0" u="none" strike="noStrike" kern="1200" cap="none" spc="0" baseline="0">
              <a:solidFill>
                <a:schemeClr val="tx1"/>
              </a:solidFill>
              <a:latin typeface="宋体" pitchFamily="0" charset="0"/>
              <a:ea typeface="宋体" pitchFamily="0" charset="0"/>
              <a:cs typeface="宋体" pitchFamily="0" charset="0"/>
            </a:endParaRPr>
          </a:p>
        </p:txBody>
      </p:sp>
    </p:spTree>
    <p:extLst>
      <p:ext uri="{BB962C8B-B14F-4D97-AF65-F5344CB8AC3E}">
        <p14:creationId xmlns:p14="http://schemas.microsoft.com/office/powerpoint/2010/main" val="343695349"/>
      </p:ext>
    </p:extLst>
  </p:cSld>
  <p:clrMapOvr>
    <a:masterClrMapping/>
  </p:clrMapOvr>
</p:sld>
</file>

<file path=ppt/slides/slide63.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705" name="矩形"/>
          <p:cNvSpPr>
            <a:spLocks/>
          </p:cNvSpPr>
          <p:nvPr/>
        </p:nvSpPr>
        <p:spPr>
          <a:xfrm rot="0">
            <a:off x="601345" y="2053590"/>
            <a:ext cx="10988674" cy="648652"/>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宋体" pitchFamily="0" charset="0"/>
              </a:rPr>
              <a:t>   </a:t>
            </a:r>
            <a:endParaRPr lang="zh-CN" altLang="en-US" sz="2500" b="0" i="0" u="none" strike="noStrike" kern="1200" cap="none" spc="0" baseline="0">
              <a:solidFill>
                <a:schemeClr val="tx1"/>
              </a:solidFill>
              <a:latin typeface="宋体" pitchFamily="0" charset="0"/>
              <a:ea typeface="宋体" pitchFamily="0" charset="0"/>
              <a:cs typeface="宋体" pitchFamily="0" charset="0"/>
            </a:endParaRPr>
          </a:p>
        </p:txBody>
      </p:sp>
      <p:sp>
        <p:nvSpPr>
          <p:cNvPr id="706" name="矩形"/>
          <p:cNvSpPr>
            <a:spLocks/>
          </p:cNvSpPr>
          <p:nvPr/>
        </p:nvSpPr>
        <p:spPr>
          <a:xfrm rot="0">
            <a:off x="838200" y="457200"/>
            <a:ext cx="1656461"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04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税收优惠</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707"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708"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709" name="矩形"/>
          <p:cNvSpPr>
            <a:spLocks/>
          </p:cNvSpPr>
          <p:nvPr/>
        </p:nvSpPr>
        <p:spPr>
          <a:xfrm rot="0">
            <a:off x="796289" y="975995"/>
            <a:ext cx="10974705" cy="585692"/>
          </a:xfrm>
          <a:prstGeom prst="rect"/>
          <a:solidFill>
            <a:srgbClr val="1C8388"/>
          </a:solidFill>
          <a:ln w="3175" cmpd="sng" cap="flat">
            <a:solidFill>
              <a:srgbClr val="309FA2"/>
            </a:solidFill>
            <a:prstDash val="dash"/>
            <a:round/>
          </a:ln>
        </p:spPr>
        <p:txBody>
          <a:bodyPr vert="horz" wrap="square" lIns="72000" tIns="36195" rIns="72000" bIns="36195" anchor="t" anchorCtr="0">
            <a:prstTxWarp prst="textNoShape"/>
            <a:spAutoFit/>
          </a:bodyPr>
          <a:lstStyle/>
          <a:p>
            <a:pPr marL="0" indent="0" algn="l" defTabSz="913638" eaLnBrk="1" latinLnBrk="0" hangingPunct="1">
              <a:lnSpc>
                <a:spcPct val="129000"/>
              </a:lnSpc>
              <a:spcBef>
                <a:spcPts val="800"/>
              </a:spcBef>
              <a:spcAft>
                <a:spcPts val="0"/>
              </a:spcAft>
              <a:buNone/>
            </a:pPr>
            <a:r>
              <a:rPr lang="en-US" altLang="zh-CN"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rPr>
              <a:t>0401</a:t>
            </a:r>
            <a:r>
              <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rPr>
              <a:t>税法规定的免税所得</a:t>
            </a:r>
            <a:endPar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endParaRPr>
          </a:p>
        </p:txBody>
      </p:sp>
      <p:sp>
        <p:nvSpPr>
          <p:cNvPr id="710" name="矩形"/>
          <p:cNvSpPr>
            <a:spLocks/>
          </p:cNvSpPr>
          <p:nvPr/>
        </p:nvSpPr>
        <p:spPr>
          <a:xfrm rot="0">
            <a:off x="492125" y="1663692"/>
            <a:ext cx="11509376" cy="4592003"/>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2800" b="0" i="0" u="none" strike="noStrike" kern="1200" cap="none" spc="0" baseline="0">
                <a:solidFill>
                  <a:schemeClr val="tx1"/>
                </a:solidFill>
                <a:latin typeface="宋体" pitchFamily="0" charset="0"/>
                <a:ea typeface="宋体" pitchFamily="0" charset="0"/>
                <a:cs typeface="宋体" pitchFamily="0" charset="0"/>
              </a:rPr>
              <a:t>   </a:t>
            </a:r>
            <a:r>
              <a:rPr lang="en-US" altLang="zh-CN" sz="2800" b="0" i="0" u="none" strike="noStrike" kern="1200" cap="none" spc="0" baseline="0">
                <a:solidFill>
                  <a:schemeClr val="tx1"/>
                </a:solidFill>
                <a:latin typeface="宋体" pitchFamily="0" charset="0"/>
                <a:ea typeface="宋体" pitchFamily="0" charset="0"/>
                <a:cs typeface="Arial" pitchFamily="0" charset="0"/>
              </a:rPr>
              <a:t>7.</a:t>
            </a:r>
            <a:r>
              <a:rPr lang="zh-CN" altLang="en-US" sz="2800" b="0" i="0" u="none" strike="noStrike" kern="1200" cap="none" spc="0" baseline="0">
                <a:solidFill>
                  <a:schemeClr val="tx1"/>
                </a:solidFill>
                <a:latin typeface="宋体" pitchFamily="0" charset="0"/>
                <a:ea typeface="宋体" pitchFamily="0" charset="0"/>
                <a:cs typeface="Arial" pitchFamily="0" charset="0"/>
              </a:rPr>
              <a:t>按照国家统一规定发给干部、职工的安家费、退职费、基本养老金或者退休费、离休费、离休生活补助费；</a:t>
            </a:r>
            <a:endParaRPr lang="en-US" altLang="zh-CN" sz="28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50000"/>
              </a:lnSpc>
              <a:spcBef>
                <a:spcPts val="0"/>
              </a:spcBef>
              <a:spcAft>
                <a:spcPts val="0"/>
              </a:spcAft>
              <a:buNone/>
            </a:pPr>
            <a:r>
              <a:rPr lang="en-US" altLang="zh-CN" sz="2800" b="0" i="0" u="none" strike="noStrike" kern="1200" cap="none" spc="0" baseline="0">
                <a:solidFill>
                  <a:schemeClr val="tx1"/>
                </a:solidFill>
                <a:latin typeface="宋体" pitchFamily="0" charset="0"/>
                <a:ea typeface="宋体" pitchFamily="0" charset="0"/>
                <a:cs typeface="Arial" pitchFamily="0" charset="0"/>
              </a:rPr>
              <a:t>   8.</a:t>
            </a:r>
            <a:r>
              <a:rPr lang="zh-CN" altLang="en-US" sz="2800" b="0" i="0" u="none" strike="noStrike" kern="1200" cap="none" spc="0" baseline="0">
                <a:solidFill>
                  <a:schemeClr val="tx1"/>
                </a:solidFill>
                <a:latin typeface="宋体" pitchFamily="0" charset="0"/>
                <a:ea typeface="宋体" pitchFamily="0" charset="0"/>
                <a:cs typeface="Arial" pitchFamily="0" charset="0"/>
              </a:rPr>
              <a:t>依照有关法律规定应予免税的各国驻华使馆、领事馆的外交代表、领事官员和其他人员的所得；</a:t>
            </a:r>
            <a:endParaRPr lang="en-US" altLang="zh-CN" sz="28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50000"/>
              </a:lnSpc>
              <a:spcBef>
                <a:spcPts val="0"/>
              </a:spcBef>
              <a:spcAft>
                <a:spcPts val="0"/>
              </a:spcAft>
              <a:buNone/>
            </a:pPr>
            <a:r>
              <a:rPr lang="en-US" altLang="zh-CN" sz="2800" b="0" i="0" u="none" strike="noStrike" kern="1200" cap="none" spc="0" baseline="0">
                <a:solidFill>
                  <a:schemeClr val="tx1"/>
                </a:solidFill>
                <a:latin typeface="宋体" pitchFamily="0" charset="0"/>
                <a:ea typeface="宋体" pitchFamily="0" charset="0"/>
                <a:cs typeface="Arial" pitchFamily="0" charset="0"/>
              </a:rPr>
              <a:t>   9.</a:t>
            </a:r>
            <a:r>
              <a:rPr lang="zh-CN" altLang="en-US" sz="2800" b="0" i="0" u="none" strike="noStrike" kern="1200" cap="none" spc="0" baseline="0">
                <a:solidFill>
                  <a:schemeClr val="tx1"/>
                </a:solidFill>
                <a:latin typeface="宋体" pitchFamily="0" charset="0"/>
                <a:ea typeface="宋体" pitchFamily="0" charset="0"/>
                <a:cs typeface="Arial" pitchFamily="0" charset="0"/>
              </a:rPr>
              <a:t>中国政府参加的国际公约、签订的协议中规定免税的所得；</a:t>
            </a:r>
            <a:endParaRPr lang="en-US" altLang="zh-CN" sz="28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50000"/>
              </a:lnSpc>
              <a:spcBef>
                <a:spcPts val="0"/>
              </a:spcBef>
              <a:spcAft>
                <a:spcPts val="0"/>
              </a:spcAft>
              <a:buNone/>
            </a:pPr>
            <a:r>
              <a:rPr lang="en-US" altLang="zh-CN" sz="2800" b="0" i="0" u="none" strike="noStrike" kern="1200" cap="none" spc="0" baseline="0">
                <a:solidFill>
                  <a:schemeClr val="tx1"/>
                </a:solidFill>
                <a:latin typeface="宋体" pitchFamily="0" charset="0"/>
                <a:ea typeface="宋体" pitchFamily="0" charset="0"/>
                <a:cs typeface="Arial" pitchFamily="0" charset="0"/>
              </a:rPr>
              <a:t>   10.</a:t>
            </a:r>
            <a:r>
              <a:rPr lang="zh-CN" altLang="en-US" sz="2800" b="0" i="0" u="none" strike="noStrike" kern="1200" cap="none" spc="0" baseline="0">
                <a:solidFill>
                  <a:schemeClr val="tx1"/>
                </a:solidFill>
                <a:latin typeface="宋体" pitchFamily="0" charset="0"/>
                <a:ea typeface="宋体" pitchFamily="0" charset="0"/>
                <a:cs typeface="Arial" pitchFamily="0" charset="0"/>
              </a:rPr>
              <a:t>国务院规定的其他免税所得。</a:t>
            </a:r>
            <a:endParaRPr lang="en-US" altLang="zh-CN" sz="28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50000"/>
              </a:lnSpc>
              <a:spcBef>
                <a:spcPts val="0"/>
              </a:spcBef>
              <a:spcAft>
                <a:spcPts val="0"/>
              </a:spcAft>
              <a:buNone/>
            </a:pPr>
            <a:r>
              <a:rPr lang="zh-CN" altLang="en-US" sz="2800" b="0" i="0" u="none" strike="noStrike" kern="1200" cap="none" spc="0" baseline="0">
                <a:solidFill>
                  <a:schemeClr val="tx1"/>
                </a:solidFill>
                <a:latin typeface="宋体" pitchFamily="0" charset="0"/>
                <a:ea typeface="宋体" pitchFamily="0" charset="0"/>
                <a:cs typeface="Arial" pitchFamily="0" charset="0"/>
              </a:rPr>
              <a:t>  前款第十项免税规定，由国务院报全国人民代表大会常务委员会备案。</a:t>
            </a:r>
            <a:endParaRPr lang="zh-CN" altLang="en-US" sz="2800" b="0" i="0" u="none" strike="noStrike" kern="1200" cap="none" spc="0" baseline="0">
              <a:solidFill>
                <a:schemeClr val="tx1"/>
              </a:solidFill>
              <a:latin typeface="宋体" pitchFamily="0" charset="0"/>
              <a:ea typeface="宋体" pitchFamily="0" charset="0"/>
              <a:cs typeface="Arial" pitchFamily="0" charset="0"/>
            </a:endParaRPr>
          </a:p>
        </p:txBody>
      </p:sp>
    </p:spTree>
    <p:extLst>
      <p:ext uri="{BB962C8B-B14F-4D97-AF65-F5344CB8AC3E}">
        <p14:creationId xmlns:p14="http://schemas.microsoft.com/office/powerpoint/2010/main" val="1140769711"/>
      </p:ext>
    </p:extLst>
  </p:cSld>
  <p:clrMapOvr>
    <a:masterClrMapping/>
  </p:clrMapOvr>
</p:sld>
</file>

<file path=ppt/slides/slide64.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713" name="矩形"/>
          <p:cNvSpPr>
            <a:spLocks/>
          </p:cNvSpPr>
          <p:nvPr/>
        </p:nvSpPr>
        <p:spPr>
          <a:xfrm rot="0">
            <a:off x="601345" y="2053590"/>
            <a:ext cx="10988674" cy="648652"/>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宋体" pitchFamily="0" charset="0"/>
              </a:rPr>
              <a:t>   </a:t>
            </a:r>
            <a:endParaRPr lang="zh-CN" altLang="en-US" sz="2500" b="0" i="0" u="none" strike="noStrike" kern="1200" cap="none" spc="0" baseline="0">
              <a:solidFill>
                <a:schemeClr val="tx1"/>
              </a:solidFill>
              <a:latin typeface="宋体" pitchFamily="0" charset="0"/>
              <a:ea typeface="宋体" pitchFamily="0" charset="0"/>
              <a:cs typeface="宋体" pitchFamily="0" charset="0"/>
            </a:endParaRPr>
          </a:p>
        </p:txBody>
      </p:sp>
      <p:sp>
        <p:nvSpPr>
          <p:cNvPr id="714" name="矩形"/>
          <p:cNvSpPr>
            <a:spLocks/>
          </p:cNvSpPr>
          <p:nvPr/>
        </p:nvSpPr>
        <p:spPr>
          <a:xfrm rot="0">
            <a:off x="838200" y="457200"/>
            <a:ext cx="1656461"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04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税收优惠</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715"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716"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717" name="矩形"/>
          <p:cNvSpPr>
            <a:spLocks/>
          </p:cNvSpPr>
          <p:nvPr/>
        </p:nvSpPr>
        <p:spPr>
          <a:xfrm rot="0">
            <a:off x="796289" y="1052195"/>
            <a:ext cx="10974705" cy="585692"/>
          </a:xfrm>
          <a:prstGeom prst="rect"/>
          <a:solidFill>
            <a:srgbClr val="1C8388"/>
          </a:solidFill>
          <a:ln w="3175" cmpd="sng" cap="flat">
            <a:solidFill>
              <a:srgbClr val="309FA2"/>
            </a:solidFill>
            <a:prstDash val="dash"/>
            <a:round/>
          </a:ln>
        </p:spPr>
        <p:txBody>
          <a:bodyPr vert="horz" wrap="square" lIns="72000" tIns="36195" rIns="72000" bIns="36195" anchor="t" anchorCtr="0">
            <a:prstTxWarp prst="textNoShape"/>
            <a:spAutoFit/>
          </a:bodyPr>
          <a:lstStyle/>
          <a:p>
            <a:pPr marL="0" indent="0" algn="l" defTabSz="913638" eaLnBrk="1" fontAlgn="auto" latinLnBrk="0" hangingPunct="1">
              <a:lnSpc>
                <a:spcPct val="129000"/>
              </a:lnSpc>
              <a:spcBef>
                <a:spcPts val="800"/>
              </a:spcBef>
              <a:spcAft>
                <a:spcPts val="0"/>
              </a:spcAft>
              <a:buNone/>
            </a:pPr>
            <a:r>
              <a:rPr lang="en-US" altLang="zh-CN"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rPr>
              <a:t>0402 </a:t>
            </a:r>
            <a:r>
              <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rPr>
              <a:t>税法关于减税的规定</a:t>
            </a:r>
            <a:endPar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endParaRPr>
          </a:p>
        </p:txBody>
      </p:sp>
      <p:sp>
        <p:nvSpPr>
          <p:cNvPr id="718" name="矩形"/>
          <p:cNvSpPr>
            <a:spLocks/>
          </p:cNvSpPr>
          <p:nvPr/>
        </p:nvSpPr>
        <p:spPr>
          <a:xfrm rot="0">
            <a:off x="482599" y="2034739"/>
            <a:ext cx="10871200" cy="394906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zh-CN" altLang="en-US" sz="2800" b="1" i="0" u="none" strike="noStrike" kern="1200" cap="none" spc="0" baseline="0">
                <a:solidFill>
                  <a:schemeClr val="tx1"/>
                </a:solidFill>
                <a:latin typeface="宋体" pitchFamily="0" charset="0"/>
                <a:ea typeface="宋体" pitchFamily="0" charset="0"/>
                <a:cs typeface="Arial" pitchFamily="0" charset="0"/>
              </a:rPr>
              <a:t>《中华人民共和国个人所得税法》</a:t>
            </a:r>
            <a:endParaRPr lang="en-US" altLang="zh-CN" sz="2800" b="1"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50000"/>
              </a:lnSpc>
              <a:spcBef>
                <a:spcPts val="0"/>
              </a:spcBef>
              <a:spcAft>
                <a:spcPts val="0"/>
              </a:spcAft>
              <a:buNone/>
            </a:pPr>
            <a:r>
              <a:rPr lang="zh-CN" altLang="en-US" sz="2800" b="0" i="0" u="none" strike="noStrike" kern="1200" cap="none" spc="0" baseline="0">
                <a:solidFill>
                  <a:schemeClr val="tx1"/>
                </a:solidFill>
                <a:latin typeface="宋体" pitchFamily="0" charset="0"/>
                <a:ea typeface="宋体" pitchFamily="0" charset="0"/>
                <a:cs typeface="Arial" pitchFamily="0" charset="0"/>
              </a:rPr>
              <a:t>      第五条　有下列情形之一的，可以减征个人所得税：</a:t>
            </a:r>
            <a:endParaRPr lang="en-US" altLang="zh-CN" sz="28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50000"/>
              </a:lnSpc>
              <a:spcBef>
                <a:spcPts val="0"/>
              </a:spcBef>
              <a:spcAft>
                <a:spcPts val="0"/>
              </a:spcAft>
              <a:buNone/>
            </a:pPr>
            <a:r>
              <a:rPr lang="zh-CN" altLang="en-US" sz="2800" b="0" i="0" u="none" strike="noStrike" kern="1200" cap="none" spc="0" baseline="0">
                <a:solidFill>
                  <a:schemeClr val="tx1"/>
                </a:solidFill>
                <a:latin typeface="宋体" pitchFamily="0" charset="0"/>
                <a:ea typeface="宋体" pitchFamily="0" charset="0"/>
                <a:cs typeface="Arial" pitchFamily="0" charset="0"/>
              </a:rPr>
              <a:t>　　（一）残疾、孤老人员和烈属的所得；</a:t>
            </a:r>
            <a:endParaRPr lang="en-US" altLang="zh-CN" sz="28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50000"/>
              </a:lnSpc>
              <a:spcBef>
                <a:spcPts val="0"/>
              </a:spcBef>
              <a:spcAft>
                <a:spcPts val="0"/>
              </a:spcAft>
              <a:buNone/>
            </a:pPr>
            <a:r>
              <a:rPr lang="zh-CN" altLang="en-US" sz="2800" b="0" i="0" u="none" strike="noStrike" kern="1200" cap="none" spc="0" baseline="0">
                <a:solidFill>
                  <a:schemeClr val="tx1"/>
                </a:solidFill>
                <a:latin typeface="宋体" pitchFamily="0" charset="0"/>
                <a:ea typeface="宋体" pitchFamily="0" charset="0"/>
                <a:cs typeface="Arial" pitchFamily="0" charset="0"/>
              </a:rPr>
              <a:t>　　（二）因自然灾害遭受重大损失的。</a:t>
            </a:r>
            <a:endParaRPr lang="en-US" altLang="zh-CN" sz="2800" b="0" i="0" u="none" strike="noStrike" kern="1200" cap="none" spc="0" baseline="0">
              <a:solidFill>
                <a:schemeClr val="tx1"/>
              </a:solidFill>
              <a:latin typeface="宋体" pitchFamily="0" charset="0"/>
              <a:ea typeface="宋体" pitchFamily="0" charset="0"/>
              <a:cs typeface="Arial" pitchFamily="0" charset="0"/>
            </a:endParaRPr>
          </a:p>
          <a:p>
            <a:pPr marL="0" indent="0" algn="l">
              <a:lnSpc>
                <a:spcPct val="150000"/>
              </a:lnSpc>
              <a:spcBef>
                <a:spcPts val="0"/>
              </a:spcBef>
              <a:spcAft>
                <a:spcPts val="0"/>
              </a:spcAft>
              <a:buNone/>
            </a:pPr>
            <a:r>
              <a:rPr lang="zh-CN" altLang="en-US" sz="2800" b="0" i="0" u="none" strike="noStrike" kern="1200" cap="none" spc="0" baseline="0">
                <a:solidFill>
                  <a:schemeClr val="tx1"/>
                </a:solidFill>
                <a:latin typeface="宋体" pitchFamily="0" charset="0"/>
                <a:ea typeface="宋体" pitchFamily="0" charset="0"/>
                <a:cs typeface="Arial" pitchFamily="0" charset="0"/>
              </a:rPr>
              <a:t>        具体幅度和期限，由省、自治区、直辖市人民政府规定，并报同级人民代表大会常务委员会备案：</a:t>
            </a:r>
            <a:endParaRPr lang="zh-CN" altLang="en-US" sz="2800" b="0" i="0" u="none" strike="noStrike" kern="1200" cap="none" spc="0" baseline="0">
              <a:solidFill>
                <a:schemeClr val="tx1"/>
              </a:solidFill>
              <a:latin typeface="宋体" pitchFamily="0" charset="0"/>
              <a:ea typeface="宋体" pitchFamily="0" charset="0"/>
              <a:cs typeface="Arial" pitchFamily="0" charset="0"/>
            </a:endParaRPr>
          </a:p>
        </p:txBody>
      </p:sp>
    </p:spTree>
    <p:extLst>
      <p:ext uri="{BB962C8B-B14F-4D97-AF65-F5344CB8AC3E}">
        <p14:creationId xmlns:p14="http://schemas.microsoft.com/office/powerpoint/2010/main" val="196482210"/>
      </p:ext>
    </p:extLst>
  </p:cSld>
  <p:clrMapOvr>
    <a:masterClrMapping/>
  </p:clrMapOvr>
</p:sld>
</file>

<file path=ppt/slides/slide65.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721" name="矩形"/>
          <p:cNvSpPr>
            <a:spLocks/>
          </p:cNvSpPr>
          <p:nvPr/>
        </p:nvSpPr>
        <p:spPr>
          <a:xfrm rot="0">
            <a:off x="601345" y="2053590"/>
            <a:ext cx="10988674" cy="648652"/>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宋体" pitchFamily="0" charset="0"/>
              </a:rPr>
              <a:t>   </a:t>
            </a:r>
            <a:endParaRPr lang="zh-CN" altLang="en-US" sz="2500" b="0" i="0" u="none" strike="noStrike" kern="1200" cap="none" spc="0" baseline="0">
              <a:solidFill>
                <a:schemeClr val="tx1"/>
              </a:solidFill>
              <a:latin typeface="宋体" pitchFamily="0" charset="0"/>
              <a:ea typeface="宋体" pitchFamily="0" charset="0"/>
              <a:cs typeface="宋体" pitchFamily="0" charset="0"/>
            </a:endParaRPr>
          </a:p>
        </p:txBody>
      </p:sp>
      <p:sp>
        <p:nvSpPr>
          <p:cNvPr id="722" name="矩形"/>
          <p:cNvSpPr>
            <a:spLocks/>
          </p:cNvSpPr>
          <p:nvPr/>
        </p:nvSpPr>
        <p:spPr>
          <a:xfrm rot="0">
            <a:off x="838200" y="457200"/>
            <a:ext cx="1656461"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04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税收优惠</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723"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724"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725" name="矩形"/>
          <p:cNvSpPr>
            <a:spLocks/>
          </p:cNvSpPr>
          <p:nvPr/>
        </p:nvSpPr>
        <p:spPr>
          <a:xfrm rot="0">
            <a:off x="770890" y="1153795"/>
            <a:ext cx="10974705" cy="585692"/>
          </a:xfrm>
          <a:prstGeom prst="rect"/>
          <a:solidFill>
            <a:srgbClr val="1C8388"/>
          </a:solidFill>
          <a:ln w="3175" cmpd="sng" cap="flat">
            <a:solidFill>
              <a:srgbClr val="309FA2"/>
            </a:solidFill>
            <a:prstDash val="dash"/>
            <a:round/>
          </a:ln>
        </p:spPr>
        <p:txBody>
          <a:bodyPr vert="horz" wrap="square" lIns="72000" tIns="36195" rIns="72000" bIns="36195" anchor="t" anchorCtr="0">
            <a:prstTxWarp prst="textNoShape"/>
            <a:spAutoFit/>
          </a:bodyPr>
          <a:lstStyle/>
          <a:p>
            <a:pPr marL="0" indent="0" algn="l" defTabSz="913638" eaLnBrk="1" fontAlgn="auto" latinLnBrk="0" hangingPunct="1">
              <a:lnSpc>
                <a:spcPct val="129000"/>
              </a:lnSpc>
              <a:spcBef>
                <a:spcPts val="800"/>
              </a:spcBef>
              <a:spcAft>
                <a:spcPts val="0"/>
              </a:spcAft>
              <a:buNone/>
            </a:pPr>
            <a:r>
              <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rPr>
              <a:t>我省减税幅度</a:t>
            </a:r>
            <a:endPar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endParaRPr>
          </a:p>
        </p:txBody>
      </p:sp>
      <p:sp>
        <p:nvSpPr>
          <p:cNvPr id="726" name="矩形"/>
          <p:cNvSpPr>
            <a:spLocks/>
          </p:cNvSpPr>
          <p:nvPr/>
        </p:nvSpPr>
        <p:spPr>
          <a:xfrm rot="0">
            <a:off x="1000124" y="2178050"/>
            <a:ext cx="10226675" cy="3734752"/>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zh-CN" altLang="en-US" sz="2800" b="1" i="0" u="none" strike="noStrike" kern="1200" cap="none" spc="0" baseline="0">
                <a:solidFill>
                  <a:schemeClr val="tx1"/>
                </a:solidFill>
                <a:latin typeface="华文楷体" pitchFamily="2" charset="-122"/>
                <a:ea typeface="华文楷体" pitchFamily="2" charset="-122"/>
                <a:cs typeface="Arial" pitchFamily="0" charset="0"/>
              </a:rPr>
              <a:t>残疾、孤老人员和烈属的</a:t>
            </a:r>
            <a:r>
              <a:rPr lang="zh-CN" altLang="en-US" sz="2800" b="1" i="0" u="none" strike="noStrike" kern="1200" cap="none" spc="0" baseline="0">
                <a:solidFill>
                  <a:srgbClr val="1E24A2"/>
                </a:solidFill>
                <a:latin typeface="华文楷体" pitchFamily="2" charset="-122"/>
                <a:ea typeface="华文楷体" pitchFamily="2" charset="-122"/>
                <a:cs typeface="Arial" pitchFamily="0" charset="0"/>
              </a:rPr>
              <a:t>所得范围</a:t>
            </a:r>
            <a:endParaRPr lang="en-US" altLang="zh-CN" sz="2800" b="1" i="0" u="none" strike="noStrike" kern="1200" cap="none" spc="0" baseline="0">
              <a:solidFill>
                <a:srgbClr val="1E24A2"/>
              </a:solidFill>
              <a:latin typeface="华文楷体" pitchFamily="2" charset="-122"/>
              <a:ea typeface="华文楷体" pitchFamily="2" charset="-122"/>
              <a:cs typeface="Arial" pitchFamily="0" charset="0"/>
            </a:endParaRPr>
          </a:p>
          <a:p>
            <a:pPr marL="0" indent="0" algn="l">
              <a:lnSpc>
                <a:spcPct val="100000"/>
              </a:lnSpc>
              <a:spcBef>
                <a:spcPts val="0"/>
              </a:spcBef>
              <a:spcAft>
                <a:spcPts val="0"/>
              </a:spcAft>
              <a:buNone/>
            </a:pPr>
            <a:endParaRPr lang="en-US" altLang="zh-CN" sz="2800" b="1" i="0" u="none" strike="noStrike" kern="1200" cap="none" spc="0" baseline="0">
              <a:solidFill>
                <a:srgbClr val="1E24A2"/>
              </a:solidFill>
              <a:latin typeface="华文楷体" pitchFamily="2" charset="-122"/>
              <a:ea typeface="华文楷体" pitchFamily="2" charset="-122"/>
              <a:cs typeface="Arial" pitchFamily="0" charset="0"/>
            </a:endParaRPr>
          </a:p>
          <a:p>
            <a:pPr marL="0" indent="0" algn="l">
              <a:lnSpc>
                <a:spcPct val="100000"/>
              </a:lnSpc>
              <a:spcBef>
                <a:spcPts val="0"/>
              </a:spcBef>
              <a:spcAft>
                <a:spcPts val="0"/>
              </a:spcAft>
              <a:buNone/>
            </a:pPr>
            <a:endParaRPr lang="en-US" altLang="zh-CN" sz="2800" b="1" i="0" u="none" strike="noStrike" kern="1200" cap="none" spc="0" baseline="0">
              <a:solidFill>
                <a:srgbClr val="1E24A2"/>
              </a:solidFill>
              <a:latin typeface="华文楷体" pitchFamily="2" charset="-122"/>
              <a:ea typeface="华文楷体" pitchFamily="2" charset="-122"/>
              <a:cs typeface="Arial" pitchFamily="0" charset="0"/>
            </a:endParaRPr>
          </a:p>
          <a:p>
            <a:pPr marL="0" indent="0" algn="l">
              <a:lnSpc>
                <a:spcPct val="100000"/>
              </a:lnSpc>
              <a:spcBef>
                <a:spcPts val="0"/>
              </a:spcBef>
              <a:spcAft>
                <a:spcPts val="0"/>
              </a:spcAft>
              <a:buNone/>
            </a:pPr>
            <a:endParaRPr lang="en-US" altLang="zh-CN" sz="2800" b="1" i="0" u="none" strike="noStrike" kern="1200" cap="none" spc="0" baseline="0">
              <a:solidFill>
                <a:srgbClr val="1E24A2"/>
              </a:solidFill>
              <a:latin typeface="华文楷体" pitchFamily="2" charset="-122"/>
              <a:ea typeface="华文楷体" pitchFamily="2" charset="-122"/>
              <a:cs typeface="Arial" pitchFamily="0" charset="0"/>
            </a:endParaRPr>
          </a:p>
          <a:p>
            <a:pPr marL="0" indent="0" algn="l">
              <a:lnSpc>
                <a:spcPct val="100000"/>
              </a:lnSpc>
              <a:spcBef>
                <a:spcPts val="0"/>
              </a:spcBef>
              <a:spcAft>
                <a:spcPts val="0"/>
              </a:spcAft>
              <a:buNone/>
            </a:pPr>
            <a:endParaRPr lang="en-US" altLang="zh-CN" sz="2800" b="1" i="0" u="none" strike="noStrike" kern="1200" cap="none" spc="0" baseline="0">
              <a:solidFill>
                <a:srgbClr val="1E24A2"/>
              </a:solidFill>
              <a:latin typeface="华文楷体" pitchFamily="2" charset="-122"/>
              <a:ea typeface="华文楷体" pitchFamily="2" charset="-122"/>
              <a:cs typeface="Arial" pitchFamily="0" charset="0"/>
            </a:endParaRPr>
          </a:p>
          <a:p>
            <a:pPr marL="0" indent="0" algn="l">
              <a:lnSpc>
                <a:spcPct val="100000"/>
              </a:lnSpc>
              <a:spcBef>
                <a:spcPts val="0"/>
              </a:spcBef>
              <a:spcAft>
                <a:spcPts val="0"/>
              </a:spcAft>
              <a:buNone/>
            </a:pPr>
            <a:endParaRPr lang="en-US" altLang="zh-CN" sz="2800" b="1" i="0" u="none" strike="noStrike" kern="1200" cap="none" spc="0" baseline="0">
              <a:solidFill>
                <a:srgbClr val="1E24A2"/>
              </a:solidFill>
              <a:latin typeface="华文楷体" pitchFamily="2" charset="-122"/>
              <a:ea typeface="华文楷体" pitchFamily="2" charset="-122"/>
              <a:cs typeface="Arial" pitchFamily="0" charset="0"/>
            </a:endParaRPr>
          </a:p>
          <a:p>
            <a:pPr marL="0" indent="0" algn="l">
              <a:lnSpc>
                <a:spcPct val="100000"/>
              </a:lnSpc>
              <a:spcBef>
                <a:spcPts val="0"/>
              </a:spcBef>
              <a:spcAft>
                <a:spcPts val="0"/>
              </a:spcAft>
              <a:buNone/>
            </a:pPr>
            <a:endParaRPr lang="en-US" altLang="zh-CN" sz="2800" b="1" i="0" u="none" strike="noStrike" kern="1200" cap="none" spc="0" baseline="0">
              <a:solidFill>
                <a:srgbClr val="1E24A2"/>
              </a:solidFill>
              <a:latin typeface="华文楷体" pitchFamily="2" charset="-122"/>
              <a:ea typeface="华文楷体" pitchFamily="2" charset="-122"/>
              <a:cs typeface="Arial" pitchFamily="0" charset="0"/>
            </a:endParaRPr>
          </a:p>
          <a:p>
            <a:pPr marL="0" indent="0" algn="l">
              <a:lnSpc>
                <a:spcPct val="100000"/>
              </a:lnSpc>
              <a:spcBef>
                <a:spcPts val="0"/>
              </a:spcBef>
              <a:spcAft>
                <a:spcPts val="0"/>
              </a:spcAft>
              <a:buNone/>
            </a:pPr>
            <a:r>
              <a:rPr lang="zh-CN" altLang="en-US" sz="2800" b="1" i="0" u="none" strike="noStrike" kern="1200" cap="none" spc="0" baseline="0">
                <a:solidFill>
                  <a:srgbClr val="1E24A2"/>
                </a:solidFill>
                <a:latin typeface="华文楷体" pitchFamily="2" charset="-122"/>
                <a:ea typeface="华文楷体" pitchFamily="2" charset="-122"/>
                <a:cs typeface="Arial" pitchFamily="0" charset="0"/>
              </a:rPr>
              <a:t>减征标准：</a:t>
            </a:r>
            <a:r>
              <a:rPr lang="zh-CN" altLang="en-US" sz="2800" b="1" i="0" u="none" strike="noStrike" kern="1200" cap="none" spc="0" baseline="0">
                <a:solidFill>
                  <a:schemeClr val="tx1"/>
                </a:solidFill>
                <a:latin typeface="华文楷体" pitchFamily="2" charset="-122"/>
                <a:ea typeface="华文楷体" pitchFamily="2" charset="-122"/>
                <a:cs typeface="Arial" pitchFamily="0" charset="0"/>
              </a:rPr>
              <a:t>减半征收</a:t>
            </a:r>
            <a:endParaRPr lang="zh-CN" altLang="en-US" sz="2800" b="0" i="0" u="none" strike="noStrike" kern="1200" cap="none" spc="0" baseline="0">
              <a:solidFill>
                <a:schemeClr val="tx1"/>
              </a:solidFill>
              <a:latin typeface="宋体" pitchFamily="0" charset="0"/>
              <a:ea typeface="宋体" pitchFamily="0" charset="0"/>
              <a:cs typeface="宋体" pitchFamily="0" charset="0"/>
            </a:endParaRPr>
          </a:p>
        </p:txBody>
      </p:sp>
      <p:sp>
        <p:nvSpPr>
          <p:cNvPr id="727" name="矩形"/>
          <p:cNvSpPr>
            <a:spLocks/>
          </p:cNvSpPr>
          <p:nvPr/>
        </p:nvSpPr>
        <p:spPr>
          <a:xfrm rot="0">
            <a:off x="2881471" y="4036662"/>
            <a:ext cx="1819947" cy="5772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zh-CN" altLang="en-US" sz="3200" b="1" i="0" u="none" strike="noStrike" kern="1200" cap="none" spc="0" baseline="0">
                <a:solidFill>
                  <a:schemeClr val="tx1"/>
                </a:solidFill>
                <a:latin typeface="华文楷体" pitchFamily="2" charset="-122"/>
                <a:ea typeface="华文楷体" pitchFamily="2" charset="-122"/>
                <a:cs typeface="Arial" pitchFamily="0" charset="0"/>
              </a:rPr>
              <a:t>劳动所得</a:t>
            </a:r>
            <a:endParaRPr lang="zh-CN" altLang="en-US" sz="3200" b="0" i="0" u="none" strike="noStrike" kern="1200" cap="none" spc="0" baseline="0">
              <a:solidFill>
                <a:schemeClr val="tx1"/>
              </a:solidFill>
              <a:latin typeface="Arial" pitchFamily="0" charset="0"/>
              <a:ea typeface="黑体" pitchFamily="0" charset="0"/>
              <a:cs typeface="Arial" pitchFamily="0" charset="0"/>
            </a:endParaRPr>
          </a:p>
        </p:txBody>
      </p:sp>
      <p:sp>
        <p:nvSpPr>
          <p:cNvPr id="728" name="矩形"/>
          <p:cNvSpPr>
            <a:spLocks/>
          </p:cNvSpPr>
          <p:nvPr/>
        </p:nvSpPr>
        <p:spPr>
          <a:xfrm rot="0">
            <a:off x="5930868" y="3016468"/>
            <a:ext cx="3599893" cy="3291840"/>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ts val="4200"/>
              </a:lnSpc>
              <a:spcBef>
                <a:spcPts val="0"/>
              </a:spcBef>
              <a:spcAft>
                <a:spcPts val="0"/>
              </a:spcAft>
              <a:buNone/>
            </a:pPr>
            <a:r>
              <a:rPr lang="zh-CN" altLang="en-US" sz="2800" b="1" i="0" u="none" strike="noStrike" kern="1200" cap="none" spc="0" baseline="0">
                <a:solidFill>
                  <a:schemeClr val="tx1"/>
                </a:solidFill>
                <a:latin typeface="华文楷体" pitchFamily="2" charset="-122"/>
                <a:ea typeface="华文楷体" pitchFamily="2" charset="-122"/>
                <a:cs typeface="Arial" pitchFamily="0" charset="0"/>
              </a:rPr>
              <a:t>工资、薪金所得；</a:t>
            </a:r>
            <a:endParaRPr lang="en-US" altLang="zh-CN" sz="2800" b="1" i="0" u="none" strike="noStrike" kern="1200" cap="none" spc="0" baseline="0">
              <a:solidFill>
                <a:schemeClr val="tx1"/>
              </a:solidFill>
              <a:latin typeface="华文楷体" pitchFamily="2" charset="-122"/>
              <a:ea typeface="华文楷体" pitchFamily="2" charset="-122"/>
              <a:cs typeface="Arial" pitchFamily="0" charset="0"/>
            </a:endParaRPr>
          </a:p>
          <a:p>
            <a:pPr marL="0" indent="0" algn="l">
              <a:lnSpc>
                <a:spcPts val="4200"/>
              </a:lnSpc>
              <a:spcBef>
                <a:spcPts val="0"/>
              </a:spcBef>
              <a:spcAft>
                <a:spcPts val="0"/>
              </a:spcAft>
              <a:buNone/>
            </a:pPr>
            <a:r>
              <a:rPr lang="zh-CN" altLang="en-US" sz="2800" b="1" i="0" u="none" strike="noStrike" kern="1200" cap="none" spc="0" baseline="0">
                <a:solidFill>
                  <a:schemeClr val="tx1"/>
                </a:solidFill>
                <a:latin typeface="华文楷体" pitchFamily="2" charset="-122"/>
                <a:ea typeface="华文楷体" pitchFamily="2" charset="-122"/>
                <a:cs typeface="Arial" pitchFamily="0" charset="0"/>
              </a:rPr>
              <a:t>劳务报酬所得；</a:t>
            </a:r>
            <a:endParaRPr lang="en-US" altLang="zh-CN" sz="2800" b="1" i="0" u="none" strike="noStrike" kern="1200" cap="none" spc="0" baseline="0">
              <a:solidFill>
                <a:schemeClr val="tx1"/>
              </a:solidFill>
              <a:latin typeface="华文楷体" pitchFamily="2" charset="-122"/>
              <a:ea typeface="华文楷体" pitchFamily="2" charset="-122"/>
              <a:cs typeface="Arial" pitchFamily="0" charset="0"/>
            </a:endParaRPr>
          </a:p>
          <a:p>
            <a:pPr marL="0" indent="0" algn="l">
              <a:lnSpc>
                <a:spcPts val="4200"/>
              </a:lnSpc>
              <a:spcBef>
                <a:spcPts val="0"/>
              </a:spcBef>
              <a:spcAft>
                <a:spcPts val="0"/>
              </a:spcAft>
              <a:buNone/>
            </a:pPr>
            <a:r>
              <a:rPr lang="zh-CN" altLang="en-US" sz="2800" b="1" i="0" u="none" strike="noStrike" kern="1200" cap="none" spc="0" baseline="0">
                <a:solidFill>
                  <a:schemeClr val="tx1"/>
                </a:solidFill>
                <a:latin typeface="华文楷体" pitchFamily="2" charset="-122"/>
                <a:ea typeface="华文楷体" pitchFamily="2" charset="-122"/>
                <a:cs typeface="Arial" pitchFamily="0" charset="0"/>
              </a:rPr>
              <a:t>稿酬所得；</a:t>
            </a:r>
            <a:endParaRPr lang="en-US" altLang="zh-CN" sz="2800" b="1" i="0" u="none" strike="noStrike" kern="1200" cap="none" spc="0" baseline="0">
              <a:solidFill>
                <a:schemeClr val="tx1"/>
              </a:solidFill>
              <a:latin typeface="华文楷体" pitchFamily="2" charset="-122"/>
              <a:ea typeface="华文楷体" pitchFamily="2" charset="-122"/>
              <a:cs typeface="Arial" pitchFamily="0" charset="0"/>
            </a:endParaRPr>
          </a:p>
          <a:p>
            <a:pPr marL="0" indent="0" algn="l">
              <a:lnSpc>
                <a:spcPts val="4200"/>
              </a:lnSpc>
              <a:spcBef>
                <a:spcPts val="0"/>
              </a:spcBef>
              <a:spcAft>
                <a:spcPts val="0"/>
              </a:spcAft>
              <a:buNone/>
            </a:pPr>
            <a:r>
              <a:rPr lang="zh-CN" altLang="en-US" sz="2800" b="1" i="0" u="none" strike="noStrike" kern="1200" cap="none" spc="0" baseline="0">
                <a:solidFill>
                  <a:schemeClr val="tx1"/>
                </a:solidFill>
                <a:latin typeface="华文楷体" pitchFamily="2" charset="-122"/>
                <a:ea typeface="华文楷体" pitchFamily="2" charset="-122"/>
                <a:cs typeface="Arial" pitchFamily="0" charset="0"/>
              </a:rPr>
              <a:t>特许权使用费所得；</a:t>
            </a:r>
            <a:endParaRPr lang="en-US" altLang="zh-CN" sz="2800" b="1" i="0" u="none" strike="noStrike" kern="1200" cap="none" spc="0" baseline="0">
              <a:solidFill>
                <a:schemeClr val="tx1"/>
              </a:solidFill>
              <a:latin typeface="华文楷体" pitchFamily="2" charset="-122"/>
              <a:ea typeface="华文楷体" pitchFamily="2" charset="-122"/>
              <a:cs typeface="Arial" pitchFamily="0" charset="0"/>
            </a:endParaRPr>
          </a:p>
          <a:p>
            <a:pPr marL="0" indent="0" algn="l">
              <a:lnSpc>
                <a:spcPts val="4200"/>
              </a:lnSpc>
              <a:spcBef>
                <a:spcPts val="0"/>
              </a:spcBef>
              <a:spcAft>
                <a:spcPts val="0"/>
              </a:spcAft>
              <a:buNone/>
            </a:pPr>
            <a:r>
              <a:rPr lang="zh-CN" altLang="en-US" sz="2800" b="1" i="0" u="none" strike="noStrike" kern="1200" cap="none" spc="0" baseline="0">
                <a:solidFill>
                  <a:schemeClr val="tx1"/>
                </a:solidFill>
                <a:latin typeface="华文楷体" pitchFamily="2" charset="-122"/>
                <a:ea typeface="华文楷体" pitchFamily="2" charset="-122"/>
                <a:cs typeface="Arial" pitchFamily="0" charset="0"/>
              </a:rPr>
              <a:t>经营所得；</a:t>
            </a:r>
            <a:endParaRPr lang="en-US" altLang="zh-CN" sz="2800" b="1" i="0" u="none" strike="noStrike" kern="1200" cap="none" spc="0" baseline="0">
              <a:solidFill>
                <a:schemeClr val="tx1"/>
              </a:solidFill>
              <a:latin typeface="华文楷体" pitchFamily="2" charset="-122"/>
              <a:ea typeface="华文楷体" pitchFamily="2" charset="-122"/>
              <a:cs typeface="Arial" pitchFamily="0" charset="0"/>
            </a:endParaRPr>
          </a:p>
          <a:p>
            <a:pPr marL="0" indent="0" algn="l">
              <a:lnSpc>
                <a:spcPts val="4200"/>
              </a:lnSpc>
              <a:spcBef>
                <a:spcPts val="0"/>
              </a:spcBef>
              <a:spcAft>
                <a:spcPts val="0"/>
              </a:spcAft>
              <a:buNone/>
            </a:pPr>
            <a:endParaRPr lang="zh-CN" altLang="en-US" sz="2800" b="1" i="0" u="none" strike="noStrike" kern="1200" cap="none" spc="0" baseline="0">
              <a:solidFill>
                <a:schemeClr val="tx1"/>
              </a:solidFill>
              <a:latin typeface="华文楷体" pitchFamily="2" charset="-122"/>
              <a:ea typeface="华文楷体" pitchFamily="2" charset="-122"/>
              <a:cs typeface="Arial" pitchFamily="0" charset="0"/>
            </a:endParaRPr>
          </a:p>
        </p:txBody>
      </p:sp>
      <p:sp>
        <p:nvSpPr>
          <p:cNvPr id="729" name="左大括号"/>
          <p:cNvSpPr>
            <a:spLocks/>
          </p:cNvSpPr>
          <p:nvPr/>
        </p:nvSpPr>
        <p:spPr>
          <a:xfrm rot="0">
            <a:off x="5077764" y="3348129"/>
            <a:ext cx="734291" cy="2147455"/>
          </a:xfrm>
          <a:prstGeom prst="leftBrace">
            <a:avLst>
              <a:gd name="adj1" fmla="val 24371"/>
              <a:gd name="adj2" fmla="val 50000"/>
            </a:avLst>
          </a:prstGeom>
          <a:noFill/>
          <a:ln w="6350" cmpd="sng" cap="flat">
            <a:solidFill>
              <a:srgbClr val="5B9BD5"/>
            </a:solidFill>
            <a:prstDash val="solid"/>
            <a:miter/>
          </a:ln>
        </p:spPr>
      </p:sp>
    </p:spTree>
    <p:extLst>
      <p:ext uri="{BB962C8B-B14F-4D97-AF65-F5344CB8AC3E}">
        <p14:creationId xmlns:p14="http://schemas.microsoft.com/office/powerpoint/2010/main" val="1711588321"/>
      </p:ext>
    </p:extLst>
  </p:cSld>
  <p:clrMapOvr>
    <a:masterClrMapping/>
  </p:clrMapOvr>
</p:sld>
</file>

<file path=ppt/slides/slide66.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732" name="矩形"/>
          <p:cNvSpPr>
            <a:spLocks/>
          </p:cNvSpPr>
          <p:nvPr/>
        </p:nvSpPr>
        <p:spPr>
          <a:xfrm rot="0">
            <a:off x="884555" y="2492375"/>
            <a:ext cx="10930889" cy="1829466"/>
          </a:xfrm>
          <a:prstGeom prst="rect"/>
          <a:noFill/>
          <a:ln w="3175" cmpd="sng" cap="flat">
            <a:noFill/>
            <a:prstDash val="dash"/>
            <a:round/>
          </a:ln>
        </p:spPr>
        <p:txBody>
          <a:bodyPr vert="horz" wrap="square" lIns="72000" tIns="36195" rIns="72000" bIns="36195" anchor="t" anchorCtr="0">
            <a:prstTxWarp prst="textNoShape"/>
            <a:spAutoFit/>
          </a:bodyPr>
          <a:lstStyle/>
          <a:p>
            <a:pPr marL="0" indent="0" algn="ctr" defTabSz="913638" eaLnBrk="1" latinLnBrk="0" hangingPunct="1">
              <a:lnSpc>
                <a:spcPct val="129000"/>
              </a:lnSpc>
              <a:spcBef>
                <a:spcPts val="0"/>
              </a:spcBef>
              <a:spcAft>
                <a:spcPts val="0"/>
              </a:spcAft>
              <a:buNone/>
            </a:pPr>
            <a:r>
              <a:rPr lang="en-US" altLang="zh-CN" sz="9000" b="1" i="0" u="none" strike="noStrike" kern="1200" cap="none" spc="380" baseline="0">
                <a:solidFill>
                  <a:srgbClr val="1A7B80"/>
                </a:solidFill>
                <a:latin typeface="微软雅黑" pitchFamily="0" charset="0"/>
                <a:ea typeface="微软雅黑" pitchFamily="0" charset="0"/>
                <a:cs typeface="微软雅黑" pitchFamily="0" charset="0"/>
                <a:sym typeface="黑体" pitchFamily="0" charset="0"/>
              </a:rPr>
              <a:t>05</a:t>
            </a:r>
            <a:r>
              <a:rPr lang="en-US" altLang="zh-CN" sz="7000" b="0" i="0" u="none" strike="noStrike" kern="1200" cap="none" spc="380" baseline="0">
                <a:solidFill>
                  <a:srgbClr val="1A7B80"/>
                </a:solidFill>
                <a:latin typeface="微软雅黑" pitchFamily="0" charset="0"/>
                <a:ea typeface="微软雅黑" pitchFamily="0" charset="0"/>
                <a:cs typeface="微软雅黑" pitchFamily="0" charset="0"/>
                <a:sym typeface="黑体" pitchFamily="0" charset="0"/>
              </a:rPr>
              <a:t>  </a:t>
            </a:r>
            <a:r>
              <a:rPr lang="en-US" altLang="zh-CN" sz="6000" b="0" i="0" u="none" strike="noStrike" kern="1200" cap="none" spc="380" baseline="0">
                <a:solidFill>
                  <a:schemeClr val="tx1"/>
                </a:solidFill>
                <a:latin typeface="微软雅黑" pitchFamily="0" charset="0"/>
                <a:ea typeface="微软雅黑" pitchFamily="0" charset="0"/>
                <a:cs typeface="微软雅黑" pitchFamily="0" charset="0"/>
                <a:sym typeface="黑体" pitchFamily="0" charset="0"/>
              </a:rPr>
              <a:t> </a:t>
            </a:r>
            <a:r>
              <a:rPr lang="zh-CN" altLang="en-US" sz="6000" b="1" i="0" u="none" strike="noStrike" kern="1200" cap="none" spc="-49" baseline="0">
                <a:solidFill>
                  <a:schemeClr val="tx1"/>
                </a:solidFill>
                <a:latin typeface="微软雅黑" pitchFamily="0" charset="0"/>
                <a:ea typeface="微软雅黑" pitchFamily="0" charset="0"/>
                <a:cs typeface="Segoe UI" pitchFamily="34" charset="0"/>
                <a:sym typeface="黑体" pitchFamily="0" charset="0"/>
              </a:rPr>
              <a:t>相关法律责任</a:t>
            </a:r>
            <a:endParaRPr lang="zh-CN" altLang="en-US" sz="6000" b="1" i="0" u="none" strike="noStrike" kern="1200" cap="none" spc="380" baseline="0">
              <a:solidFill>
                <a:schemeClr val="tx1"/>
              </a:solidFill>
              <a:latin typeface="微软雅黑" pitchFamily="0" charset="0"/>
              <a:ea typeface="微软雅黑" pitchFamily="0" charset="0"/>
              <a:cs typeface="微软雅黑" pitchFamily="0" charset="0"/>
              <a:sym typeface="黑体" pitchFamily="0" charset="0"/>
            </a:endParaRPr>
          </a:p>
        </p:txBody>
      </p:sp>
    </p:spTree>
    <p:extLst>
      <p:ext uri="{BB962C8B-B14F-4D97-AF65-F5344CB8AC3E}">
        <p14:creationId xmlns:p14="http://schemas.microsoft.com/office/powerpoint/2010/main" val="1004105660"/>
      </p:ext>
    </p:extLst>
  </p:cSld>
  <p:clrMapOvr>
    <a:masterClrMapping/>
  </p:clrMapOvr>
</p:sld>
</file>

<file path=ppt/slides/slide67.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735" name="矩形"/>
          <p:cNvSpPr>
            <a:spLocks/>
          </p:cNvSpPr>
          <p:nvPr/>
        </p:nvSpPr>
        <p:spPr>
          <a:xfrm rot="0">
            <a:off x="601345" y="2053590"/>
            <a:ext cx="10988674" cy="648652"/>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宋体" pitchFamily="0" charset="0"/>
              </a:rPr>
              <a:t>   </a:t>
            </a:r>
            <a:endParaRPr lang="zh-CN" altLang="en-US" sz="2500" b="0" i="0" u="none" strike="noStrike" kern="1200" cap="none" spc="0" baseline="0">
              <a:solidFill>
                <a:schemeClr val="tx1"/>
              </a:solidFill>
              <a:latin typeface="宋体" pitchFamily="0" charset="0"/>
              <a:ea typeface="宋体" pitchFamily="0" charset="0"/>
              <a:cs typeface="宋体" pitchFamily="0" charset="0"/>
            </a:endParaRPr>
          </a:p>
        </p:txBody>
      </p:sp>
      <p:sp>
        <p:nvSpPr>
          <p:cNvPr id="736" name="矩形"/>
          <p:cNvSpPr>
            <a:spLocks/>
          </p:cNvSpPr>
          <p:nvPr/>
        </p:nvSpPr>
        <p:spPr>
          <a:xfrm rot="0">
            <a:off x="838200" y="457200"/>
            <a:ext cx="2164460"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05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相关法律责任</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737"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738"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739" name="矩形"/>
          <p:cNvSpPr>
            <a:spLocks/>
          </p:cNvSpPr>
          <p:nvPr/>
        </p:nvSpPr>
        <p:spPr>
          <a:xfrm rot="0">
            <a:off x="783590" y="1039495"/>
            <a:ext cx="10974705" cy="585692"/>
          </a:xfrm>
          <a:prstGeom prst="rect"/>
          <a:solidFill>
            <a:srgbClr val="1C8388"/>
          </a:solidFill>
          <a:ln w="3175" cmpd="sng" cap="flat">
            <a:solidFill>
              <a:srgbClr val="309FA2"/>
            </a:solidFill>
            <a:prstDash val="dash"/>
            <a:round/>
          </a:ln>
        </p:spPr>
        <p:txBody>
          <a:bodyPr vert="horz" wrap="square" lIns="72000" tIns="36195" rIns="72000" bIns="36195" anchor="t" anchorCtr="0">
            <a:prstTxWarp prst="textNoShape"/>
            <a:spAutoFit/>
          </a:bodyPr>
          <a:lstStyle/>
          <a:p>
            <a:pPr marL="0" indent="0" algn="l" defTabSz="913638" eaLnBrk="1" fontAlgn="auto" latinLnBrk="0" hangingPunct="1">
              <a:lnSpc>
                <a:spcPct val="129000"/>
              </a:lnSpc>
              <a:spcBef>
                <a:spcPts val="800"/>
              </a:spcBef>
              <a:spcAft>
                <a:spcPts val="0"/>
              </a:spcAft>
              <a:buNone/>
            </a:pPr>
            <a:r>
              <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rPr>
              <a:t>扣缴义务人法律责任</a:t>
            </a:r>
            <a:endPar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endParaRPr>
          </a:p>
        </p:txBody>
      </p:sp>
      <p:sp>
        <p:nvSpPr>
          <p:cNvPr id="740" name="矩形"/>
          <p:cNvSpPr>
            <a:spLocks/>
          </p:cNvSpPr>
          <p:nvPr/>
        </p:nvSpPr>
        <p:spPr>
          <a:xfrm rot="0">
            <a:off x="492125" y="1758315"/>
            <a:ext cx="11278870" cy="4549140"/>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宋体" pitchFamily="0" charset="0"/>
              </a:rPr>
              <a:t>    </a:t>
            </a:r>
            <a:r>
              <a:rPr lang="zh-CN" altLang="en-US" sz="2500" b="0" i="0" u="none" strike="noStrike" kern="1200" cap="none" spc="0" baseline="0">
                <a:solidFill>
                  <a:schemeClr val="tx1"/>
                </a:solidFill>
                <a:latin typeface="宋体" pitchFamily="0" charset="0"/>
                <a:ea typeface="宋体" pitchFamily="0" charset="0"/>
                <a:cs typeface="宋体" pitchFamily="0" charset="0"/>
              </a:rPr>
              <a:t>第六十三条</a:t>
            </a:r>
            <a:r>
              <a:rPr lang="en-US" altLang="zh-CN" sz="2500" b="0" i="0" u="none" strike="noStrike" kern="1200" cap="none" spc="0" baseline="0">
                <a:solidFill>
                  <a:schemeClr val="tx1"/>
                </a:solidFill>
                <a:latin typeface="宋体" pitchFamily="0" charset="0"/>
                <a:ea typeface="宋体" pitchFamily="0" charset="0"/>
                <a:cs typeface="宋体" pitchFamily="0" charset="0"/>
              </a:rPr>
              <a:t>  </a:t>
            </a:r>
            <a:r>
              <a:rPr lang="zh-CN" altLang="en-US" sz="2500" b="0" i="0" u="none" strike="noStrike" kern="1200" cap="none" spc="0" baseline="0">
                <a:solidFill>
                  <a:schemeClr val="tx1"/>
                </a:solidFill>
                <a:latin typeface="宋体" pitchFamily="0" charset="0"/>
                <a:ea typeface="宋体" pitchFamily="0" charset="0"/>
                <a:cs typeface="宋体" pitchFamily="0" charset="0"/>
              </a:rPr>
              <a:t>纳税人伪造、变造、隐匿、擅自销毁帐簿、记帐凭证，或者在帐簿上多列支出或者不列、少列收入，或者经税务机关通知申报而拒不申报或者进行虚假的纳税申报，不缴或者少缴应纳税款的，是偷税。对纳税人偷税的，由税务机关追缴其不缴或者少缴的税款、滞纳金，并处不缴或者少缴的税款百分之五十以上五倍以下的罚款；构成犯罪的，依法追究刑事责任。</a:t>
            </a:r>
            <a:endParaRPr lang="en-US" altLang="zh-CN" sz="2500" b="0" i="0" u="none" strike="noStrike" kern="1200" cap="none" spc="0" baseline="0">
              <a:solidFill>
                <a:schemeClr val="tx1"/>
              </a:solidFill>
              <a:latin typeface="宋体" pitchFamily="0" charset="0"/>
              <a:ea typeface="宋体" pitchFamily="0" charset="0"/>
              <a:cs typeface="宋体" pitchFamily="0" charset="0"/>
            </a:endParaRPr>
          </a:p>
          <a:p>
            <a:pPr marL="0" indent="0" algn="l">
              <a:lnSpc>
                <a:spcPct val="150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宋体" pitchFamily="0" charset="0"/>
              </a:rPr>
              <a:t>     扣缴义务人采取前款所列手段，不缴或者少缴已扣、已收税款，由税务机关追缴其不缴或者少缴的税款、滞纳金，并处不缴或者少缴的税款百分之五十以上五倍以下的罚款；构成犯罪的，依法追究刑事责任。</a:t>
            </a:r>
            <a:endParaRPr lang="zh-CN" altLang="en-US" sz="2500" b="0" i="0" u="none" strike="noStrike" kern="1200" cap="none" spc="0" baseline="0">
              <a:solidFill>
                <a:schemeClr val="tx1"/>
              </a:solidFill>
              <a:latin typeface="宋体" pitchFamily="0" charset="0"/>
              <a:ea typeface="宋体" pitchFamily="0" charset="0"/>
              <a:cs typeface="宋体" pitchFamily="0" charset="0"/>
            </a:endParaRPr>
          </a:p>
        </p:txBody>
      </p:sp>
    </p:spTree>
    <p:extLst>
      <p:ext uri="{BB962C8B-B14F-4D97-AF65-F5344CB8AC3E}">
        <p14:creationId xmlns:p14="http://schemas.microsoft.com/office/powerpoint/2010/main" val="1353056320"/>
      </p:ext>
    </p:extLst>
  </p:cSld>
  <p:clrMapOvr>
    <a:masterClrMapping/>
  </p:clrMapOvr>
</p:sld>
</file>

<file path=ppt/slides/slide68.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743" name="矩形"/>
          <p:cNvSpPr>
            <a:spLocks/>
          </p:cNvSpPr>
          <p:nvPr/>
        </p:nvSpPr>
        <p:spPr>
          <a:xfrm rot="0">
            <a:off x="601345" y="2053590"/>
            <a:ext cx="10988674" cy="648652"/>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宋体" pitchFamily="0" charset="0"/>
              </a:rPr>
              <a:t>   </a:t>
            </a:r>
            <a:endParaRPr lang="zh-CN" altLang="en-US" sz="2500" b="0" i="0" u="none" strike="noStrike" kern="1200" cap="none" spc="0" baseline="0">
              <a:solidFill>
                <a:schemeClr val="tx1"/>
              </a:solidFill>
              <a:latin typeface="宋体" pitchFamily="0" charset="0"/>
              <a:ea typeface="宋体" pitchFamily="0" charset="0"/>
              <a:cs typeface="宋体" pitchFamily="0" charset="0"/>
            </a:endParaRPr>
          </a:p>
        </p:txBody>
      </p:sp>
      <p:sp>
        <p:nvSpPr>
          <p:cNvPr id="744" name="矩形"/>
          <p:cNvSpPr>
            <a:spLocks/>
          </p:cNvSpPr>
          <p:nvPr/>
        </p:nvSpPr>
        <p:spPr>
          <a:xfrm rot="0">
            <a:off x="838200" y="457200"/>
            <a:ext cx="2164460"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05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相关法律责任</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745"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746"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747" name="矩形"/>
          <p:cNvSpPr>
            <a:spLocks/>
          </p:cNvSpPr>
          <p:nvPr/>
        </p:nvSpPr>
        <p:spPr>
          <a:xfrm rot="0">
            <a:off x="783590" y="1128395"/>
            <a:ext cx="10974705" cy="585692"/>
          </a:xfrm>
          <a:prstGeom prst="rect"/>
          <a:solidFill>
            <a:srgbClr val="1C8388"/>
          </a:solidFill>
          <a:ln w="3175" cmpd="sng" cap="flat">
            <a:solidFill>
              <a:srgbClr val="309FA2"/>
            </a:solidFill>
            <a:prstDash val="dash"/>
            <a:round/>
          </a:ln>
        </p:spPr>
        <p:txBody>
          <a:bodyPr vert="horz" wrap="square" lIns="72000" tIns="36195" rIns="72000" bIns="36195" anchor="t" anchorCtr="0">
            <a:prstTxWarp prst="textNoShape"/>
            <a:spAutoFit/>
          </a:bodyPr>
          <a:lstStyle/>
          <a:p>
            <a:pPr marL="0" indent="0" algn="l" defTabSz="913638" eaLnBrk="1" fontAlgn="auto" latinLnBrk="0" hangingPunct="1">
              <a:lnSpc>
                <a:spcPct val="129000"/>
              </a:lnSpc>
              <a:spcBef>
                <a:spcPts val="800"/>
              </a:spcBef>
              <a:spcAft>
                <a:spcPts val="0"/>
              </a:spcAft>
              <a:buNone/>
            </a:pPr>
            <a:r>
              <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rPr>
              <a:t>扣缴义务人法律责任</a:t>
            </a:r>
            <a:endPar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endParaRPr>
          </a:p>
        </p:txBody>
      </p:sp>
      <p:sp>
        <p:nvSpPr>
          <p:cNvPr id="748" name="矩形"/>
          <p:cNvSpPr>
            <a:spLocks/>
          </p:cNvSpPr>
          <p:nvPr/>
        </p:nvSpPr>
        <p:spPr>
          <a:xfrm rot="0">
            <a:off x="492125" y="2228850"/>
            <a:ext cx="11509376" cy="2663190"/>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2800" b="0" i="0" u="none" strike="noStrike" kern="1200" cap="none" spc="0" baseline="0">
                <a:solidFill>
                  <a:schemeClr val="tx1"/>
                </a:solidFill>
                <a:latin typeface="宋体" pitchFamily="0" charset="0"/>
                <a:ea typeface="宋体" pitchFamily="0" charset="0"/>
                <a:cs typeface="宋体" pitchFamily="0" charset="0"/>
              </a:rPr>
              <a:t>   </a:t>
            </a:r>
            <a:r>
              <a:rPr lang="zh-CN" altLang="en-US" sz="2800" b="0" i="0" u="none" strike="noStrike" kern="1200" cap="none" spc="0" baseline="0">
                <a:solidFill>
                  <a:schemeClr val="tx1"/>
                </a:solidFill>
                <a:latin typeface="宋体" pitchFamily="0" charset="0"/>
                <a:ea typeface="宋体" pitchFamily="0" charset="0"/>
                <a:cs typeface="宋体" pitchFamily="0" charset="0"/>
              </a:rPr>
              <a:t>第六十八条</a:t>
            </a:r>
            <a:r>
              <a:rPr lang="en-US" altLang="zh-CN" sz="2800" b="0" i="0" u="none" strike="noStrike" kern="1200" cap="none" spc="0" baseline="0">
                <a:solidFill>
                  <a:schemeClr val="tx1"/>
                </a:solidFill>
                <a:latin typeface="宋体" pitchFamily="0" charset="0"/>
                <a:ea typeface="宋体" pitchFamily="0" charset="0"/>
                <a:cs typeface="宋体" pitchFamily="0" charset="0"/>
              </a:rPr>
              <a:t>  </a:t>
            </a:r>
            <a:r>
              <a:rPr lang="zh-CN" altLang="en-US" sz="2800" b="0" i="0" u="none" strike="noStrike" kern="1200" cap="none" spc="0" baseline="0">
                <a:solidFill>
                  <a:schemeClr val="tx1"/>
                </a:solidFill>
                <a:latin typeface="宋体" pitchFamily="0" charset="0"/>
                <a:ea typeface="宋体" pitchFamily="0" charset="0"/>
                <a:cs typeface="宋体" pitchFamily="0" charset="0"/>
              </a:rPr>
              <a:t>纳税人、扣缴义务人在规定期限内不缴或者少缴应纳或者应解缴的税款，经税务机关责令限期缴纳，逾期仍未缴纳的，税务机关除依照本法第四十条的规定采取强制执行措施追缴其不缴或者少缴的税款外，可以处不缴或者少缴的税款百分之五十以上五倍以下的罚款。</a:t>
            </a:r>
            <a:endParaRPr lang="zh-CN" altLang="en-US" sz="2800" b="0" i="0" u="none" strike="noStrike" kern="1200" cap="none" spc="0" baseline="0">
              <a:solidFill>
                <a:schemeClr val="tx1"/>
              </a:solidFill>
              <a:latin typeface="宋体" pitchFamily="0" charset="0"/>
              <a:ea typeface="宋体" pitchFamily="0" charset="0"/>
              <a:cs typeface="宋体" pitchFamily="0" charset="0"/>
            </a:endParaRPr>
          </a:p>
        </p:txBody>
      </p:sp>
    </p:spTree>
    <p:extLst>
      <p:ext uri="{BB962C8B-B14F-4D97-AF65-F5344CB8AC3E}">
        <p14:creationId xmlns:p14="http://schemas.microsoft.com/office/powerpoint/2010/main" val="2095558457"/>
      </p:ext>
    </p:extLst>
  </p:cSld>
  <p:clrMapOvr>
    <a:masterClrMapping/>
  </p:clrMapOvr>
</p:sld>
</file>

<file path=ppt/slides/slide69.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751" name="矩形"/>
          <p:cNvSpPr>
            <a:spLocks/>
          </p:cNvSpPr>
          <p:nvPr/>
        </p:nvSpPr>
        <p:spPr>
          <a:xfrm rot="0">
            <a:off x="601345" y="2053590"/>
            <a:ext cx="10988674" cy="648652"/>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宋体" pitchFamily="0" charset="0"/>
              </a:rPr>
              <a:t>   </a:t>
            </a:r>
            <a:endParaRPr lang="zh-CN" altLang="en-US" sz="2500" b="0" i="0" u="none" strike="noStrike" kern="1200" cap="none" spc="0" baseline="0">
              <a:solidFill>
                <a:schemeClr val="tx1"/>
              </a:solidFill>
              <a:latin typeface="宋体" pitchFamily="0" charset="0"/>
              <a:ea typeface="宋体" pitchFamily="0" charset="0"/>
              <a:cs typeface="宋体" pitchFamily="0" charset="0"/>
            </a:endParaRPr>
          </a:p>
        </p:txBody>
      </p:sp>
      <p:sp>
        <p:nvSpPr>
          <p:cNvPr id="752" name="矩形"/>
          <p:cNvSpPr>
            <a:spLocks/>
          </p:cNvSpPr>
          <p:nvPr/>
        </p:nvSpPr>
        <p:spPr>
          <a:xfrm rot="0">
            <a:off x="838200" y="457200"/>
            <a:ext cx="2164460"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05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相关法律责任</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753"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754"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755" name="矩形"/>
          <p:cNvSpPr>
            <a:spLocks/>
          </p:cNvSpPr>
          <p:nvPr/>
        </p:nvSpPr>
        <p:spPr>
          <a:xfrm rot="0">
            <a:off x="796289" y="1268095"/>
            <a:ext cx="10974705" cy="585692"/>
          </a:xfrm>
          <a:prstGeom prst="rect"/>
          <a:solidFill>
            <a:srgbClr val="1C8388"/>
          </a:solidFill>
          <a:ln w="3175" cmpd="sng" cap="flat">
            <a:solidFill>
              <a:srgbClr val="309FA2"/>
            </a:solidFill>
            <a:prstDash val="dash"/>
            <a:round/>
          </a:ln>
        </p:spPr>
        <p:txBody>
          <a:bodyPr vert="horz" wrap="square" lIns="72000" tIns="36195" rIns="72000" bIns="36195" anchor="t" anchorCtr="0">
            <a:prstTxWarp prst="textNoShape"/>
            <a:spAutoFit/>
          </a:bodyPr>
          <a:lstStyle/>
          <a:p>
            <a:pPr marL="0" indent="0" algn="l" defTabSz="913638" eaLnBrk="1" fontAlgn="auto" latinLnBrk="0" hangingPunct="1">
              <a:lnSpc>
                <a:spcPct val="129000"/>
              </a:lnSpc>
              <a:spcBef>
                <a:spcPts val="800"/>
              </a:spcBef>
              <a:spcAft>
                <a:spcPts val="0"/>
              </a:spcAft>
              <a:buNone/>
            </a:pPr>
            <a:r>
              <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rPr>
              <a:t>扣缴义务人法律责任</a:t>
            </a:r>
            <a:endPar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endParaRPr>
          </a:p>
        </p:txBody>
      </p:sp>
      <p:sp>
        <p:nvSpPr>
          <p:cNvPr id="756" name="矩形"/>
          <p:cNvSpPr>
            <a:spLocks/>
          </p:cNvSpPr>
          <p:nvPr/>
        </p:nvSpPr>
        <p:spPr>
          <a:xfrm rot="0">
            <a:off x="545465" y="2152650"/>
            <a:ext cx="11278870" cy="257746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宋体" pitchFamily="0" charset="0"/>
              </a:rPr>
              <a:t>  </a:t>
            </a:r>
            <a:endParaRPr lang="en-US" altLang="zh-CN" sz="2500" b="0" i="0" u="none" strike="noStrike" kern="1200" cap="none" spc="0" baseline="0">
              <a:solidFill>
                <a:schemeClr val="tx1"/>
              </a:solidFill>
              <a:latin typeface="宋体" pitchFamily="0" charset="0"/>
              <a:ea typeface="宋体" pitchFamily="0" charset="0"/>
              <a:cs typeface="宋体" pitchFamily="0" charset="0"/>
            </a:endParaRPr>
          </a:p>
          <a:p>
            <a:pPr marL="0" indent="0" algn="l">
              <a:lnSpc>
                <a:spcPct val="150000"/>
              </a:lnSpc>
              <a:spcBef>
                <a:spcPts val="0"/>
              </a:spcBef>
              <a:spcAft>
                <a:spcPts val="0"/>
              </a:spcAft>
              <a:buNone/>
            </a:pPr>
            <a:r>
              <a:rPr lang="en-US" altLang="zh-CN" sz="2800" b="0" i="0" u="none" strike="noStrike" kern="1200" cap="none" spc="0" baseline="0">
                <a:solidFill>
                  <a:schemeClr val="tx1"/>
                </a:solidFill>
                <a:latin typeface="宋体" pitchFamily="0" charset="0"/>
                <a:ea typeface="宋体" pitchFamily="0" charset="0"/>
                <a:cs typeface="宋体" pitchFamily="0" charset="0"/>
              </a:rPr>
              <a:t>    </a:t>
            </a:r>
            <a:r>
              <a:rPr lang="zh-CN" altLang="en-US" sz="2800" b="0" i="0" u="none" strike="noStrike" kern="1200" cap="none" spc="0" baseline="0">
                <a:solidFill>
                  <a:schemeClr val="tx1"/>
                </a:solidFill>
                <a:latin typeface="宋体" pitchFamily="0" charset="0"/>
                <a:ea typeface="宋体" pitchFamily="0" charset="0"/>
                <a:cs typeface="宋体" pitchFamily="0" charset="0"/>
              </a:rPr>
              <a:t>第六十九条  扣缴义务人应扣未扣、应收而不收税款的，由税务机关向纳税人追缴税款，对扣缴义务人处应扣未扣、应收未收税款百分之五十以上三倍以下的罚款。</a:t>
            </a:r>
            <a:endParaRPr lang="zh-CN" altLang="en-US" sz="2800" b="0" i="0" u="none" strike="noStrike" kern="1200" cap="none" spc="0" baseline="0">
              <a:solidFill>
                <a:schemeClr val="tx1"/>
              </a:solidFill>
              <a:latin typeface="宋体" pitchFamily="0" charset="0"/>
              <a:ea typeface="宋体" pitchFamily="0" charset="0"/>
              <a:cs typeface="宋体" pitchFamily="0" charset="0"/>
            </a:endParaRPr>
          </a:p>
        </p:txBody>
      </p:sp>
    </p:spTree>
    <p:extLst>
      <p:ext uri="{BB962C8B-B14F-4D97-AF65-F5344CB8AC3E}">
        <p14:creationId xmlns:p14="http://schemas.microsoft.com/office/powerpoint/2010/main" val="954909832"/>
      </p:ext>
    </p:extLst>
  </p:cSld>
  <p:clrMapOvr>
    <a:masterClrMapping/>
  </p:clrMapOvr>
</p:sld>
</file>

<file path=ppt/slides/slide7.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58" name="矩形"/>
          <p:cNvSpPr>
            <a:spLocks/>
          </p:cNvSpPr>
          <p:nvPr/>
        </p:nvSpPr>
        <p:spPr>
          <a:xfrm rot="0">
            <a:off x="1816059" y="4541164"/>
            <a:ext cx="8474570" cy="1093464"/>
          </a:xfrm>
          <a:prstGeom prst="rect"/>
          <a:noFill/>
          <a:ln w="9525" cmpd="sng" cap="flat">
            <a:noFill/>
            <a:prstDash val="solid"/>
            <a:miter/>
          </a:ln>
        </p:spPr>
        <p:txBody>
          <a:bodyPr vert="horz" wrap="square" lIns="121917" tIns="60957" rIns="121917" bIns="60957" anchor="t" anchorCtr="0">
            <a:prstTxWarp prst="textNoShape"/>
            <a:spAutoFit/>
          </a:bodyPr>
          <a:lstStyle/>
          <a:p>
            <a:pPr marL="0" indent="0" algn="l">
              <a:lnSpc>
                <a:spcPct val="100000"/>
              </a:lnSpc>
              <a:spcBef>
                <a:spcPts val="0"/>
              </a:spcBef>
              <a:spcAft>
                <a:spcPts val="0"/>
              </a:spcAft>
              <a:buNone/>
            </a:pPr>
            <a:r>
              <a:rPr lang="zh-CN" altLang="en-US" sz="3200" b="0" i="0" u="none" strike="noStrike" kern="1200" cap="none" spc="0" baseline="0">
                <a:solidFill>
                  <a:schemeClr val="tx1"/>
                </a:solidFill>
                <a:latin typeface="微软雅黑" pitchFamily="0" charset="0"/>
                <a:ea typeface="微软雅黑" pitchFamily="0" charset="0"/>
                <a:cs typeface="Arial" pitchFamily="0" charset="0"/>
              </a:rPr>
              <a:t>个税法：第九条　个人所得税以所得人为纳税人，以支付所得的单位或者个人为扣缴义务人。</a:t>
            </a:r>
            <a:endParaRPr lang="zh-CN" altLang="en-US" sz="3200" b="0" i="0" u="none" strike="noStrike" kern="1200" cap="none" spc="0" baseline="0">
              <a:solidFill>
                <a:schemeClr val="tx1"/>
              </a:solidFill>
              <a:latin typeface="微软雅黑" pitchFamily="0" charset="0"/>
              <a:ea typeface="微软雅黑" pitchFamily="0" charset="0"/>
              <a:cs typeface="Arial" pitchFamily="0" charset="0"/>
            </a:endParaRPr>
          </a:p>
        </p:txBody>
      </p:sp>
      <p:grpSp>
        <p:nvGrpSpPr>
          <p:cNvPr id="62" name="组合"/>
          <p:cNvGrpSpPr>
            <a:grpSpLocks/>
          </p:cNvGrpSpPr>
          <p:nvPr/>
        </p:nvGrpSpPr>
        <p:grpSpPr>
          <a:xfrm>
            <a:off x="1014786" y="2006798"/>
            <a:ext cx="9624195" cy="1636289"/>
            <a:chOff x="1014786" y="2006798"/>
            <a:chExt cx="9624195" cy="1636289"/>
          </a:xfrm>
        </p:grpSpPr>
        <p:sp>
          <p:nvSpPr>
            <p:cNvPr id="59" name="曲线"/>
            <p:cNvSpPr>
              <a:spLocks/>
            </p:cNvSpPr>
            <p:nvPr/>
          </p:nvSpPr>
          <p:spPr>
            <a:xfrm rot="0">
              <a:off x="2860350" y="2286938"/>
              <a:ext cx="7778630" cy="1356140"/>
            </a:xfrm>
            <a:custGeom>
              <a:gdLst>
                <a:gd name="T1" fmla="*/ 0 w 21600"/>
                <a:gd name="T2" fmla="*/ 0 h 21600"/>
                <a:gd name="T3" fmla="*/ 21600 w 21600"/>
                <a:gd name="T4" fmla="*/ 21600 h 21600"/>
              </a:gdLst>
              <a:rect l="T1" t="T2" r="T3" b="T4"/>
              <a:pathLst>
                <a:path w="21600" h="21600">
                  <a:moveTo>
                    <a:pt x="0" y="0"/>
                  </a:moveTo>
                  <a:lnTo>
                    <a:pt x="21115" y="0"/>
                  </a:lnTo>
                  <a:cubicBezTo>
                    <a:pt x="21382" y="0"/>
                    <a:pt x="21600" y="1298"/>
                    <a:pt x="21600" y="2903"/>
                  </a:cubicBezTo>
                  <a:lnTo>
                    <a:pt x="21600" y="18695"/>
                  </a:lnTo>
                  <a:cubicBezTo>
                    <a:pt x="21600" y="20299"/>
                    <a:pt x="21382" y="21600"/>
                    <a:pt x="21115" y="21600"/>
                  </a:cubicBezTo>
                  <a:lnTo>
                    <a:pt x="0" y="21600"/>
                  </a:lnTo>
                  <a:lnTo>
                    <a:pt x="0" y="0"/>
                  </a:lnTo>
                  <a:close/>
                </a:path>
              </a:pathLst>
            </a:custGeom>
            <a:solidFill>
              <a:srgbClr val="1A7B80"/>
            </a:solidFill>
            <a:ln w="7600" cmpd="sng" cap="flat">
              <a:solidFill>
                <a:srgbClr val="1A7B80"/>
              </a:solidFill>
              <a:prstDash val="solid"/>
              <a:bevel/>
            </a:ln>
          </p:spPr>
          <p:txBody>
            <a:bodyPr vert="horz" wrap="square" lIns="0" tIns="0" rIns="0" bIns="0" anchor="ctr" anchorCtr="0">
              <a:prstTxWarp prst="textNoShape"/>
            </a:bodyPr>
            <a:lstStyle/>
            <a:p>
              <a:pPr marL="0" indent="0" algn="ctr">
                <a:lnSpc>
                  <a:spcPct val="100000"/>
                </a:lnSpc>
                <a:spcBef>
                  <a:spcPts val="0"/>
                </a:spcBef>
                <a:spcAft>
                  <a:spcPts val="0"/>
                </a:spcAft>
                <a:buNone/>
              </a:pPr>
              <a:r>
                <a:rPr lang="zh-CN" altLang="en-US" sz="3600" b="0" i="0" u="none" strike="noStrike" kern="1200" cap="none" spc="0" baseline="0">
                  <a:solidFill>
                    <a:srgbClr val="FFFFFF"/>
                  </a:solidFill>
                  <a:latin typeface="微软雅黑" pitchFamily="0" charset="0"/>
                  <a:ea typeface="微软雅黑" pitchFamily="0" charset="0"/>
                  <a:cs typeface="Arial" pitchFamily="0" charset="0"/>
                </a:rPr>
                <a:t>哪些人需要缴纳（扣缴）个人所得税</a:t>
              </a:r>
              <a:endParaRPr lang="zh-CN" altLang="en-US" sz="3600" b="0" i="0" u="none" strike="noStrike" kern="1200" cap="none" spc="0" baseline="0">
                <a:solidFill>
                  <a:srgbClr val="FFFFFF"/>
                </a:solidFill>
                <a:latin typeface="微软雅黑" pitchFamily="0" charset="0"/>
                <a:ea typeface="微软雅黑" pitchFamily="0" charset="0"/>
                <a:cs typeface="Arial" pitchFamily="0" charset="0"/>
              </a:endParaRPr>
            </a:p>
          </p:txBody>
        </p:sp>
        <p:sp>
          <p:nvSpPr>
            <p:cNvPr id="60" name="曲线"/>
            <p:cNvSpPr>
              <a:spLocks/>
            </p:cNvSpPr>
            <p:nvPr/>
          </p:nvSpPr>
          <p:spPr>
            <a:xfrm rot="0">
              <a:off x="2375533" y="2006798"/>
              <a:ext cx="486981" cy="1636289"/>
            </a:xfrm>
            <a:custGeom>
              <a:gdLst>
                <a:gd name="T1" fmla="*/ 0 w 21600"/>
                <a:gd name="T2" fmla="*/ 0 h 21600"/>
                <a:gd name="T3" fmla="*/ 21600 w 21600"/>
                <a:gd name="T4" fmla="*/ 21600 h 21600"/>
              </a:gdLst>
              <a:rect l="T1" t="T2" r="T3" b="T4"/>
              <a:pathLst>
                <a:path w="21600" h="21600">
                  <a:moveTo>
                    <a:pt x="0" y="0"/>
                  </a:moveTo>
                  <a:lnTo>
                    <a:pt x="21600" y="3698"/>
                  </a:lnTo>
                  <a:lnTo>
                    <a:pt x="21600" y="21600"/>
                  </a:lnTo>
                  <a:lnTo>
                    <a:pt x="0" y="17901"/>
                  </a:lnTo>
                  <a:lnTo>
                    <a:pt x="0" y="0"/>
                  </a:lnTo>
                  <a:close/>
                </a:path>
              </a:pathLst>
            </a:custGeom>
            <a:solidFill>
              <a:srgbClr val="145E62"/>
            </a:solidFill>
            <a:ln w="7600" cmpd="sng" cap="flat">
              <a:solidFill>
                <a:srgbClr val="1A7B80"/>
              </a:solidFill>
              <a:prstDash val="solid"/>
              <a:bevel/>
            </a:ln>
          </p:spPr>
        </p:sp>
        <p:sp>
          <p:nvSpPr>
            <p:cNvPr id="61" name="曲线"/>
            <p:cNvSpPr>
              <a:spLocks/>
            </p:cNvSpPr>
            <p:nvPr/>
          </p:nvSpPr>
          <p:spPr>
            <a:xfrm rot="0">
              <a:off x="1014786" y="2006798"/>
              <a:ext cx="1353285" cy="1356140"/>
            </a:xfrm>
            <a:custGeom>
              <a:gdLst>
                <a:gd name="T1" fmla="*/ 0 w 21600"/>
                <a:gd name="T2" fmla="*/ 0 h 21600"/>
                <a:gd name="T3" fmla="*/ 21600 w 21600"/>
                <a:gd name="T4" fmla="*/ 21600 h 21600"/>
              </a:gdLst>
              <a:rect l="T1" t="T2" r="T3" b="T4"/>
              <a:pathLst>
                <a:path w="21600" h="21600">
                  <a:moveTo>
                    <a:pt x="2786" y="0"/>
                  </a:moveTo>
                  <a:lnTo>
                    <a:pt x="21600" y="0"/>
                  </a:lnTo>
                  <a:lnTo>
                    <a:pt x="21600" y="21600"/>
                  </a:lnTo>
                  <a:lnTo>
                    <a:pt x="2786" y="21600"/>
                  </a:lnTo>
                  <a:cubicBezTo>
                    <a:pt x="1246" y="21600"/>
                    <a:pt x="0" y="20300"/>
                    <a:pt x="0" y="18696"/>
                  </a:cubicBezTo>
                  <a:lnTo>
                    <a:pt x="0" y="2902"/>
                  </a:lnTo>
                  <a:cubicBezTo>
                    <a:pt x="0" y="1299"/>
                    <a:pt x="1246" y="0"/>
                    <a:pt x="2786" y="0"/>
                  </a:cubicBezTo>
                  <a:close/>
                </a:path>
              </a:pathLst>
            </a:custGeom>
            <a:solidFill>
              <a:srgbClr val="1A7B80"/>
            </a:solidFill>
            <a:ln w="7600" cmpd="sng" cap="flat">
              <a:solidFill>
                <a:srgbClr val="1A7B80"/>
              </a:solidFill>
              <a:prstDash val="solid"/>
              <a:bevel/>
            </a:ln>
          </p:spPr>
          <p:txBody>
            <a:bodyPr vert="horz" wrap="square" lIns="0" tIns="0" rIns="0" bIns="0" anchor="ctr" anchorCtr="0">
              <a:prstTxWarp prst="textNoShape"/>
            </a:bodyPr>
            <a:lstStyle/>
            <a:p>
              <a:pPr marL="0" indent="0" algn="ctr">
                <a:lnSpc>
                  <a:spcPct val="100000"/>
                </a:lnSpc>
                <a:spcBef>
                  <a:spcPts val="0"/>
                </a:spcBef>
                <a:spcAft>
                  <a:spcPts val="0"/>
                </a:spcAft>
                <a:buNone/>
              </a:pPr>
              <a:r>
                <a:rPr lang="zh-CN" altLang="en-US" sz="3600" b="0" i="0" u="none" strike="noStrike" kern="1200" cap="none" spc="0" baseline="0">
                  <a:solidFill>
                    <a:srgbClr val="FFFFFF"/>
                  </a:solidFill>
                  <a:latin typeface="Agency FB" pitchFamily="34" charset="0"/>
                  <a:ea typeface="微软雅黑" pitchFamily="0" charset="0"/>
                  <a:cs typeface="Arial" pitchFamily="0" charset="0"/>
                </a:rPr>
                <a:t>一、</a:t>
              </a:r>
              <a:endParaRPr lang="zh-CN" altLang="en-US" sz="3600" b="0" i="0" u="none" strike="noStrike" kern="1200" cap="none" spc="0" baseline="0">
                <a:solidFill>
                  <a:srgbClr val="FFFFFF"/>
                </a:solidFill>
                <a:latin typeface="Agency FB" pitchFamily="34" charset="0"/>
                <a:ea typeface="微软雅黑" pitchFamily="0" charset="0"/>
                <a:cs typeface="Arial" pitchFamily="0" charset="0"/>
              </a:endParaRPr>
            </a:p>
          </p:txBody>
        </p:sp>
      </p:grpSp>
    </p:spTree>
    <p:extLst>
      <p:ext uri="{BB962C8B-B14F-4D97-AF65-F5344CB8AC3E}">
        <p14:creationId xmlns:p14="http://schemas.microsoft.com/office/powerpoint/2010/main" val="740138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randombar(horizont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2" grpId="0" animBg="1"/>
    </p:bldLst>
  </p:timing>
</p:sld>
</file>

<file path=ppt/slides/slide70.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759" name="矩形"/>
          <p:cNvSpPr>
            <a:spLocks/>
          </p:cNvSpPr>
          <p:nvPr/>
        </p:nvSpPr>
        <p:spPr>
          <a:xfrm rot="0">
            <a:off x="601345" y="2053590"/>
            <a:ext cx="10988674" cy="648652"/>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宋体" pitchFamily="0" charset="0"/>
              </a:rPr>
              <a:t>   </a:t>
            </a:r>
            <a:endParaRPr lang="zh-CN" altLang="en-US" sz="2500" b="0" i="0" u="none" strike="noStrike" kern="1200" cap="none" spc="0" baseline="0">
              <a:solidFill>
                <a:schemeClr val="tx1"/>
              </a:solidFill>
              <a:latin typeface="宋体" pitchFamily="0" charset="0"/>
              <a:ea typeface="宋体" pitchFamily="0" charset="0"/>
              <a:cs typeface="宋体" pitchFamily="0" charset="0"/>
            </a:endParaRPr>
          </a:p>
        </p:txBody>
      </p:sp>
      <p:sp>
        <p:nvSpPr>
          <p:cNvPr id="760" name="矩形"/>
          <p:cNvSpPr>
            <a:spLocks/>
          </p:cNvSpPr>
          <p:nvPr/>
        </p:nvSpPr>
        <p:spPr>
          <a:xfrm rot="0">
            <a:off x="838200" y="457200"/>
            <a:ext cx="2164460"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05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相关法律责任</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761"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762"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763" name="矩形"/>
          <p:cNvSpPr>
            <a:spLocks/>
          </p:cNvSpPr>
          <p:nvPr/>
        </p:nvSpPr>
        <p:spPr>
          <a:xfrm rot="0">
            <a:off x="796289" y="975995"/>
            <a:ext cx="10974705" cy="585692"/>
          </a:xfrm>
          <a:prstGeom prst="rect"/>
          <a:solidFill>
            <a:srgbClr val="1C8388"/>
          </a:solidFill>
          <a:ln w="3175" cmpd="sng" cap="flat">
            <a:solidFill>
              <a:srgbClr val="309FA2"/>
            </a:solidFill>
            <a:prstDash val="dash"/>
            <a:round/>
          </a:ln>
        </p:spPr>
        <p:txBody>
          <a:bodyPr vert="horz" wrap="square" lIns="72000" tIns="36195" rIns="72000" bIns="36195" anchor="t" anchorCtr="0">
            <a:prstTxWarp prst="textNoShape"/>
            <a:spAutoFit/>
          </a:bodyPr>
          <a:lstStyle/>
          <a:p>
            <a:pPr marL="0" indent="0" algn="l" defTabSz="913638" eaLnBrk="1" fontAlgn="auto" latinLnBrk="0" hangingPunct="1">
              <a:lnSpc>
                <a:spcPct val="129000"/>
              </a:lnSpc>
              <a:spcBef>
                <a:spcPts val="800"/>
              </a:spcBef>
              <a:spcAft>
                <a:spcPts val="0"/>
              </a:spcAft>
              <a:buNone/>
            </a:pPr>
            <a:r>
              <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rPr>
              <a:t>联合惩戒（国家税务总局公告2018年第60号）</a:t>
            </a:r>
            <a:endPar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endParaRPr>
          </a:p>
        </p:txBody>
      </p:sp>
      <p:sp>
        <p:nvSpPr>
          <p:cNvPr id="764" name="矩形"/>
          <p:cNvSpPr>
            <a:spLocks/>
          </p:cNvSpPr>
          <p:nvPr/>
        </p:nvSpPr>
        <p:spPr>
          <a:xfrm rot="0">
            <a:off x="456565" y="1567815"/>
            <a:ext cx="11486516" cy="5106352"/>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35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宋体" pitchFamily="0" charset="0"/>
              </a:rPr>
              <a:t>第二十九条 纳税人有下列情形之一的，主管税务机关应当责令其改正；情形严重的，应当纳入有关信用信息系统，并按照国家有关规定实施联合惩戒；涉及违反税收征管法等法律法规的，税务机关依法进行处理：</a:t>
            </a:r>
            <a:endParaRPr lang="en-US" altLang="zh-CN" sz="2500" b="0" i="0" u="none" strike="noStrike" kern="1200" cap="none" spc="0" baseline="0">
              <a:solidFill>
                <a:schemeClr val="tx1"/>
              </a:solidFill>
              <a:latin typeface="宋体" pitchFamily="0" charset="0"/>
              <a:ea typeface="宋体" pitchFamily="0" charset="0"/>
              <a:cs typeface="宋体" pitchFamily="0" charset="0"/>
            </a:endParaRPr>
          </a:p>
          <a:p>
            <a:pPr marL="0" indent="0" algn="l">
              <a:lnSpc>
                <a:spcPct val="135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宋体" pitchFamily="0" charset="0"/>
              </a:rPr>
              <a:t>　　（一）报送虚假专项附加扣除信息；</a:t>
            </a:r>
            <a:endParaRPr lang="en-US" altLang="zh-CN" sz="2500" b="0" i="0" u="none" strike="noStrike" kern="1200" cap="none" spc="0" baseline="0">
              <a:solidFill>
                <a:schemeClr val="tx1"/>
              </a:solidFill>
              <a:latin typeface="宋体" pitchFamily="0" charset="0"/>
              <a:ea typeface="宋体" pitchFamily="0" charset="0"/>
              <a:cs typeface="宋体" pitchFamily="0" charset="0"/>
            </a:endParaRPr>
          </a:p>
          <a:p>
            <a:pPr marL="0" indent="0" algn="l">
              <a:lnSpc>
                <a:spcPct val="135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宋体" pitchFamily="0" charset="0"/>
              </a:rPr>
              <a:t>　　（二）重复享受专项附加扣除；</a:t>
            </a:r>
            <a:endParaRPr lang="en-US" altLang="zh-CN" sz="2500" b="0" i="0" u="none" strike="noStrike" kern="1200" cap="none" spc="0" baseline="0">
              <a:solidFill>
                <a:schemeClr val="tx1"/>
              </a:solidFill>
              <a:latin typeface="宋体" pitchFamily="0" charset="0"/>
              <a:ea typeface="宋体" pitchFamily="0" charset="0"/>
              <a:cs typeface="宋体" pitchFamily="0" charset="0"/>
            </a:endParaRPr>
          </a:p>
          <a:p>
            <a:pPr marL="0" indent="0" algn="l">
              <a:lnSpc>
                <a:spcPct val="135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宋体" pitchFamily="0" charset="0"/>
              </a:rPr>
              <a:t>　　（三）超范围或标准享受专项附加扣除；</a:t>
            </a:r>
            <a:endParaRPr lang="en-US" altLang="zh-CN" sz="2500" b="0" i="0" u="none" strike="noStrike" kern="1200" cap="none" spc="0" baseline="0">
              <a:solidFill>
                <a:schemeClr val="tx1"/>
              </a:solidFill>
              <a:latin typeface="宋体" pitchFamily="0" charset="0"/>
              <a:ea typeface="宋体" pitchFamily="0" charset="0"/>
              <a:cs typeface="宋体" pitchFamily="0" charset="0"/>
            </a:endParaRPr>
          </a:p>
          <a:p>
            <a:pPr marL="0" indent="0" algn="l">
              <a:lnSpc>
                <a:spcPct val="135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宋体" pitchFamily="0" charset="0"/>
              </a:rPr>
              <a:t>　　（四）拒不提供留存备查资料；</a:t>
            </a:r>
            <a:endParaRPr lang="en-US" altLang="zh-CN" sz="2500" b="0" i="0" u="none" strike="noStrike" kern="1200" cap="none" spc="0" baseline="0">
              <a:solidFill>
                <a:schemeClr val="tx1"/>
              </a:solidFill>
              <a:latin typeface="宋体" pitchFamily="0" charset="0"/>
              <a:ea typeface="宋体" pitchFamily="0" charset="0"/>
              <a:cs typeface="宋体" pitchFamily="0" charset="0"/>
            </a:endParaRPr>
          </a:p>
          <a:p>
            <a:pPr marL="0" indent="0" algn="l">
              <a:lnSpc>
                <a:spcPct val="135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宋体" pitchFamily="0" charset="0"/>
              </a:rPr>
              <a:t>　　（五）税务总局规定的其他情形。</a:t>
            </a:r>
            <a:endParaRPr lang="en-US" altLang="zh-CN" sz="2500" b="0" i="0" u="none" strike="noStrike" kern="1200" cap="none" spc="0" baseline="0">
              <a:solidFill>
                <a:schemeClr val="tx1"/>
              </a:solidFill>
              <a:latin typeface="宋体" pitchFamily="0" charset="0"/>
              <a:ea typeface="宋体" pitchFamily="0" charset="0"/>
              <a:cs typeface="宋体" pitchFamily="0" charset="0"/>
            </a:endParaRPr>
          </a:p>
          <a:p>
            <a:pPr marL="0" indent="0" algn="l">
              <a:lnSpc>
                <a:spcPct val="135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宋体" pitchFamily="0" charset="0"/>
              </a:rPr>
              <a:t>　　纳税人在任职、受雇单位报送虚假扣除信息的，税务机关责令改正的同时，通知扣缴义务人。</a:t>
            </a:r>
            <a:endParaRPr lang="zh-CN" altLang="en-US" sz="2500" b="0" i="0" u="none" strike="noStrike" kern="1200" cap="none" spc="0" baseline="0">
              <a:solidFill>
                <a:schemeClr val="tx1"/>
              </a:solidFill>
              <a:latin typeface="宋体" pitchFamily="0" charset="0"/>
              <a:ea typeface="宋体" pitchFamily="0" charset="0"/>
              <a:cs typeface="宋体" pitchFamily="0" charset="0"/>
            </a:endParaRPr>
          </a:p>
        </p:txBody>
      </p:sp>
    </p:spTree>
    <p:extLst>
      <p:ext uri="{BB962C8B-B14F-4D97-AF65-F5344CB8AC3E}">
        <p14:creationId xmlns:p14="http://schemas.microsoft.com/office/powerpoint/2010/main" val="188717566"/>
      </p:ext>
    </p:extLst>
  </p:cSld>
  <p:clrMapOvr>
    <a:masterClrMapping/>
  </p:clrMapOvr>
</p:sld>
</file>

<file path=ppt/slides/slide71.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767" name="矩形"/>
          <p:cNvSpPr>
            <a:spLocks/>
          </p:cNvSpPr>
          <p:nvPr/>
        </p:nvSpPr>
        <p:spPr>
          <a:xfrm rot="0">
            <a:off x="601345" y="2053590"/>
            <a:ext cx="10988674" cy="648652"/>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en-US" altLang="zh-CN" sz="2500" b="0" i="0" u="none" strike="noStrike" kern="1200" cap="none" spc="0" baseline="0">
                <a:solidFill>
                  <a:schemeClr val="tx1"/>
                </a:solidFill>
                <a:latin typeface="宋体" pitchFamily="0" charset="0"/>
                <a:ea typeface="宋体" pitchFamily="0" charset="0"/>
                <a:cs typeface="宋体" pitchFamily="0" charset="0"/>
              </a:rPr>
              <a:t>   </a:t>
            </a:r>
            <a:endParaRPr lang="zh-CN" altLang="en-US" sz="2500" b="0" i="0" u="none" strike="noStrike" kern="1200" cap="none" spc="0" baseline="0">
              <a:solidFill>
                <a:schemeClr val="tx1"/>
              </a:solidFill>
              <a:latin typeface="宋体" pitchFamily="0" charset="0"/>
              <a:ea typeface="宋体" pitchFamily="0" charset="0"/>
              <a:cs typeface="宋体" pitchFamily="0" charset="0"/>
            </a:endParaRPr>
          </a:p>
        </p:txBody>
      </p:sp>
      <p:sp>
        <p:nvSpPr>
          <p:cNvPr id="768" name="矩形"/>
          <p:cNvSpPr>
            <a:spLocks/>
          </p:cNvSpPr>
          <p:nvPr/>
        </p:nvSpPr>
        <p:spPr>
          <a:xfrm rot="0">
            <a:off x="838200" y="457200"/>
            <a:ext cx="2164460" cy="386715"/>
          </a:xfrm>
          <a:prstGeom prst="rect"/>
          <a:noFill/>
          <a:ln w="9525" cmpd="sng" cap="flat">
            <a:noFill/>
            <a:prstDash val="solid"/>
            <a:miter/>
          </a:ln>
        </p:spPr>
        <p:txBody>
          <a:bodyPr vert="horz" wrap="none" lIns="91440" tIns="45720" rIns="91440" bIns="45720" anchor="t" anchorCtr="0">
            <a:prstTxWarp prst="textNoShape"/>
            <a:spAutoFit/>
          </a:bodyPr>
          <a:lstStyle/>
          <a:p>
            <a:pPr marL="0" indent="0" algn="l">
              <a:lnSpc>
                <a:spcPct val="100000"/>
              </a:lnSpc>
              <a:spcBef>
                <a:spcPts val="0"/>
              </a:spcBef>
              <a:spcAft>
                <a:spcPts val="0"/>
              </a:spcAft>
              <a:buNone/>
            </a:pPr>
            <a:r>
              <a:rPr lang="en-US" altLang="zh-CN" sz="2000" b="0" i="0" u="none" strike="noStrike" kern="1200" cap="none" spc="0" baseline="0">
                <a:solidFill>
                  <a:srgbClr val="092B2D"/>
                </a:solidFill>
                <a:latin typeface="微软雅黑" pitchFamily="0" charset="0"/>
                <a:ea typeface="微软雅黑" pitchFamily="0" charset="0"/>
                <a:cs typeface="Arial" pitchFamily="0" charset="0"/>
              </a:rPr>
              <a:t>05  </a:t>
            </a:r>
            <a:r>
              <a:rPr lang="zh-CN" altLang="en-US" sz="2000" b="0" i="0" u="none" strike="noStrike" kern="1200" cap="none" spc="0" baseline="0">
                <a:solidFill>
                  <a:srgbClr val="092B2D"/>
                </a:solidFill>
                <a:latin typeface="微软雅黑" pitchFamily="0" charset="0"/>
                <a:ea typeface="微软雅黑" pitchFamily="0" charset="0"/>
                <a:cs typeface="Arial" pitchFamily="0" charset="0"/>
              </a:rPr>
              <a:t>相关法律责任</a:t>
            </a:r>
            <a:endParaRPr lang="zh-CN" altLang="en-US" sz="2000" b="0" i="0" u="none" strike="noStrike" kern="1200" cap="none" spc="0" baseline="0">
              <a:solidFill>
                <a:srgbClr val="092B2D"/>
              </a:solidFill>
              <a:latin typeface="微软雅黑" pitchFamily="0" charset="0"/>
              <a:ea typeface="微软雅黑" pitchFamily="0" charset="0"/>
              <a:cs typeface="Arial" pitchFamily="0" charset="0"/>
            </a:endParaRPr>
          </a:p>
        </p:txBody>
      </p:sp>
      <p:sp>
        <p:nvSpPr>
          <p:cNvPr id="769" name="曲线"/>
          <p:cNvSpPr>
            <a:spLocks/>
          </p:cNvSpPr>
          <p:nvPr/>
        </p:nvSpPr>
        <p:spPr>
          <a:xfrm rot="0">
            <a:off x="491985" y="686167"/>
            <a:ext cx="388359" cy="194179"/>
          </a:xfrm>
          <a:custGeom>
            <a:gdLst>
              <a:gd name="T1" fmla="*/ 0 w 21600"/>
              <a:gd name="T2" fmla="*/ 0 h 21600"/>
              <a:gd name="T3" fmla="*/ 21600 w 21600"/>
              <a:gd name="T4" fmla="*/ 21600 h 21600"/>
            </a:gdLst>
            <a:rect l="T1" t="T2" r="T3" b="T4"/>
            <a:pathLst>
              <a:path w="21600" h="21600">
                <a:moveTo>
                  <a:pt x="0" y="-2159"/>
                </a:moveTo>
                <a:lnTo>
                  <a:pt x="4318" y="-2159"/>
                </a:lnTo>
                <a:lnTo>
                  <a:pt x="4318" y="8640"/>
                </a:lnTo>
                <a:lnTo>
                  <a:pt x="15120" y="8640"/>
                </a:lnTo>
                <a:lnTo>
                  <a:pt x="15120" y="3455"/>
                </a:lnTo>
                <a:lnTo>
                  <a:pt x="21600" y="12959"/>
                </a:lnTo>
                <a:lnTo>
                  <a:pt x="15120" y="22463"/>
                </a:lnTo>
                <a:lnTo>
                  <a:pt x="15120" y="17279"/>
                </a:lnTo>
                <a:lnTo>
                  <a:pt x="0" y="17279"/>
                </a:lnTo>
                <a:lnTo>
                  <a:pt x="0" y="4320"/>
                </a:lnTo>
                <a:lnTo>
                  <a:pt x="0" y="-2159"/>
                </a:lnTo>
                <a:close/>
              </a:path>
            </a:pathLst>
          </a:custGeom>
          <a:solidFill>
            <a:srgbClr val="1C8388"/>
          </a:solidFill>
          <a:ln w="7600" cmpd="sng" cap="flat">
            <a:solidFill>
              <a:srgbClr val="1C8388"/>
            </a:solidFill>
            <a:prstDash val="solid"/>
            <a:bevel/>
          </a:ln>
        </p:spPr>
      </p:sp>
      <p:sp>
        <p:nvSpPr>
          <p:cNvPr id="770" name="曲线"/>
          <p:cNvSpPr>
            <a:spLocks/>
          </p:cNvSpPr>
          <p:nvPr/>
        </p:nvSpPr>
        <p:spPr>
          <a:xfrm rot="0">
            <a:off x="364985" y="559167"/>
            <a:ext cx="388360" cy="194180"/>
          </a:xfrm>
          <a:custGeom>
            <a:gdLst>
              <a:gd name="T1" fmla="*/ 0 w 21600"/>
              <a:gd name="T2" fmla="*/ 0 h 21600"/>
              <a:gd name="T3" fmla="*/ 21600 w 21600"/>
              <a:gd name="T4" fmla="*/ 21600 h 21600"/>
            </a:gdLst>
            <a:rect l="T1" t="T2" r="T3" b="T4"/>
            <a:pathLst>
              <a:path w="21600" h="21600">
                <a:moveTo>
                  <a:pt x="0" y="-2158"/>
                </a:moveTo>
                <a:lnTo>
                  <a:pt x="4320" y="-2158"/>
                </a:lnTo>
                <a:lnTo>
                  <a:pt x="4320" y="8639"/>
                </a:lnTo>
                <a:lnTo>
                  <a:pt x="15120" y="8639"/>
                </a:lnTo>
                <a:lnTo>
                  <a:pt x="15120" y="3456"/>
                </a:lnTo>
                <a:lnTo>
                  <a:pt x="21600" y="12960"/>
                </a:lnTo>
                <a:lnTo>
                  <a:pt x="15120" y="22463"/>
                </a:lnTo>
                <a:lnTo>
                  <a:pt x="15120" y="17280"/>
                </a:lnTo>
                <a:lnTo>
                  <a:pt x="0" y="17280"/>
                </a:lnTo>
                <a:lnTo>
                  <a:pt x="0" y="4319"/>
                </a:lnTo>
                <a:lnTo>
                  <a:pt x="0" y="-2158"/>
                </a:lnTo>
                <a:close/>
              </a:path>
            </a:pathLst>
          </a:custGeom>
          <a:solidFill>
            <a:srgbClr val="1C8388"/>
          </a:solidFill>
          <a:ln w="7600" cmpd="sng" cap="flat">
            <a:solidFill>
              <a:srgbClr val="1C8388"/>
            </a:solidFill>
            <a:prstDash val="solid"/>
            <a:bevel/>
          </a:ln>
        </p:spPr>
      </p:sp>
      <p:sp>
        <p:nvSpPr>
          <p:cNvPr id="771" name="矩形"/>
          <p:cNvSpPr>
            <a:spLocks/>
          </p:cNvSpPr>
          <p:nvPr/>
        </p:nvSpPr>
        <p:spPr>
          <a:xfrm rot="0">
            <a:off x="847090" y="1179195"/>
            <a:ext cx="10974705" cy="585692"/>
          </a:xfrm>
          <a:prstGeom prst="rect"/>
          <a:solidFill>
            <a:srgbClr val="1C8388"/>
          </a:solidFill>
          <a:ln w="3175" cmpd="sng" cap="flat">
            <a:solidFill>
              <a:srgbClr val="309FA2"/>
            </a:solidFill>
            <a:prstDash val="dash"/>
            <a:round/>
          </a:ln>
        </p:spPr>
        <p:txBody>
          <a:bodyPr vert="horz" wrap="square" lIns="72000" tIns="36195" rIns="72000" bIns="36195" anchor="t" anchorCtr="0">
            <a:prstTxWarp prst="textNoShape"/>
            <a:spAutoFit/>
          </a:bodyPr>
          <a:lstStyle/>
          <a:p>
            <a:pPr marL="0" indent="0" algn="l" defTabSz="913638" eaLnBrk="1" fontAlgn="auto" latinLnBrk="0" hangingPunct="1">
              <a:lnSpc>
                <a:spcPct val="129000"/>
              </a:lnSpc>
              <a:spcBef>
                <a:spcPts val="800"/>
              </a:spcBef>
              <a:spcAft>
                <a:spcPts val="0"/>
              </a:spcAft>
              <a:buNone/>
            </a:pPr>
            <a:r>
              <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rPr>
              <a:t>投诉处理要求</a:t>
            </a:r>
            <a:endParaRPr lang="zh-CN" altLang="en-US" sz="2600" b="0" i="0" u="none" strike="noStrike" kern="1200" cap="none" spc="220" baseline="0">
              <a:solidFill>
                <a:schemeClr val="bg1"/>
              </a:solidFill>
              <a:latin typeface="微软雅黑" pitchFamily="0" charset="0"/>
              <a:ea typeface="微软雅黑" pitchFamily="0" charset="0"/>
              <a:cs typeface="微软雅黑" pitchFamily="0" charset="0"/>
              <a:sym typeface="黑体" pitchFamily="0" charset="0"/>
            </a:endParaRPr>
          </a:p>
        </p:txBody>
      </p:sp>
      <p:sp>
        <p:nvSpPr>
          <p:cNvPr id="772" name="矩形"/>
          <p:cNvSpPr>
            <a:spLocks/>
          </p:cNvSpPr>
          <p:nvPr/>
        </p:nvSpPr>
        <p:spPr>
          <a:xfrm rot="0">
            <a:off x="796289" y="2620645"/>
            <a:ext cx="10854690" cy="1763077"/>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l">
              <a:lnSpc>
                <a:spcPct val="150000"/>
              </a:lnSpc>
              <a:spcBef>
                <a:spcPts val="0"/>
              </a:spcBef>
              <a:spcAft>
                <a:spcPts val="0"/>
              </a:spcAft>
              <a:buNone/>
            </a:pPr>
            <a:r>
              <a:rPr lang="zh-CN" altLang="en-US" sz="2500" b="1" i="0" u="none" strike="noStrike" kern="1200" cap="none" spc="0" baseline="0">
                <a:solidFill>
                  <a:schemeClr val="tx1"/>
                </a:solidFill>
                <a:latin typeface="宋体" pitchFamily="0" charset="0"/>
                <a:ea typeface="宋体" pitchFamily="0" charset="0"/>
                <a:cs typeface="宋体" pitchFamily="0" charset="0"/>
              </a:rPr>
              <a:t>三个工作日的快速处理：</a:t>
            </a:r>
            <a:endParaRPr lang="en-US" altLang="zh-CN" sz="2500" b="0" i="0" u="none" strike="noStrike" kern="1200" cap="none" spc="0" baseline="0">
              <a:solidFill>
                <a:schemeClr val="tx1"/>
              </a:solidFill>
              <a:latin typeface="宋体" pitchFamily="0" charset="0"/>
              <a:ea typeface="宋体" pitchFamily="0" charset="0"/>
              <a:cs typeface="宋体" pitchFamily="0" charset="0"/>
            </a:endParaRPr>
          </a:p>
          <a:p>
            <a:pPr marL="0" indent="0" algn="l">
              <a:lnSpc>
                <a:spcPct val="150000"/>
              </a:lnSpc>
              <a:spcBef>
                <a:spcPts val="0"/>
              </a:spcBef>
              <a:spcAft>
                <a:spcPts val="0"/>
              </a:spcAft>
              <a:buNone/>
            </a:pPr>
            <a:r>
              <a:rPr lang="zh-CN" altLang="en-US" sz="2500" b="0" i="0" u="none" strike="noStrike" kern="1200" cap="none" spc="0" baseline="0">
                <a:solidFill>
                  <a:schemeClr val="tx1"/>
                </a:solidFill>
                <a:latin typeface="宋体" pitchFamily="0" charset="0"/>
                <a:ea typeface="宋体" pitchFamily="0" charset="0"/>
                <a:cs typeface="宋体" pitchFamily="0" charset="0"/>
              </a:rPr>
              <a:t>    自然人提出的个人所得税服务投诉、提出的社保和非税服务投诉、涉  及其他重大政策落实的服务投诉。</a:t>
            </a:r>
            <a:endParaRPr lang="zh-CN" altLang="en-US" sz="2500" b="0" i="0" u="none" strike="noStrike" kern="1200" cap="none" spc="0" baseline="0">
              <a:solidFill>
                <a:schemeClr val="tx1"/>
              </a:solidFill>
              <a:latin typeface="宋体" pitchFamily="0" charset="0"/>
              <a:ea typeface="宋体" pitchFamily="0" charset="0"/>
              <a:cs typeface="宋体" pitchFamily="0" charset="0"/>
            </a:endParaRPr>
          </a:p>
        </p:txBody>
      </p:sp>
    </p:spTree>
    <p:extLst>
      <p:ext uri="{BB962C8B-B14F-4D97-AF65-F5344CB8AC3E}">
        <p14:creationId xmlns:p14="http://schemas.microsoft.com/office/powerpoint/2010/main" val="208505560"/>
      </p:ext>
    </p:extLst>
  </p:cSld>
  <p:clrMapOvr>
    <a:masterClrMapping/>
  </p:clrMapOvr>
</p:sld>
</file>

<file path=ppt/slides/slide72.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775" name="矩形"/>
          <p:cNvSpPr>
            <a:spLocks/>
          </p:cNvSpPr>
          <p:nvPr/>
        </p:nvSpPr>
        <p:spPr>
          <a:xfrm rot="0">
            <a:off x="3405504" y="1948042"/>
            <a:ext cx="5268596" cy="1910715"/>
          </a:xfrm>
          <a:prstGeom prst="rect"/>
          <a:noFill/>
          <a:ln w="9525" cmpd="sng" cap="flat">
            <a:noFill/>
            <a:prstDash val="solid"/>
            <a:miter/>
          </a:ln>
        </p:spPr>
        <p:txBody>
          <a:bodyPr vert="horz" wrap="square" lIns="91440" tIns="45720" rIns="91440" bIns="45720" anchor="t" anchorCtr="0">
            <a:prstTxWarp prst="textNoShape"/>
            <a:spAutoFit/>
          </a:bodyPr>
          <a:lstStyle/>
          <a:p>
            <a:pPr marL="0" indent="0" algn="dist">
              <a:lnSpc>
                <a:spcPct val="100000"/>
              </a:lnSpc>
              <a:spcBef>
                <a:spcPts val="0"/>
              </a:spcBef>
              <a:spcAft>
                <a:spcPts val="0"/>
              </a:spcAft>
              <a:buNone/>
            </a:pPr>
            <a:r>
              <a:rPr lang="en-US" altLang="zh-CN" sz="12000" b="1" i="0" u="none" strike="noStrike" kern="1200" cap="none" spc="0" baseline="0">
                <a:solidFill>
                  <a:srgbClr val="1A7B80"/>
                </a:solidFill>
                <a:latin typeface="Agency FB" pitchFamily="34" charset="0"/>
                <a:ea typeface="华文琥珀" pitchFamily="0" charset="-122"/>
                <a:cs typeface="Arial" pitchFamily="0" charset="0"/>
              </a:rPr>
              <a:t>END</a:t>
            </a:r>
            <a:endParaRPr lang="zh-CN" altLang="en-US" sz="12000" b="1" i="0" u="none" strike="noStrike" kern="1200" cap="none" spc="0" baseline="0">
              <a:solidFill>
                <a:srgbClr val="1A7B80"/>
              </a:solidFill>
              <a:latin typeface="Agency FB" pitchFamily="34" charset="0"/>
              <a:ea typeface="华文琥珀" pitchFamily="0" charset="-122"/>
              <a:cs typeface="Arial" pitchFamily="0" charset="0"/>
            </a:endParaRPr>
          </a:p>
        </p:txBody>
      </p:sp>
      <p:grpSp>
        <p:nvGrpSpPr>
          <p:cNvPr id="778" name="组合"/>
          <p:cNvGrpSpPr>
            <a:grpSpLocks/>
          </p:cNvGrpSpPr>
          <p:nvPr/>
        </p:nvGrpSpPr>
        <p:grpSpPr>
          <a:xfrm>
            <a:off x="2510936" y="4206874"/>
            <a:ext cx="6899763" cy="1693861"/>
            <a:chOff x="2510936" y="4206874"/>
            <a:chExt cx="6899763" cy="1693861"/>
          </a:xfrm>
        </p:grpSpPr>
        <p:pic>
          <p:nvPicPr>
            <p:cNvPr id="776" name="图片"/>
            <p:cNvPicPr>
              <a:picLocks/>
            </p:cNvPicPr>
            <p:nvPr/>
          </p:nvPicPr>
          <p:blipFill>
            <a:blip r:embed="rId1" cstate="print"/>
            <a:stretch>
              <a:fillRect/>
            </a:stretch>
          </p:blipFill>
          <p:spPr>
            <a:xfrm rot="8100000">
              <a:off x="2510936" y="4827818"/>
              <a:ext cx="2570513" cy="109525"/>
            </a:xfrm>
            <a:prstGeom prst="rect"/>
            <a:noFill/>
            <a:ln w="9525" cmpd="sng" cap="flat">
              <a:noFill/>
              <a:prstDash val="solid"/>
              <a:miter/>
            </a:ln>
          </p:spPr>
        </p:pic>
        <p:sp>
          <p:nvSpPr>
            <p:cNvPr id="777" name="矩形"/>
            <p:cNvSpPr>
              <a:spLocks/>
            </p:cNvSpPr>
            <p:nvPr/>
          </p:nvSpPr>
          <p:spPr>
            <a:xfrm flipH="1" rot="0">
              <a:off x="6197323" y="4206874"/>
              <a:ext cx="3213377" cy="1693861"/>
            </a:xfrm>
            <a:prstGeom prst="rect"/>
            <a:solidFill>
              <a:srgbClr val="F2F2F2"/>
            </a:solidFill>
            <a:ln w="12700" cmpd="sng" cap="flat">
              <a:noFill/>
              <a:prstDash val="solid"/>
              <a:round/>
            </a:ln>
          </p:spPr>
          <p:txBody>
            <a:bodyPr vert="horz" wrap="square" lIns="91440" tIns="45720" rIns="91440" bIns="45720" anchor="ctr" anchorCtr="0">
              <a:prstTxWarp prst="textNoShape"/>
            </a:bodyPr>
            <a:lstStyle/>
            <a:p>
              <a:pPr marL="0" indent="0" algn="ctr" eaLnBrk="1" fontAlgn="auto" latinLnBrk="0" hangingPunct="1">
                <a:lnSpc>
                  <a:spcPct val="100000"/>
                </a:lnSpc>
                <a:spcBef>
                  <a:spcPts val="0"/>
                </a:spcBef>
                <a:spcAft>
                  <a:spcPts val="0"/>
                </a:spcAft>
                <a:buNone/>
              </a:pPr>
              <a:r>
                <a:rPr lang="zh-CN" altLang="en-US" sz="5400" b="0" i="0" u="none" strike="noStrike" kern="1200" cap="none" spc="0" baseline="0">
                  <a:solidFill>
                    <a:srgbClr val="092B2D"/>
                  </a:solidFill>
                  <a:latin typeface="Arial" pitchFamily="0" charset="0"/>
                  <a:ea typeface="黑体" pitchFamily="0" charset="0"/>
                  <a:cs typeface="Arial" pitchFamily="0" charset="0"/>
                </a:rPr>
                <a:t>谢谢大家</a:t>
              </a:r>
              <a:endParaRPr lang="zh-CN" altLang="en-US" sz="5400" b="0" i="0" u="none" strike="noStrike" kern="1200" cap="none" spc="0" baseline="0">
                <a:solidFill>
                  <a:srgbClr val="092B2D"/>
                </a:solidFill>
                <a:latin typeface="Arial" pitchFamily="0" charset="0"/>
                <a:ea typeface="黑体" pitchFamily="0" charset="0"/>
                <a:cs typeface="Arial" pitchFamily="0" charset="0"/>
              </a:endParaRPr>
            </a:p>
          </p:txBody>
        </p:sp>
      </p:grpSp>
      <p:graphicFrame>
        <p:nvGraphicFramePr>
          <p:cNvPr id="779" name="对象"/>
          <p:cNvGraphicFramePr>
            <a:graphicFrameLocks noChangeAspect="1"/>
          </p:cNvGraphicFramePr>
          <p:nvPr/>
        </p:nvGraphicFramePr>
        <p:xfrm>
          <a:off x="2144712" y="4160837"/>
          <a:ext cx="4038600" cy="2197100"/>
        </p:xfrm>
        <a:graphic>
          <a:graphicData uri="http://schemas.openxmlformats.org/presentationml/2006/ole">
            <mc:AlternateContent xmlns:mc="http://schemas.openxmlformats.org/markup-compatibility/2006">
              <mc:Choice xmlns:v="urn:schemas-microsoft-com:vml" Requires="v">
                <p:oleObj spid="" name="package" r:id="rId2" imgW="0" imgH="0" progId="package">
                  <p:embed/>
                </p:oleObj>
              </mc:Choice>
              <mc:Fallback>
                <p:oleObj name="package" r:id="rId2" imgW="0" imgH="0" progId="package">
                  <p:embed/>
                  <p:pic>
                    <p:nvPicPr>
                      <p:cNvPr id="779" name="对象"/>
                      <p:cNvPicPr>
                        <a:picLocks noChangeAspect="1"/>
                      </p:cNvPicPr>
                      <p:nvPr/>
                    </p:nvPicPr>
                    <p:blipFill>
                      <a:blip r:embed="rId3" cstate="print"/>
                      <a:stretch>
                        <a:fillRect/>
                      </a:stretch>
                    </p:blipFill>
                    <p:spPr>
                      <a:xfrm rot="0">
                        <a:off x="2144712" y="4160837"/>
                        <a:ext cx="4038600" cy="2197100"/>
                      </a:xfrm>
                      <a:prstGeom prst="rect"/>
                      <a:noFill/>
                      <a:ln w="9525" cmpd="sng" cap="flat">
                        <a:noFill/>
                        <a:prstDash val="solid"/>
                        <a:miter/>
                      </a:ln>
                    </p:spPr>
                  </p:pic>
                </p:oleObj>
              </mc:Fallback>
            </mc:AlternateContent>
          </a:graphicData>
        </a:graphic>
      </p:graphicFrame>
    </p:spTree>
    <p:extLst>
      <p:ext uri="{BB962C8B-B14F-4D97-AF65-F5344CB8AC3E}">
        <p14:creationId xmlns:p14="http://schemas.microsoft.com/office/powerpoint/2010/main" val="108382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75"/>
                                        </p:tgtEl>
                                        <p:attrNameLst>
                                          <p:attrName>style.visibility</p:attrName>
                                        </p:attrNameLst>
                                      </p:cBhvr>
                                      <p:to>
                                        <p:strVal val="visible"/>
                                      </p:to>
                                    </p:set>
                                    <p:anim calcmode="lin" valueType="num">
                                      <p:cBhvr>
                                        <p:cTn id="7" dur="500" fill="hold"/>
                                        <p:tgtEl>
                                          <p:spTgt spid="775"/>
                                        </p:tgtEl>
                                        <p:attrNameLst>
                                          <p:attrName>ppt_w</p:attrName>
                                        </p:attrNameLst>
                                      </p:cBhvr>
                                      <p:tavLst>
                                        <p:tav tm="0">
                                          <p:val>
                                            <p:fltVal val="0"/>
                                          </p:val>
                                        </p:tav>
                                        <p:tav tm="100000">
                                          <p:val>
                                            <p:strVal val="#ppt_w"/>
                                          </p:val>
                                        </p:tav>
                                      </p:tavLst>
                                    </p:anim>
                                    <p:anim calcmode="lin" valueType="num">
                                      <p:cBhvr>
                                        <p:cTn id="8" dur="500" fill="hold"/>
                                        <p:tgtEl>
                                          <p:spTgt spid="775"/>
                                        </p:tgtEl>
                                        <p:attrNameLst>
                                          <p:attrName>ppt_h</p:attrName>
                                        </p:attrNameLst>
                                      </p:cBhvr>
                                      <p:tavLst>
                                        <p:tav tm="0">
                                          <p:val>
                                            <p:fltVal val="0"/>
                                          </p:val>
                                        </p:tav>
                                        <p:tav tm="100000">
                                          <p:val>
                                            <p:strVal val="#ppt_h"/>
                                          </p:val>
                                        </p:tav>
                                      </p:tavLst>
                                    </p:anim>
                                    <p:animEffect transition="in" filter="fade">
                                      <p:cBhvr>
                                        <p:cTn id="9" dur="500"/>
                                        <p:tgtEl>
                                          <p:spTgt spid="775"/>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779"/>
                                        </p:tgtEl>
                                        <p:attrNameLst>
                                          <p:attrName>style.visibility</p:attrName>
                                        </p:attrNameLst>
                                      </p:cBhvr>
                                      <p:to>
                                        <p:strVal val="visible"/>
                                      </p:to>
                                    </p:set>
                                    <p:animEffect transition="in" filter="checkerboard(across)">
                                      <p:cBhvr>
                                        <p:cTn id="14" dur="500"/>
                                        <p:tgtEl>
                                          <p:spTgt spid="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 grpId="0"/>
    </p:bldLst>
  </p:timing>
</p:sld>
</file>

<file path=ppt/slides/slide8.xml><?xml version="1.0" encoding="utf-8"?>
<p:sld xmlns:p="http://schemas.openxmlformats.org/presentationml/2006/main" xmlns:r="http://schemas.openxmlformats.org/officeDocument/2006/relationships" xmlns:a="http://schemas.openxmlformats.org/drawingml/2006/main">
  <p:cSld>
    <p:bg>
      <p:bgPr>
        <a:solidFill>
          <a:srgbClr val="FCFCFC"/>
        </a:solidFill>
      </p:bgPr>
    </p:bg>
    <p:spTree>
      <p:nvGrpSpPr>
        <p:cNvPr id="1" name=""/>
        <p:cNvGrpSpPr/>
        <p:nvPr/>
      </p:nvGrpSpPr>
      <p:grpSpPr>
        <a:xfrm>
          <a:off x="0" y="0"/>
          <a:ext cx="0" cy="0"/>
          <a:chOff x="0" y="0"/>
          <a:chExt cx="0" cy="0"/>
        </a:xfrm>
      </p:grpSpPr>
      <p:sp>
        <p:nvSpPr>
          <p:cNvPr id="63" name="曲线"/>
          <p:cNvSpPr>
            <a:spLocks/>
          </p:cNvSpPr>
          <p:nvPr/>
        </p:nvSpPr>
        <p:spPr>
          <a:xfrm rot="5400000">
            <a:off x="723899" y="1828799"/>
            <a:ext cx="1752602" cy="2819400"/>
          </a:xfrm>
          <a:custGeom>
            <a:gdLst>
              <a:gd name="T1" fmla="*/ 0 w 21600"/>
              <a:gd name="T2" fmla="*/ 0 h 21600"/>
              <a:gd name="T3" fmla="*/ 21600 w 21600"/>
              <a:gd name="T4" fmla="*/ 21600 h 21600"/>
            </a:gdLst>
            <a:rect l="T1" t="T2" r="T3" b="T4"/>
            <a:pathLst>
              <a:path w="21600" h="21600">
                <a:moveTo>
                  <a:pt x="16436" y="11430"/>
                </a:moveTo>
                <a:lnTo>
                  <a:pt x="16436" y="11430"/>
                </a:lnTo>
                <a:lnTo>
                  <a:pt x="16944" y="11430"/>
                </a:lnTo>
                <a:lnTo>
                  <a:pt x="17381" y="11591"/>
                </a:lnTo>
                <a:lnTo>
                  <a:pt x="17818" y="11751"/>
                </a:lnTo>
                <a:lnTo>
                  <a:pt x="18181" y="11912"/>
                </a:lnTo>
                <a:lnTo>
                  <a:pt x="18836" y="12289"/>
                </a:lnTo>
                <a:lnTo>
                  <a:pt x="19054" y="12449"/>
                </a:lnTo>
                <a:lnTo>
                  <a:pt x="19054" y="12449"/>
                </a:lnTo>
                <a:lnTo>
                  <a:pt x="19272" y="12556"/>
                </a:lnTo>
                <a:lnTo>
                  <a:pt x="19563" y="12556"/>
                </a:lnTo>
                <a:lnTo>
                  <a:pt x="21308" y="12556"/>
                </a:lnTo>
                <a:lnTo>
                  <a:pt x="21308" y="12556"/>
                </a:lnTo>
                <a:lnTo>
                  <a:pt x="21454" y="12556"/>
                </a:lnTo>
                <a:lnTo>
                  <a:pt x="21527" y="12503"/>
                </a:lnTo>
                <a:lnTo>
                  <a:pt x="21600" y="12449"/>
                </a:lnTo>
                <a:lnTo>
                  <a:pt x="21600" y="12342"/>
                </a:lnTo>
                <a:lnTo>
                  <a:pt x="21600" y="5903"/>
                </a:lnTo>
                <a:lnTo>
                  <a:pt x="21600" y="5903"/>
                </a:lnTo>
                <a:lnTo>
                  <a:pt x="21600" y="5795"/>
                </a:lnTo>
                <a:lnTo>
                  <a:pt x="21527" y="5742"/>
                </a:lnTo>
                <a:lnTo>
                  <a:pt x="21454" y="5687"/>
                </a:lnTo>
                <a:lnTo>
                  <a:pt x="21308" y="5687"/>
                </a:lnTo>
                <a:lnTo>
                  <a:pt x="12581" y="5687"/>
                </a:lnTo>
                <a:lnTo>
                  <a:pt x="12581" y="5687"/>
                </a:lnTo>
                <a:lnTo>
                  <a:pt x="12290" y="5687"/>
                </a:lnTo>
                <a:lnTo>
                  <a:pt x="12290" y="5687"/>
                </a:lnTo>
                <a:lnTo>
                  <a:pt x="12290" y="5420"/>
                </a:lnTo>
                <a:lnTo>
                  <a:pt x="12290" y="4454"/>
                </a:lnTo>
                <a:lnTo>
                  <a:pt x="12290" y="4454"/>
                </a:lnTo>
                <a:lnTo>
                  <a:pt x="12362" y="4238"/>
                </a:lnTo>
                <a:lnTo>
                  <a:pt x="12509" y="4077"/>
                </a:lnTo>
                <a:lnTo>
                  <a:pt x="12509" y="4077"/>
                </a:lnTo>
                <a:lnTo>
                  <a:pt x="12727" y="3916"/>
                </a:lnTo>
                <a:lnTo>
                  <a:pt x="13236" y="3487"/>
                </a:lnTo>
                <a:lnTo>
                  <a:pt x="13454" y="3219"/>
                </a:lnTo>
                <a:lnTo>
                  <a:pt x="13672" y="2897"/>
                </a:lnTo>
                <a:lnTo>
                  <a:pt x="13818" y="2574"/>
                </a:lnTo>
                <a:lnTo>
                  <a:pt x="13890" y="2252"/>
                </a:lnTo>
                <a:lnTo>
                  <a:pt x="13890" y="2252"/>
                </a:lnTo>
                <a:lnTo>
                  <a:pt x="13818" y="1769"/>
                </a:lnTo>
                <a:lnTo>
                  <a:pt x="13672" y="1341"/>
                </a:lnTo>
                <a:lnTo>
                  <a:pt x="13381" y="964"/>
                </a:lnTo>
                <a:lnTo>
                  <a:pt x="13018" y="642"/>
                </a:lnTo>
                <a:lnTo>
                  <a:pt x="12509" y="374"/>
                </a:lnTo>
                <a:lnTo>
                  <a:pt x="12000" y="160"/>
                </a:lnTo>
                <a:lnTo>
                  <a:pt x="11418" y="0"/>
                </a:lnTo>
                <a:lnTo>
                  <a:pt x="10836" y="0"/>
                </a:lnTo>
                <a:lnTo>
                  <a:pt x="10836" y="0"/>
                </a:lnTo>
                <a:lnTo>
                  <a:pt x="10181" y="0"/>
                </a:lnTo>
                <a:lnTo>
                  <a:pt x="9600" y="160"/>
                </a:lnTo>
                <a:lnTo>
                  <a:pt x="9090" y="374"/>
                </a:lnTo>
                <a:lnTo>
                  <a:pt x="8653" y="642"/>
                </a:lnTo>
                <a:lnTo>
                  <a:pt x="8290" y="964"/>
                </a:lnTo>
                <a:lnTo>
                  <a:pt x="7999" y="1341"/>
                </a:lnTo>
                <a:lnTo>
                  <a:pt x="7781" y="1769"/>
                </a:lnTo>
                <a:lnTo>
                  <a:pt x="7709" y="2252"/>
                </a:lnTo>
                <a:lnTo>
                  <a:pt x="7709" y="2252"/>
                </a:lnTo>
                <a:lnTo>
                  <a:pt x="7781" y="2574"/>
                </a:lnTo>
                <a:lnTo>
                  <a:pt x="7927" y="2897"/>
                </a:lnTo>
                <a:lnTo>
                  <a:pt x="8144" y="3219"/>
                </a:lnTo>
                <a:lnTo>
                  <a:pt x="8436" y="3487"/>
                </a:lnTo>
                <a:lnTo>
                  <a:pt x="8872" y="3916"/>
                </a:lnTo>
                <a:lnTo>
                  <a:pt x="9090" y="4077"/>
                </a:lnTo>
                <a:lnTo>
                  <a:pt x="9090" y="4077"/>
                </a:lnTo>
                <a:lnTo>
                  <a:pt x="9236" y="4238"/>
                </a:lnTo>
                <a:lnTo>
                  <a:pt x="9309" y="4454"/>
                </a:lnTo>
                <a:lnTo>
                  <a:pt x="9309" y="5420"/>
                </a:lnTo>
                <a:lnTo>
                  <a:pt x="9309" y="5420"/>
                </a:lnTo>
                <a:lnTo>
                  <a:pt x="9309" y="5687"/>
                </a:lnTo>
                <a:lnTo>
                  <a:pt x="9309" y="5687"/>
                </a:lnTo>
                <a:lnTo>
                  <a:pt x="9018" y="5687"/>
                </a:lnTo>
                <a:lnTo>
                  <a:pt x="290" y="5687"/>
                </a:lnTo>
                <a:lnTo>
                  <a:pt x="290" y="5687"/>
                </a:lnTo>
                <a:lnTo>
                  <a:pt x="218" y="5687"/>
                </a:lnTo>
                <a:lnTo>
                  <a:pt x="71" y="5742"/>
                </a:lnTo>
                <a:lnTo>
                  <a:pt x="0" y="5795"/>
                </a:lnTo>
                <a:lnTo>
                  <a:pt x="0" y="5903"/>
                </a:lnTo>
                <a:lnTo>
                  <a:pt x="0" y="21412"/>
                </a:lnTo>
                <a:lnTo>
                  <a:pt x="0" y="21412"/>
                </a:lnTo>
                <a:lnTo>
                  <a:pt x="0" y="21518"/>
                </a:lnTo>
                <a:lnTo>
                  <a:pt x="71" y="21572"/>
                </a:lnTo>
                <a:lnTo>
                  <a:pt x="218" y="21626"/>
                </a:lnTo>
                <a:lnTo>
                  <a:pt x="290" y="21626"/>
                </a:lnTo>
                <a:lnTo>
                  <a:pt x="21308" y="21626"/>
                </a:lnTo>
                <a:lnTo>
                  <a:pt x="21308" y="21626"/>
                </a:lnTo>
                <a:lnTo>
                  <a:pt x="21454" y="21626"/>
                </a:lnTo>
                <a:lnTo>
                  <a:pt x="21527" y="21572"/>
                </a:lnTo>
                <a:lnTo>
                  <a:pt x="21600" y="21518"/>
                </a:lnTo>
                <a:lnTo>
                  <a:pt x="21600" y="21412"/>
                </a:lnTo>
                <a:lnTo>
                  <a:pt x="21600" y="14972"/>
                </a:lnTo>
                <a:lnTo>
                  <a:pt x="21600" y="14972"/>
                </a:lnTo>
                <a:lnTo>
                  <a:pt x="21600" y="14918"/>
                </a:lnTo>
                <a:lnTo>
                  <a:pt x="21527" y="14865"/>
                </a:lnTo>
                <a:lnTo>
                  <a:pt x="21454" y="14810"/>
                </a:lnTo>
                <a:lnTo>
                  <a:pt x="21308" y="14756"/>
                </a:lnTo>
                <a:lnTo>
                  <a:pt x="19563" y="14756"/>
                </a:lnTo>
                <a:lnTo>
                  <a:pt x="19563" y="14756"/>
                </a:lnTo>
                <a:lnTo>
                  <a:pt x="19272" y="14810"/>
                </a:lnTo>
                <a:lnTo>
                  <a:pt x="19054" y="14918"/>
                </a:lnTo>
                <a:lnTo>
                  <a:pt x="19054" y="14918"/>
                </a:lnTo>
                <a:lnTo>
                  <a:pt x="18836" y="15079"/>
                </a:lnTo>
                <a:lnTo>
                  <a:pt x="18181" y="15455"/>
                </a:lnTo>
                <a:lnTo>
                  <a:pt x="17818" y="15616"/>
                </a:lnTo>
                <a:lnTo>
                  <a:pt x="17381" y="15777"/>
                </a:lnTo>
                <a:lnTo>
                  <a:pt x="16944" y="15883"/>
                </a:lnTo>
                <a:lnTo>
                  <a:pt x="16436" y="15937"/>
                </a:lnTo>
                <a:lnTo>
                  <a:pt x="16436" y="15937"/>
                </a:lnTo>
                <a:lnTo>
                  <a:pt x="15781" y="15883"/>
                </a:lnTo>
                <a:lnTo>
                  <a:pt x="15200" y="15777"/>
                </a:lnTo>
                <a:lnTo>
                  <a:pt x="14690" y="15561"/>
                </a:lnTo>
                <a:lnTo>
                  <a:pt x="14181" y="15294"/>
                </a:lnTo>
                <a:lnTo>
                  <a:pt x="13818" y="14972"/>
                </a:lnTo>
                <a:lnTo>
                  <a:pt x="13454" y="14542"/>
                </a:lnTo>
                <a:lnTo>
                  <a:pt x="13309" y="14113"/>
                </a:lnTo>
                <a:lnTo>
                  <a:pt x="13236" y="13683"/>
                </a:lnTo>
                <a:lnTo>
                  <a:pt x="13236" y="13683"/>
                </a:lnTo>
                <a:lnTo>
                  <a:pt x="13309" y="13200"/>
                </a:lnTo>
                <a:lnTo>
                  <a:pt x="13454" y="12771"/>
                </a:lnTo>
                <a:lnTo>
                  <a:pt x="13818" y="12395"/>
                </a:lnTo>
                <a:lnTo>
                  <a:pt x="14181" y="12073"/>
                </a:lnTo>
                <a:lnTo>
                  <a:pt x="14690" y="11806"/>
                </a:lnTo>
                <a:lnTo>
                  <a:pt x="15200" y="11591"/>
                </a:lnTo>
                <a:lnTo>
                  <a:pt x="15781" y="11430"/>
                </a:lnTo>
                <a:lnTo>
                  <a:pt x="16436" y="11430"/>
                </a:lnTo>
                <a:lnTo>
                  <a:pt x="16436" y="11430"/>
                </a:lnTo>
                <a:close/>
              </a:path>
            </a:pathLst>
          </a:custGeom>
          <a:gradFill rotWithShape="1">
            <a:gsLst>
              <a:gs pos="0">
                <a:srgbClr val="5D7FCA">
                  <a:lumMod val="98000"/>
                  <a:lumOff val="2000"/>
                  <a:alpha val="100000"/>
                </a:srgbClr>
              </a:gs>
              <a:gs pos="50000">
                <a:srgbClr val="3E70CA">
                  <a:alpha val="100000"/>
                </a:srgbClr>
              </a:gs>
              <a:gs pos="100000">
                <a:srgbClr val="3062BB">
                  <a:lumMod val="99000"/>
                  <a:alpha val="100000"/>
                </a:srgbClr>
              </a:gs>
            </a:gsLst>
            <a:lin ang="5400000" scaled="1"/>
          </a:gradFill>
          <a:ln w="9525" cmpd="sng" cap="flat">
            <a:solidFill>
              <a:srgbClr val="000000"/>
            </a:solidFill>
            <a:prstDash val="solid"/>
            <a:round/>
          </a:ln>
          <a:effectLst>
            <a:outerShdw sx="100000" sy="100000" algn="ctr" rotWithShape="0" blurRad="57150" dist="19050" dir="5400000">
              <a:srgbClr val="000000">
                <a:alpha val="62745"/>
              </a:srgbClr>
            </a:outerShdw>
          </a:effectLst>
        </p:spPr>
      </p:sp>
      <p:sp>
        <p:nvSpPr>
          <p:cNvPr id="64" name="矩形"/>
          <p:cNvSpPr>
            <a:spLocks/>
          </p:cNvSpPr>
          <p:nvPr/>
        </p:nvSpPr>
        <p:spPr>
          <a:xfrm rot="0">
            <a:off x="165101" y="3054347"/>
            <a:ext cx="2222500" cy="868680"/>
          </a:xfrm>
          <a:prstGeom prst="rect"/>
          <a:noFill/>
          <a:ln w="9525" cmpd="sng" cap="flat">
            <a:noFill/>
            <a:prstDash val="solid"/>
            <a:miter/>
          </a:ln>
        </p:spPr>
        <p:txBody>
          <a:bodyPr vert="horz" wrap="square" lIns="0" tIns="0" rIns="0" bIns="0" anchor="t" anchorCtr="0">
            <a:prstTxWarp prst="textNoShape"/>
            <a:spAutoFit/>
          </a:bodyPr>
          <a:lstStyle/>
          <a:p>
            <a:pPr marL="0" indent="0" algn="just" defTabSz="457200" eaLnBrk="1" latinLnBrk="0" hangingPunct="1">
              <a:lnSpc>
                <a:spcPct val="120000"/>
              </a:lnSpc>
              <a:spcBef>
                <a:spcPts val="0"/>
              </a:spcBef>
              <a:spcAft>
                <a:spcPts val="0"/>
              </a:spcAft>
              <a:buNone/>
            </a:pPr>
            <a:r>
              <a:rPr lang="zh-CN" altLang="en-US" sz="2400" b="1" i="0" u="none" strike="noStrike" kern="1200" cap="none" spc="67" baseline="0">
                <a:gradFill>
                  <a:gsLst>
                    <a:gs pos="25000">
                      <a:srgbClr val="FF7213"/>
                    </a:gs>
                    <a:gs pos="100000">
                      <a:srgbClr val="B24900"/>
                    </a:gs>
                  </a:gsLst>
                  <a:lin ang="5400000" scaled="0"/>
                </a:gradFill>
                <a:effectLst>
                  <a:outerShdw sx="100000" sy="100000" blurRad="76200" dir="5400000" dist="50800" algn="tl">
                    <a:srgbClr val="000000">
                      <a:alpha val="65000"/>
                    </a:srgbClr>
                  </a:outerShdw>
                </a:effectLst>
                <a:latin typeface="Arial" pitchFamily="0" charset="0"/>
                <a:ea typeface="微软雅黑" pitchFamily="0" charset="0"/>
                <a:cs typeface="黑体" pitchFamily="0" charset="0"/>
                <a:sym typeface="Arial" pitchFamily="0" charset="0"/>
              </a:rPr>
              <a:t>纳税主体的判定</a:t>
            </a:r>
            <a:endParaRPr lang="en-US" altLang="zh-CN" sz="2400" b="1" i="0" u="none" strike="noStrike" kern="1200" cap="none" spc="67" baseline="0">
              <a:gradFill>
                <a:gsLst>
                  <a:gs pos="25000">
                    <a:srgbClr val="FF7213"/>
                  </a:gs>
                  <a:gs pos="100000">
                    <a:srgbClr val="B24900"/>
                  </a:gs>
                </a:gsLst>
                <a:lin ang="5400000" scaled="0"/>
              </a:gradFill>
              <a:effectLst>
                <a:outerShdw sx="100000" sy="100000" blurRad="76200" dir="5400000" dist="50800" algn="tl">
                  <a:srgbClr val="000000">
                    <a:alpha val="65000"/>
                  </a:srgbClr>
                </a:outerShdw>
              </a:effectLst>
              <a:latin typeface="Arial" pitchFamily="0" charset="0"/>
              <a:ea typeface="微软雅黑" pitchFamily="0" charset="0"/>
              <a:cs typeface="黑体" pitchFamily="0" charset="0"/>
              <a:sym typeface="Arial" pitchFamily="0" charset="0"/>
            </a:endParaRPr>
          </a:p>
          <a:p>
            <a:pPr marL="0" indent="0" algn="just" defTabSz="457200" eaLnBrk="1" latinLnBrk="0" hangingPunct="1">
              <a:lnSpc>
                <a:spcPct val="120000"/>
              </a:lnSpc>
              <a:spcBef>
                <a:spcPts val="0"/>
              </a:spcBef>
              <a:spcAft>
                <a:spcPts val="0"/>
              </a:spcAft>
              <a:buNone/>
            </a:pPr>
            <a:r>
              <a:rPr lang="zh-CN" altLang="en-US" sz="2400" b="1" i="0" u="none" strike="noStrike" kern="1200" cap="none" spc="67" baseline="0">
                <a:gradFill>
                  <a:gsLst>
                    <a:gs pos="25000">
                      <a:srgbClr val="FF7213"/>
                    </a:gs>
                    <a:gs pos="100000">
                      <a:srgbClr val="B24900"/>
                    </a:gs>
                  </a:gsLst>
                  <a:lin ang="5400000" scaled="0"/>
                </a:gradFill>
                <a:effectLst>
                  <a:outerShdw sx="100000" sy="100000" blurRad="76200" dir="5400000" dist="50800" algn="tl">
                    <a:srgbClr val="000000">
                      <a:alpha val="65000"/>
                    </a:srgbClr>
                  </a:outerShdw>
                </a:effectLst>
                <a:latin typeface="Arial" pitchFamily="0" charset="0"/>
                <a:ea typeface="微软雅黑" pitchFamily="0" charset="0"/>
                <a:cs typeface="黑体" pitchFamily="0" charset="0"/>
                <a:sym typeface="Arial" pitchFamily="0" charset="0"/>
              </a:rPr>
              <a:t>（纳税人）</a:t>
            </a:r>
            <a:endParaRPr lang="zh-CN" altLang="en-US" sz="2400" b="1" i="0" u="none" strike="noStrike" kern="1200" cap="none" spc="67" baseline="0">
              <a:gradFill>
                <a:gsLst>
                  <a:gs pos="25000">
                    <a:srgbClr val="FF7213"/>
                  </a:gs>
                  <a:gs pos="100000">
                    <a:srgbClr val="B24900"/>
                  </a:gs>
                </a:gsLst>
                <a:lin ang="5400000" scaled="0"/>
              </a:gradFill>
              <a:effectLst>
                <a:outerShdw sx="100000" sy="100000" blurRad="76200" dir="5400000" dist="50800" algn="tl">
                  <a:srgbClr val="000000">
                    <a:alpha val="65000"/>
                  </a:srgbClr>
                </a:outerShdw>
              </a:effectLst>
              <a:latin typeface="Arial" pitchFamily="0" charset="0"/>
              <a:ea typeface="微软雅黑" pitchFamily="0" charset="0"/>
              <a:cs typeface="黑体" pitchFamily="0" charset="0"/>
              <a:sym typeface="Arial" pitchFamily="0" charset="0"/>
            </a:endParaRPr>
          </a:p>
        </p:txBody>
      </p:sp>
      <p:sp>
        <p:nvSpPr>
          <p:cNvPr id="65" name="曲线"/>
          <p:cNvSpPr>
            <a:spLocks/>
          </p:cNvSpPr>
          <p:nvPr/>
        </p:nvSpPr>
        <p:spPr>
          <a:xfrm rot="0">
            <a:off x="2952729" y="476229"/>
            <a:ext cx="1440604" cy="5524539"/>
          </a:xfrm>
          <a:custGeom>
            <a:gdLst>
              <a:gd name="T1" fmla="*/ 0 w 21600"/>
              <a:gd name="T2" fmla="*/ 0 h 21600"/>
              <a:gd name="T3" fmla="*/ 21600 w 21600"/>
              <a:gd name="T4" fmla="*/ 21600 h 21600"/>
            </a:gdLst>
            <a:rect l="T1" t="T2" r="T3" b="T4"/>
            <a:pathLst>
              <a:path w="21600" h="21600">
                <a:moveTo>
                  <a:pt x="21600" y="0"/>
                </a:moveTo>
                <a:lnTo>
                  <a:pt x="21600" y="245"/>
                </a:lnTo>
                <a:lnTo>
                  <a:pt x="21561" y="243"/>
                </a:lnTo>
                <a:cubicBezTo>
                  <a:pt x="16711" y="243"/>
                  <a:pt x="12726" y="1320"/>
                  <a:pt x="12332" y="2696"/>
                </a:cubicBezTo>
                <a:cubicBezTo>
                  <a:pt x="12314" y="2721"/>
                  <a:pt x="12303" y="2747"/>
                  <a:pt x="12304" y="2773"/>
                </a:cubicBezTo>
                <a:lnTo>
                  <a:pt x="12243" y="2949"/>
                </a:lnTo>
                <a:cubicBezTo>
                  <a:pt x="12243" y="2962"/>
                  <a:pt x="12245" y="2977"/>
                  <a:pt x="12258" y="2990"/>
                </a:cubicBezTo>
                <a:cubicBezTo>
                  <a:pt x="12196" y="3103"/>
                  <a:pt x="12183" y="3221"/>
                  <a:pt x="12183" y="3342"/>
                </a:cubicBezTo>
                <a:lnTo>
                  <a:pt x="12183" y="8028"/>
                </a:lnTo>
                <a:cubicBezTo>
                  <a:pt x="12183" y="9292"/>
                  <a:pt x="9701" y="10790"/>
                  <a:pt x="3534" y="10790"/>
                </a:cubicBezTo>
                <a:lnTo>
                  <a:pt x="3534" y="10832"/>
                </a:lnTo>
                <a:cubicBezTo>
                  <a:pt x="9537" y="10832"/>
                  <a:pt x="12183" y="12322"/>
                  <a:pt x="12183" y="13570"/>
                </a:cubicBezTo>
                <a:lnTo>
                  <a:pt x="12183" y="18252"/>
                </a:lnTo>
                <a:lnTo>
                  <a:pt x="12254" y="18563"/>
                </a:lnTo>
                <a:lnTo>
                  <a:pt x="12243" y="18592"/>
                </a:lnTo>
                <a:cubicBezTo>
                  <a:pt x="12243" y="18639"/>
                  <a:pt x="12247" y="18686"/>
                  <a:pt x="12292" y="18732"/>
                </a:cubicBezTo>
                <a:cubicBezTo>
                  <a:pt x="12288" y="18780"/>
                  <a:pt x="12310" y="18827"/>
                  <a:pt x="12341" y="18873"/>
                </a:cubicBezTo>
                <a:cubicBezTo>
                  <a:pt x="12777" y="20235"/>
                  <a:pt x="16742" y="21298"/>
                  <a:pt x="21561" y="21298"/>
                </a:cubicBezTo>
                <a:cubicBezTo>
                  <a:pt x="21574" y="21298"/>
                  <a:pt x="21586" y="21298"/>
                  <a:pt x="21600" y="21297"/>
                </a:cubicBezTo>
                <a:lnTo>
                  <a:pt x="21600" y="21600"/>
                </a:lnTo>
                <a:cubicBezTo>
                  <a:pt x="17155" y="21600"/>
                  <a:pt x="13871" y="21327"/>
                  <a:pt x="11781" y="20788"/>
                </a:cubicBezTo>
                <a:cubicBezTo>
                  <a:pt x="9684" y="20245"/>
                  <a:pt x="8647" y="19271"/>
                  <a:pt x="8647" y="17871"/>
                </a:cubicBezTo>
                <a:lnTo>
                  <a:pt x="8647" y="13761"/>
                </a:lnTo>
                <a:cubicBezTo>
                  <a:pt x="8647" y="12994"/>
                  <a:pt x="8124" y="12375"/>
                  <a:pt x="7068" y="11897"/>
                </a:cubicBezTo>
                <a:cubicBezTo>
                  <a:pt x="6033" y="11421"/>
                  <a:pt x="3668" y="11147"/>
                  <a:pt x="0" y="11086"/>
                </a:cubicBezTo>
                <a:lnTo>
                  <a:pt x="0" y="10513"/>
                </a:lnTo>
                <a:cubicBezTo>
                  <a:pt x="3400" y="10385"/>
                  <a:pt x="5697" y="10128"/>
                  <a:pt x="6867" y="9746"/>
                </a:cubicBezTo>
                <a:cubicBezTo>
                  <a:pt x="8056" y="9365"/>
                  <a:pt x="8647" y="8725"/>
                  <a:pt x="8647" y="7837"/>
                </a:cubicBezTo>
                <a:lnTo>
                  <a:pt x="8647" y="3726"/>
                </a:lnTo>
                <a:cubicBezTo>
                  <a:pt x="8647" y="2324"/>
                  <a:pt x="9684" y="1353"/>
                  <a:pt x="11781" y="810"/>
                </a:cubicBezTo>
                <a:cubicBezTo>
                  <a:pt x="13871" y="267"/>
                  <a:pt x="17155" y="0"/>
                  <a:pt x="21600" y="0"/>
                </a:cubicBezTo>
                <a:close/>
              </a:path>
            </a:pathLst>
          </a:custGeom>
          <a:gradFill rotWithShape="1">
            <a:gsLst>
              <a:gs pos="0">
                <a:srgbClr val="6DA3DA">
                  <a:lumMod val="98000"/>
                  <a:lumOff val="2000"/>
                  <a:alpha val="100000"/>
                </a:srgbClr>
              </a:gs>
              <a:gs pos="50000">
                <a:srgbClr val="559BDB">
                  <a:alpha val="100000"/>
                </a:srgbClr>
              </a:gs>
              <a:gs pos="100000">
                <a:srgbClr val="468BC9">
                  <a:lumMod val="99000"/>
                  <a:alpha val="100000"/>
                </a:srgbClr>
              </a:gs>
            </a:gsLst>
            <a:lin ang="5400000" scaled="1"/>
          </a:gradFill>
          <a:ln w="6350" cmpd="sng" cap="flat">
            <a:solidFill>
              <a:srgbClr val="5B9BD5"/>
            </a:solidFill>
            <a:prstDash val="solid"/>
            <a:miter/>
          </a:ln>
        </p:spPr>
      </p:sp>
      <p:sp>
        <p:nvSpPr>
          <p:cNvPr id="66" name="矩形"/>
          <p:cNvSpPr>
            <a:spLocks/>
          </p:cNvSpPr>
          <p:nvPr/>
        </p:nvSpPr>
        <p:spPr>
          <a:xfrm rot="0">
            <a:off x="6000748" y="5278756"/>
            <a:ext cx="6191251" cy="1188714"/>
          </a:xfrm>
          <a:prstGeom prst="rect"/>
          <a:noFill/>
          <a:ln w="9525" cmpd="sng" cap="flat">
            <a:noFill/>
            <a:prstDash val="solid"/>
            <a:miter/>
          </a:ln>
        </p:spPr>
        <p:txBody>
          <a:bodyPr vert="horz" wrap="square" lIns="121917" tIns="60957" rIns="121917" bIns="60957" anchor="ctr" anchorCtr="0">
            <a:prstTxWarp prst="textNoShape"/>
            <a:spAutoFit/>
          </a:bodyPr>
          <a:lstStyle/>
          <a:p>
            <a:pPr marL="0" indent="406273" algn="l" defTabSz="1219073" fontAlgn="base">
              <a:lnSpc>
                <a:spcPct val="100000"/>
              </a:lnSpc>
              <a:spcBef>
                <a:spcPts val="0"/>
              </a:spcBef>
              <a:spcAft>
                <a:spcPts val="0"/>
              </a:spcAft>
              <a:buNone/>
            </a:pPr>
            <a:r>
              <a:rPr lang="en-US" altLang="zh-CN" sz="1800" b="0" i="0" u="none" strike="noStrike" kern="1200" cap="none" spc="0" baseline="0">
                <a:solidFill>
                  <a:schemeClr val="tx1"/>
                </a:solidFill>
                <a:latin typeface="微软雅黑" pitchFamily="0" charset="0"/>
                <a:ea typeface="微软雅黑" pitchFamily="0" charset="0"/>
                <a:cs typeface="Arial" pitchFamily="0" charset="0"/>
              </a:rPr>
              <a:t> 《</a:t>
            </a:r>
            <a:r>
              <a:rPr lang="zh-CN" altLang="en-US" sz="1800" b="0" i="0" u="none" strike="noStrike" kern="1200" cap="none" spc="0" baseline="0">
                <a:solidFill>
                  <a:schemeClr val="tx1"/>
                </a:solidFill>
                <a:latin typeface="微软雅黑" pitchFamily="0" charset="0"/>
                <a:ea typeface="微软雅黑" pitchFamily="0" charset="0"/>
                <a:cs typeface="Arial" pitchFamily="0" charset="0"/>
              </a:rPr>
              <a:t>个体工商户条例》有经营能力的公民，依照本条例规定经工商行政管理部门登记，从事工商业经营的，为个体工商户。</a:t>
            </a:r>
            <a:endParaRPr lang="en-US" altLang="zh-CN" sz="1800" b="0" i="0" u="none" strike="noStrike" kern="1200" cap="none" spc="0" baseline="0">
              <a:solidFill>
                <a:schemeClr val="tx1"/>
              </a:solidFill>
              <a:latin typeface="微软雅黑" pitchFamily="0" charset="0"/>
              <a:ea typeface="微软雅黑" pitchFamily="0" charset="0"/>
              <a:cs typeface="Arial" pitchFamily="0" charset="0"/>
            </a:endParaRPr>
          </a:p>
          <a:p>
            <a:pPr marL="0" indent="406273" algn="l" defTabSz="1219073" eaLnBrk="0" fontAlgn="base" latinLnBrk="0" hangingPunct="0">
              <a:lnSpc>
                <a:spcPct val="100000"/>
              </a:lnSpc>
              <a:spcBef>
                <a:spcPts val="0"/>
              </a:spcBef>
              <a:spcAft>
                <a:spcPts val="0"/>
              </a:spcAft>
              <a:buNone/>
            </a:pPr>
            <a:r>
              <a:rPr lang="zh-CN" altLang="en-US" sz="1800" b="0" i="0" u="none" strike="noStrike" kern="1200" cap="none" spc="0" baseline="0">
                <a:solidFill>
                  <a:schemeClr val="tx1"/>
                </a:solidFill>
                <a:latin typeface="微软雅黑" pitchFamily="0" charset="0"/>
                <a:ea typeface="微软雅黑" pitchFamily="0" charset="0"/>
                <a:cs typeface="Arial" pitchFamily="0" charset="0"/>
              </a:rPr>
              <a:t>个体工商户可以个人经营，也可以家庭经营。</a:t>
            </a:r>
            <a:endParaRPr lang="zh-CN" altLang="en-US" sz="1800" b="0"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67" name="矩形"/>
          <p:cNvSpPr>
            <a:spLocks/>
          </p:cNvSpPr>
          <p:nvPr/>
        </p:nvSpPr>
        <p:spPr>
          <a:xfrm rot="0">
            <a:off x="4667240" y="380979"/>
            <a:ext cx="2667019" cy="314325"/>
          </a:xfrm>
          <a:prstGeom prst="rect"/>
          <a:noFill/>
          <a:ln w="9525" cmpd="sng" cap="flat">
            <a:noFill/>
            <a:prstDash val="solid"/>
            <a:miter/>
          </a:ln>
        </p:spPr>
        <p:txBody>
          <a:bodyPr vert="horz" wrap="square" lIns="0" tIns="0" rIns="0" bIns="0" anchor="t" anchorCtr="0">
            <a:prstTxWarp prst="textNoShape"/>
            <a:spAutoFit/>
          </a:bodyPr>
          <a:lstStyle/>
          <a:p>
            <a:pPr marL="0" indent="0" algn="l">
              <a:lnSpc>
                <a:spcPct val="100000"/>
              </a:lnSpc>
              <a:spcBef>
                <a:spcPts val="0"/>
              </a:spcBef>
              <a:spcAft>
                <a:spcPts val="0"/>
              </a:spcAft>
              <a:buNone/>
            </a:pPr>
            <a:r>
              <a:rPr lang="zh-CN" altLang="en-US" sz="2100" b="1" i="0" u="none" strike="noStrike" kern="1200" cap="none" spc="0" baseline="0">
                <a:solidFill>
                  <a:srgbClr val="1A7B80"/>
                </a:solidFill>
                <a:latin typeface="微软雅黑" pitchFamily="0" charset="0"/>
                <a:ea typeface="微软雅黑" pitchFamily="0" charset="0"/>
                <a:cs typeface="Arial" pitchFamily="0" charset="0"/>
              </a:rPr>
              <a:t>个人</a:t>
            </a:r>
            <a:endParaRPr lang="zh-CN" altLang="en-US" sz="2100" b="1" i="0" u="none" strike="noStrike" kern="1200" cap="none" spc="0" baseline="0">
              <a:solidFill>
                <a:srgbClr val="1A7B80"/>
              </a:solidFill>
              <a:latin typeface="微软雅黑" pitchFamily="0" charset="0"/>
              <a:ea typeface="微软雅黑" pitchFamily="0" charset="0"/>
              <a:cs typeface="Arial" pitchFamily="0" charset="0"/>
            </a:endParaRPr>
          </a:p>
        </p:txBody>
      </p:sp>
      <p:sp>
        <p:nvSpPr>
          <p:cNvPr id="68" name="矩形"/>
          <p:cNvSpPr>
            <a:spLocks/>
          </p:cNvSpPr>
          <p:nvPr/>
        </p:nvSpPr>
        <p:spPr>
          <a:xfrm rot="0">
            <a:off x="4476739" y="5429265"/>
            <a:ext cx="2667018" cy="314324"/>
          </a:xfrm>
          <a:prstGeom prst="rect"/>
          <a:noFill/>
          <a:ln w="9525" cmpd="sng" cap="flat">
            <a:noFill/>
            <a:prstDash val="solid"/>
            <a:miter/>
          </a:ln>
        </p:spPr>
        <p:txBody>
          <a:bodyPr vert="horz" wrap="square" lIns="0" tIns="0" rIns="0" bIns="0" anchor="t" anchorCtr="0">
            <a:prstTxWarp prst="textNoShape"/>
            <a:spAutoFit/>
          </a:bodyPr>
          <a:lstStyle/>
          <a:p>
            <a:pPr marL="0" indent="0" algn="l">
              <a:lnSpc>
                <a:spcPct val="100000"/>
              </a:lnSpc>
              <a:spcBef>
                <a:spcPts val="0"/>
              </a:spcBef>
              <a:spcAft>
                <a:spcPts val="0"/>
              </a:spcAft>
              <a:buNone/>
            </a:pPr>
            <a:r>
              <a:rPr lang="zh-CN" altLang="en-US" sz="2100" b="1" i="0" u="none" strike="noStrike" kern="1200" cap="none" spc="0" baseline="0">
                <a:solidFill>
                  <a:srgbClr val="1A7B80"/>
                </a:solidFill>
                <a:latin typeface="微软雅黑" pitchFamily="0" charset="0"/>
                <a:ea typeface="微软雅黑" pitchFamily="0" charset="0"/>
                <a:cs typeface="Arial" pitchFamily="0" charset="0"/>
              </a:rPr>
              <a:t>个体工商户</a:t>
            </a:r>
            <a:endParaRPr lang="zh-CN" altLang="en-US" sz="2100" b="1" i="0" u="none" strike="noStrike" kern="1200" cap="none" spc="0" baseline="0">
              <a:solidFill>
                <a:srgbClr val="1A7B80"/>
              </a:solidFill>
              <a:latin typeface="微软雅黑" pitchFamily="0" charset="0"/>
              <a:ea typeface="微软雅黑" pitchFamily="0" charset="0"/>
              <a:cs typeface="Arial" pitchFamily="0" charset="0"/>
            </a:endParaRPr>
          </a:p>
        </p:txBody>
      </p:sp>
      <p:sp>
        <p:nvSpPr>
          <p:cNvPr id="69" name="矩形"/>
          <p:cNvSpPr>
            <a:spLocks/>
          </p:cNvSpPr>
          <p:nvPr/>
        </p:nvSpPr>
        <p:spPr>
          <a:xfrm rot="0">
            <a:off x="4286237" y="2666995"/>
            <a:ext cx="2667019" cy="628650"/>
          </a:xfrm>
          <a:prstGeom prst="rect"/>
          <a:noFill/>
          <a:ln w="9525" cmpd="sng" cap="flat">
            <a:noFill/>
            <a:prstDash val="solid"/>
            <a:miter/>
          </a:ln>
        </p:spPr>
        <p:txBody>
          <a:bodyPr vert="horz" wrap="square" lIns="0" tIns="0" rIns="0" bIns="0" anchor="t" anchorCtr="0">
            <a:prstTxWarp prst="textNoShape"/>
            <a:spAutoFit/>
          </a:bodyPr>
          <a:lstStyle/>
          <a:p>
            <a:pPr marL="0" indent="0" algn="l">
              <a:lnSpc>
                <a:spcPct val="100000"/>
              </a:lnSpc>
              <a:spcBef>
                <a:spcPts val="0"/>
              </a:spcBef>
              <a:spcAft>
                <a:spcPts val="0"/>
              </a:spcAft>
              <a:buNone/>
            </a:pPr>
            <a:r>
              <a:rPr lang="zh-CN" altLang="en-US" sz="2100" b="1" i="0" u="none" strike="noStrike" kern="1200" cap="none" spc="0" baseline="0">
                <a:solidFill>
                  <a:srgbClr val="1A7B80"/>
                </a:solidFill>
                <a:latin typeface="微软雅黑" pitchFamily="0" charset="0"/>
                <a:ea typeface="微软雅黑" pitchFamily="0" charset="0"/>
                <a:cs typeface="Arial" pitchFamily="0" charset="0"/>
              </a:rPr>
              <a:t>合伙企业、</a:t>
            </a:r>
            <a:endParaRPr lang="en-US" altLang="zh-CN" sz="2100" b="1" i="0" u="none" strike="noStrike" kern="1200" cap="none" spc="0" baseline="0">
              <a:solidFill>
                <a:srgbClr val="1A7B80"/>
              </a:solidFill>
              <a:latin typeface="微软雅黑" pitchFamily="0" charset="0"/>
              <a:ea typeface="微软雅黑" pitchFamily="0" charset="0"/>
              <a:cs typeface="Arial" pitchFamily="0" charset="0"/>
            </a:endParaRPr>
          </a:p>
          <a:p>
            <a:pPr marL="0" indent="0" algn="l">
              <a:lnSpc>
                <a:spcPct val="100000"/>
              </a:lnSpc>
              <a:spcBef>
                <a:spcPts val="0"/>
              </a:spcBef>
              <a:spcAft>
                <a:spcPts val="0"/>
              </a:spcAft>
              <a:buNone/>
            </a:pPr>
            <a:r>
              <a:rPr lang="zh-CN" altLang="en-US" sz="2100" b="1" i="0" u="none" strike="noStrike" kern="1200" cap="none" spc="0" baseline="0">
                <a:solidFill>
                  <a:srgbClr val="1A7B80"/>
                </a:solidFill>
                <a:latin typeface="微软雅黑" pitchFamily="0" charset="0"/>
                <a:ea typeface="微软雅黑" pitchFamily="0" charset="0"/>
                <a:cs typeface="Arial" pitchFamily="0" charset="0"/>
              </a:rPr>
              <a:t>个人独资企业</a:t>
            </a:r>
            <a:endParaRPr lang="zh-CN" altLang="en-US" sz="2100" b="1" i="0" u="none" strike="noStrike" kern="1200" cap="none" spc="0" baseline="0">
              <a:solidFill>
                <a:srgbClr val="1A7B80"/>
              </a:solidFill>
              <a:latin typeface="微软雅黑" pitchFamily="0" charset="0"/>
              <a:ea typeface="微软雅黑" pitchFamily="0" charset="0"/>
              <a:cs typeface="Arial" pitchFamily="0" charset="0"/>
            </a:endParaRPr>
          </a:p>
        </p:txBody>
      </p:sp>
      <p:sp>
        <p:nvSpPr>
          <p:cNvPr id="70" name="曲线"/>
          <p:cNvSpPr>
            <a:spLocks/>
          </p:cNvSpPr>
          <p:nvPr/>
        </p:nvSpPr>
        <p:spPr>
          <a:xfrm rot="0">
            <a:off x="5905500" y="1238233"/>
            <a:ext cx="857256" cy="3600465"/>
          </a:xfrm>
          <a:custGeom>
            <a:gdLst>
              <a:gd name="T1" fmla="*/ 0 w 21600"/>
              <a:gd name="T2" fmla="*/ 0 h 21600"/>
              <a:gd name="T3" fmla="*/ 21600 w 21600"/>
              <a:gd name="T4" fmla="*/ 21600 h 21600"/>
            </a:gdLst>
            <a:rect l="T1" t="T2" r="T3" b="T4"/>
            <a:pathLst>
              <a:path w="21600" h="21600">
                <a:moveTo>
                  <a:pt x="21600" y="0"/>
                </a:moveTo>
                <a:lnTo>
                  <a:pt x="21600" y="244"/>
                </a:lnTo>
                <a:lnTo>
                  <a:pt x="21560" y="243"/>
                </a:lnTo>
                <a:cubicBezTo>
                  <a:pt x="16711" y="243"/>
                  <a:pt x="12727" y="1320"/>
                  <a:pt x="12331" y="2695"/>
                </a:cubicBezTo>
                <a:cubicBezTo>
                  <a:pt x="12315" y="2721"/>
                  <a:pt x="12302" y="2747"/>
                  <a:pt x="12304" y="2773"/>
                </a:cubicBezTo>
                <a:lnTo>
                  <a:pt x="12243" y="2949"/>
                </a:lnTo>
                <a:cubicBezTo>
                  <a:pt x="12243" y="2962"/>
                  <a:pt x="12245" y="2977"/>
                  <a:pt x="12259" y="2990"/>
                </a:cubicBezTo>
                <a:cubicBezTo>
                  <a:pt x="12196" y="3103"/>
                  <a:pt x="12182" y="3221"/>
                  <a:pt x="12182" y="3343"/>
                </a:cubicBezTo>
                <a:lnTo>
                  <a:pt x="12182" y="8028"/>
                </a:lnTo>
                <a:cubicBezTo>
                  <a:pt x="12182" y="9292"/>
                  <a:pt x="9702" y="10790"/>
                  <a:pt x="3534" y="10790"/>
                </a:cubicBezTo>
                <a:lnTo>
                  <a:pt x="3534" y="10833"/>
                </a:lnTo>
                <a:cubicBezTo>
                  <a:pt x="9538" y="10833"/>
                  <a:pt x="12182" y="12323"/>
                  <a:pt x="12182" y="13571"/>
                </a:cubicBezTo>
                <a:lnTo>
                  <a:pt x="12182" y="18252"/>
                </a:lnTo>
                <a:lnTo>
                  <a:pt x="12253" y="18564"/>
                </a:lnTo>
                <a:lnTo>
                  <a:pt x="12243" y="18593"/>
                </a:lnTo>
                <a:cubicBezTo>
                  <a:pt x="12243" y="18639"/>
                  <a:pt x="12248" y="18686"/>
                  <a:pt x="12293" y="18732"/>
                </a:cubicBezTo>
                <a:cubicBezTo>
                  <a:pt x="12289" y="18780"/>
                  <a:pt x="12309" y="18827"/>
                  <a:pt x="12341" y="18873"/>
                </a:cubicBezTo>
                <a:cubicBezTo>
                  <a:pt x="12778" y="20236"/>
                  <a:pt x="16742" y="21298"/>
                  <a:pt x="21560" y="21298"/>
                </a:cubicBezTo>
                <a:cubicBezTo>
                  <a:pt x="21574" y="21298"/>
                  <a:pt x="21586" y="21298"/>
                  <a:pt x="21600" y="21297"/>
                </a:cubicBezTo>
                <a:lnTo>
                  <a:pt x="21600" y="21600"/>
                </a:lnTo>
                <a:cubicBezTo>
                  <a:pt x="17155" y="21600"/>
                  <a:pt x="13870" y="21327"/>
                  <a:pt x="11780" y="20788"/>
                </a:cubicBezTo>
                <a:cubicBezTo>
                  <a:pt x="9683" y="20245"/>
                  <a:pt x="8647" y="19271"/>
                  <a:pt x="8647" y="17871"/>
                </a:cubicBezTo>
                <a:lnTo>
                  <a:pt x="8647" y="13762"/>
                </a:lnTo>
                <a:cubicBezTo>
                  <a:pt x="8647" y="12995"/>
                  <a:pt x="8124" y="12375"/>
                  <a:pt x="7069" y="11898"/>
                </a:cubicBezTo>
                <a:cubicBezTo>
                  <a:pt x="6032" y="11422"/>
                  <a:pt x="3668" y="11147"/>
                  <a:pt x="0" y="11087"/>
                </a:cubicBezTo>
                <a:lnTo>
                  <a:pt x="0" y="10513"/>
                </a:lnTo>
                <a:cubicBezTo>
                  <a:pt x="3400" y="10385"/>
                  <a:pt x="5697" y="10128"/>
                  <a:pt x="6868" y="9746"/>
                </a:cubicBezTo>
                <a:cubicBezTo>
                  <a:pt x="8057" y="9366"/>
                  <a:pt x="8647" y="8724"/>
                  <a:pt x="8647" y="7837"/>
                </a:cubicBezTo>
                <a:lnTo>
                  <a:pt x="8647" y="3726"/>
                </a:lnTo>
                <a:cubicBezTo>
                  <a:pt x="8647" y="2324"/>
                  <a:pt x="9683" y="1354"/>
                  <a:pt x="11780" y="811"/>
                </a:cubicBezTo>
                <a:cubicBezTo>
                  <a:pt x="13870" y="268"/>
                  <a:pt x="17155" y="0"/>
                  <a:pt x="21600" y="0"/>
                </a:cubicBezTo>
                <a:close/>
              </a:path>
            </a:pathLst>
          </a:custGeom>
          <a:gradFill rotWithShape="1">
            <a:gsLst>
              <a:gs pos="0">
                <a:srgbClr val="6DA3DA">
                  <a:lumMod val="98000"/>
                  <a:lumOff val="2000"/>
                  <a:alpha val="100000"/>
                </a:srgbClr>
              </a:gs>
              <a:gs pos="50000">
                <a:srgbClr val="559BDB">
                  <a:alpha val="100000"/>
                </a:srgbClr>
              </a:gs>
              <a:gs pos="100000">
                <a:srgbClr val="468BC9">
                  <a:lumMod val="99000"/>
                  <a:alpha val="100000"/>
                </a:srgbClr>
              </a:gs>
            </a:gsLst>
            <a:lin ang="5400000" scaled="1"/>
          </a:gradFill>
          <a:ln w="6350" cmpd="sng" cap="flat">
            <a:solidFill>
              <a:srgbClr val="5B9BD5"/>
            </a:solidFill>
            <a:prstDash val="solid"/>
            <a:miter/>
          </a:ln>
        </p:spPr>
      </p:sp>
      <p:sp>
        <p:nvSpPr>
          <p:cNvPr id="71" name="矩形"/>
          <p:cNvSpPr>
            <a:spLocks/>
          </p:cNvSpPr>
          <p:nvPr/>
        </p:nvSpPr>
        <p:spPr>
          <a:xfrm rot="0">
            <a:off x="6762755" y="1047734"/>
            <a:ext cx="4476781" cy="314325"/>
          </a:xfrm>
          <a:prstGeom prst="rect"/>
          <a:noFill/>
          <a:ln w="9525" cmpd="sng" cap="flat">
            <a:noFill/>
            <a:prstDash val="solid"/>
            <a:miter/>
          </a:ln>
        </p:spPr>
        <p:txBody>
          <a:bodyPr vert="horz" wrap="square" lIns="0" tIns="0" rIns="0" bIns="0" anchor="t" anchorCtr="0">
            <a:prstTxWarp prst="textNoShape"/>
            <a:spAutoFit/>
          </a:bodyPr>
          <a:lstStyle/>
          <a:p>
            <a:pPr marL="0" indent="0" algn="l">
              <a:lnSpc>
                <a:spcPct val="100000"/>
              </a:lnSpc>
              <a:spcBef>
                <a:spcPts val="0"/>
              </a:spcBef>
              <a:spcAft>
                <a:spcPts val="0"/>
              </a:spcAft>
              <a:buNone/>
            </a:pPr>
            <a:r>
              <a:rPr lang="zh-CN" altLang="en-US" sz="2100" b="0" i="0" u="none" strike="noStrike" kern="1200" cap="none" spc="0" baseline="0">
                <a:solidFill>
                  <a:schemeClr val="tx1"/>
                </a:solidFill>
                <a:latin typeface="微软雅黑" pitchFamily="0" charset="0"/>
                <a:ea typeface="微软雅黑" pitchFamily="0" charset="0"/>
                <a:cs typeface="Arial" pitchFamily="0" charset="0"/>
              </a:rPr>
              <a:t>中华人民共和国个人独资企业法</a:t>
            </a:r>
            <a:endParaRPr lang="zh-CN" altLang="en-US" sz="2100" b="0"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72" name="矩形"/>
          <p:cNvSpPr>
            <a:spLocks/>
          </p:cNvSpPr>
          <p:nvPr/>
        </p:nvSpPr>
        <p:spPr>
          <a:xfrm rot="0">
            <a:off x="6762755" y="1619238"/>
            <a:ext cx="4476781" cy="314325"/>
          </a:xfrm>
          <a:prstGeom prst="rect"/>
          <a:noFill/>
          <a:ln w="9525" cmpd="sng" cap="flat">
            <a:noFill/>
            <a:prstDash val="solid"/>
            <a:miter/>
          </a:ln>
        </p:spPr>
        <p:txBody>
          <a:bodyPr vert="horz" wrap="square" lIns="0" tIns="0" rIns="0" bIns="0" anchor="t" anchorCtr="0">
            <a:prstTxWarp prst="textNoShape"/>
            <a:spAutoFit/>
          </a:bodyPr>
          <a:lstStyle/>
          <a:p>
            <a:pPr marL="0" indent="0" algn="l">
              <a:lnSpc>
                <a:spcPct val="100000"/>
              </a:lnSpc>
              <a:spcBef>
                <a:spcPts val="0"/>
              </a:spcBef>
              <a:spcAft>
                <a:spcPts val="0"/>
              </a:spcAft>
              <a:buNone/>
            </a:pPr>
            <a:r>
              <a:rPr lang="zh-CN" altLang="en-US" sz="2100" b="0" i="0" u="none" strike="noStrike" kern="1200" cap="none" spc="0" baseline="0">
                <a:solidFill>
                  <a:schemeClr val="tx1"/>
                </a:solidFill>
                <a:latin typeface="微软雅黑" pitchFamily="0" charset="0"/>
                <a:ea typeface="微软雅黑" pitchFamily="0" charset="0"/>
                <a:cs typeface="Arial" pitchFamily="0" charset="0"/>
              </a:rPr>
              <a:t>中华人民共和国合伙企业法</a:t>
            </a:r>
            <a:endParaRPr lang="zh-CN" altLang="en-US" sz="2100" b="0"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73" name="矩形"/>
          <p:cNvSpPr>
            <a:spLocks/>
          </p:cNvSpPr>
          <p:nvPr/>
        </p:nvSpPr>
        <p:spPr>
          <a:xfrm rot="0">
            <a:off x="6667504" y="2190742"/>
            <a:ext cx="4476781" cy="628650"/>
          </a:xfrm>
          <a:prstGeom prst="rect"/>
          <a:noFill/>
          <a:ln w="9525" cmpd="sng" cap="flat">
            <a:noFill/>
            <a:prstDash val="solid"/>
            <a:miter/>
          </a:ln>
        </p:spPr>
        <p:txBody>
          <a:bodyPr vert="horz" wrap="square" lIns="0" tIns="0" rIns="0" bIns="0" anchor="t" anchorCtr="0">
            <a:prstTxWarp prst="textNoShape"/>
            <a:spAutoFit/>
          </a:bodyPr>
          <a:lstStyle/>
          <a:p>
            <a:pPr marL="0" indent="0" algn="l">
              <a:lnSpc>
                <a:spcPct val="100000"/>
              </a:lnSpc>
              <a:spcBef>
                <a:spcPts val="0"/>
              </a:spcBef>
              <a:spcAft>
                <a:spcPts val="0"/>
              </a:spcAft>
              <a:buNone/>
            </a:pPr>
            <a:r>
              <a:rPr lang="zh-CN" altLang="en-US" sz="2100" b="0" i="0" u="none" strike="noStrike" kern="1200" cap="none" spc="0" baseline="0">
                <a:solidFill>
                  <a:schemeClr val="tx1"/>
                </a:solidFill>
                <a:latin typeface="微软雅黑" pitchFamily="0" charset="0"/>
                <a:ea typeface="微软雅黑" pitchFamily="0" charset="0"/>
                <a:cs typeface="Arial" pitchFamily="0" charset="0"/>
              </a:rPr>
              <a:t>《中华人民共和国私营企业暂行条例》独资、合伙性质的私营企业</a:t>
            </a:r>
            <a:endParaRPr lang="zh-CN" altLang="en-US" sz="2100" b="0"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74" name="矩形"/>
          <p:cNvSpPr>
            <a:spLocks/>
          </p:cNvSpPr>
          <p:nvPr/>
        </p:nvSpPr>
        <p:spPr>
          <a:xfrm rot="0">
            <a:off x="6762755" y="3168647"/>
            <a:ext cx="4476781" cy="628650"/>
          </a:xfrm>
          <a:prstGeom prst="rect"/>
          <a:noFill/>
          <a:ln w="9525" cmpd="sng" cap="flat">
            <a:noFill/>
            <a:prstDash val="solid"/>
            <a:miter/>
          </a:ln>
        </p:spPr>
        <p:txBody>
          <a:bodyPr vert="horz" wrap="square" lIns="0" tIns="0" rIns="0" bIns="0" anchor="t" anchorCtr="0">
            <a:prstTxWarp prst="textNoShape"/>
            <a:spAutoFit/>
          </a:bodyPr>
          <a:lstStyle/>
          <a:p>
            <a:pPr marL="0" indent="0" algn="l">
              <a:lnSpc>
                <a:spcPct val="100000"/>
              </a:lnSpc>
              <a:spcBef>
                <a:spcPts val="0"/>
              </a:spcBef>
              <a:spcAft>
                <a:spcPts val="0"/>
              </a:spcAft>
              <a:buNone/>
            </a:pPr>
            <a:r>
              <a:rPr lang="zh-CN" altLang="en-US" sz="2100" b="0" i="0" u="none" strike="noStrike" kern="1200" cap="none" spc="0" baseline="0">
                <a:solidFill>
                  <a:schemeClr val="tx1"/>
                </a:solidFill>
                <a:latin typeface="微软雅黑" pitchFamily="0" charset="0"/>
                <a:ea typeface="微软雅黑" pitchFamily="0" charset="0"/>
                <a:cs typeface="Arial" pitchFamily="0" charset="0"/>
              </a:rPr>
              <a:t>《中华人民共和国律师法》</a:t>
            </a:r>
            <a:endParaRPr lang="en-US" altLang="zh-CN" sz="2100" b="0" i="0" u="none" strike="noStrike" kern="1200" cap="none" spc="0" baseline="0">
              <a:solidFill>
                <a:schemeClr val="tx1"/>
              </a:solidFill>
              <a:latin typeface="微软雅黑" pitchFamily="0" charset="0"/>
              <a:ea typeface="微软雅黑" pitchFamily="0" charset="0"/>
              <a:cs typeface="Arial" pitchFamily="0" charset="0"/>
            </a:endParaRPr>
          </a:p>
          <a:p>
            <a:pPr marL="0" indent="0" algn="l">
              <a:lnSpc>
                <a:spcPct val="100000"/>
              </a:lnSpc>
              <a:spcBef>
                <a:spcPts val="0"/>
              </a:spcBef>
              <a:spcAft>
                <a:spcPts val="0"/>
              </a:spcAft>
              <a:buNone/>
            </a:pPr>
            <a:r>
              <a:rPr lang="zh-CN" altLang="en-US" sz="2100" b="0" i="0" u="none" strike="noStrike" kern="1200" cap="none" spc="0" baseline="0">
                <a:solidFill>
                  <a:schemeClr val="tx1"/>
                </a:solidFill>
                <a:latin typeface="微软雅黑" pitchFamily="0" charset="0"/>
                <a:ea typeface="微软雅黑" pitchFamily="0" charset="0"/>
                <a:cs typeface="Arial" pitchFamily="0" charset="0"/>
              </a:rPr>
              <a:t>合伙制律师事务所</a:t>
            </a:r>
            <a:endParaRPr lang="zh-CN" altLang="en-US" sz="2100" b="0"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75" name="矩形"/>
          <p:cNvSpPr>
            <a:spLocks/>
          </p:cNvSpPr>
          <p:nvPr/>
        </p:nvSpPr>
        <p:spPr>
          <a:xfrm rot="0">
            <a:off x="6908806" y="4044952"/>
            <a:ext cx="5048284" cy="942975"/>
          </a:xfrm>
          <a:prstGeom prst="rect"/>
          <a:noFill/>
          <a:ln w="9525" cmpd="sng" cap="flat">
            <a:noFill/>
            <a:prstDash val="solid"/>
            <a:miter/>
          </a:ln>
        </p:spPr>
        <p:txBody>
          <a:bodyPr vert="horz" wrap="square" lIns="0" tIns="0" rIns="0" bIns="0" anchor="t" anchorCtr="0">
            <a:prstTxWarp prst="textNoShape"/>
            <a:spAutoFit/>
          </a:bodyPr>
          <a:lstStyle/>
          <a:p>
            <a:pPr marL="0" indent="0" algn="l">
              <a:lnSpc>
                <a:spcPct val="100000"/>
              </a:lnSpc>
              <a:spcBef>
                <a:spcPts val="0"/>
              </a:spcBef>
              <a:spcAft>
                <a:spcPts val="0"/>
              </a:spcAft>
              <a:buNone/>
            </a:pPr>
            <a:r>
              <a:rPr lang="zh-CN" altLang="en-US" sz="2100" b="0" i="0" u="none" strike="noStrike" kern="1200" cap="none" spc="0" baseline="0">
                <a:solidFill>
                  <a:schemeClr val="tx1"/>
                </a:solidFill>
                <a:latin typeface="微软雅黑" pitchFamily="0" charset="0"/>
                <a:ea typeface="微软雅黑" pitchFamily="0" charset="0"/>
                <a:cs typeface="Arial" pitchFamily="0" charset="0"/>
              </a:rPr>
              <a:t>经政府有关部门依照法律法规批准成立的负无限责任和无限连带责任的其他个人独资、个人合伙性质的机构或组织</a:t>
            </a:r>
            <a:endParaRPr lang="zh-CN" altLang="en-US" sz="2100" b="0"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76" name="矩形"/>
          <p:cNvSpPr>
            <a:spLocks/>
          </p:cNvSpPr>
          <p:nvPr/>
        </p:nvSpPr>
        <p:spPr>
          <a:xfrm rot="0">
            <a:off x="3397230" y="3462469"/>
            <a:ext cx="3333771" cy="388613"/>
          </a:xfrm>
          <a:prstGeom prst="rect"/>
          <a:noFill/>
          <a:ln w="9525" cmpd="sng" cap="flat">
            <a:noFill/>
            <a:prstDash val="solid"/>
            <a:miter/>
          </a:ln>
        </p:spPr>
        <p:txBody>
          <a:bodyPr vert="horz" wrap="square" lIns="121917" tIns="60957" rIns="121917" bIns="60957" anchor="ctr" anchorCtr="0">
            <a:prstTxWarp prst="textNoShape"/>
            <a:spAutoFit/>
          </a:bodyPr>
          <a:lstStyle/>
          <a:p>
            <a:pPr marL="0" indent="406273" algn="l" defTabSz="1219073" fontAlgn="base">
              <a:lnSpc>
                <a:spcPct val="100000"/>
              </a:lnSpc>
              <a:spcBef>
                <a:spcPts val="0"/>
              </a:spcBef>
              <a:spcAft>
                <a:spcPts val="0"/>
              </a:spcAft>
              <a:buNone/>
            </a:pPr>
            <a:r>
              <a:rPr lang="zh-CN" altLang="en-US" sz="1800" b="0" i="0" u="none" strike="noStrike" kern="1200" cap="none" spc="0" baseline="0">
                <a:solidFill>
                  <a:schemeClr val="tx1"/>
                </a:solidFill>
                <a:latin typeface="微软雅黑" pitchFamily="0" charset="0"/>
                <a:ea typeface="微软雅黑" pitchFamily="0" charset="0"/>
                <a:cs typeface="Arial" pitchFamily="0" charset="0"/>
              </a:rPr>
              <a:t>财税【2000】91号</a:t>
            </a:r>
            <a:endParaRPr lang="zh-CN" altLang="en-US" sz="1800" b="0"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77" name="矩形"/>
          <p:cNvSpPr>
            <a:spLocks/>
          </p:cNvSpPr>
          <p:nvPr/>
        </p:nvSpPr>
        <p:spPr>
          <a:xfrm rot="0">
            <a:off x="5905499" y="380979"/>
            <a:ext cx="3619525" cy="314325"/>
          </a:xfrm>
          <a:prstGeom prst="rect"/>
          <a:noFill/>
          <a:ln w="9525" cmpd="sng" cap="flat">
            <a:noFill/>
            <a:prstDash val="solid"/>
            <a:miter/>
          </a:ln>
        </p:spPr>
        <p:txBody>
          <a:bodyPr vert="horz" wrap="square" lIns="0" tIns="0" rIns="0" bIns="0" anchor="t" anchorCtr="0">
            <a:prstTxWarp prst="textNoShape"/>
            <a:spAutoFit/>
          </a:bodyPr>
          <a:lstStyle/>
          <a:p>
            <a:pPr marL="0" indent="0" algn="l">
              <a:lnSpc>
                <a:spcPct val="100000"/>
              </a:lnSpc>
              <a:spcBef>
                <a:spcPts val="0"/>
              </a:spcBef>
              <a:spcAft>
                <a:spcPts val="0"/>
              </a:spcAft>
              <a:buNone/>
            </a:pPr>
            <a:r>
              <a:rPr lang="zh-CN" altLang="en-US" sz="2100" b="0" i="0" u="none" strike="noStrike" kern="1200" cap="none" spc="0" baseline="0">
                <a:solidFill>
                  <a:schemeClr val="tx1"/>
                </a:solidFill>
                <a:latin typeface="微软雅黑" pitchFamily="0" charset="0"/>
                <a:ea typeface="微软雅黑" pitchFamily="0" charset="0"/>
                <a:cs typeface="Arial" pitchFamily="0" charset="0"/>
              </a:rPr>
              <a:t>取得各项所得的自然人</a:t>
            </a:r>
            <a:endParaRPr lang="zh-CN" altLang="en-US" sz="2100" b="0" i="0" u="none" strike="noStrike" kern="1200" cap="none" spc="0" baseline="0">
              <a:solidFill>
                <a:schemeClr val="tx1"/>
              </a:solidFill>
              <a:latin typeface="微软雅黑" pitchFamily="0" charset="0"/>
              <a:ea typeface="微软雅黑" pitchFamily="0" charset="0"/>
              <a:cs typeface="Arial" pitchFamily="0" charset="0"/>
            </a:endParaRPr>
          </a:p>
        </p:txBody>
      </p:sp>
    </p:spTree>
    <p:extLst>
      <p:ext uri="{BB962C8B-B14F-4D97-AF65-F5344CB8AC3E}">
        <p14:creationId xmlns:p14="http://schemas.microsoft.com/office/powerpoint/2010/main" val="3537383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ipe(left)">
                                      <p:cBhvr>
                                        <p:cTn id="11" dur="750"/>
                                        <p:tgtEl>
                                          <p:spTgt spid="6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500"/>
                                        <p:tgtEl>
                                          <p:spTgt spid="65"/>
                                        </p:tgtEl>
                                      </p:cBhvr>
                                    </p:animEffect>
                                  </p:childTnLst>
                                </p:cTn>
                              </p:par>
                            </p:childTnLst>
                          </p:cTn>
                        </p:par>
                        <p:par>
                          <p:cTn id="17" fill="hold" nodeType="withGroup">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randombar(horizontal)">
                                      <p:cBhvr>
                                        <p:cTn id="20" dur="500"/>
                                        <p:tgtEl>
                                          <p:spTgt spid="67"/>
                                        </p:tgtEl>
                                      </p:cBhvr>
                                    </p:animEffect>
                                  </p:childTnLst>
                                </p:cTn>
                              </p:par>
                            </p:childTnLst>
                          </p:cTn>
                        </p:par>
                        <p:par>
                          <p:cTn id="21" fill="hold" nodeType="withGroup">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randombar(horizontal)">
                                      <p:cBhvr>
                                        <p:cTn id="24" dur="500"/>
                                        <p:tgtEl>
                                          <p:spTgt spid="7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randombar(horizontal)">
                                      <p:cBhvr>
                                        <p:cTn id="29" dur="500"/>
                                        <p:tgtEl>
                                          <p:spTgt spid="6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71"/>
                                        </p:tgtEl>
                                        <p:attrNameLst>
                                          <p:attrName>style.visibility</p:attrName>
                                        </p:attrNameLst>
                                      </p:cBhvr>
                                      <p:to>
                                        <p:strVal val="visible"/>
                                      </p:to>
                                    </p:set>
                                    <p:anim calcmode="lin" valueType="num">
                                      <p:cBhvr additive="base">
                                        <p:cTn id="39" dur="500"/>
                                        <p:tgtEl>
                                          <p:spTgt spid="71"/>
                                        </p:tgtEl>
                                        <p:attrNameLst>
                                          <p:attrName>ppt_y</p:attrName>
                                        </p:attrNameLst>
                                      </p:cBhvr>
                                      <p:tavLst>
                                        <p:tav tm="0">
                                          <p:val>
                                            <p:strVal val="#ppt_y+#ppt_h*1.125000"/>
                                          </p:val>
                                        </p:tav>
                                        <p:tav tm="100000">
                                          <p:val>
                                            <p:strVal val="#ppt_y"/>
                                          </p:val>
                                        </p:tav>
                                      </p:tavLst>
                                    </p:anim>
                                    <p:animEffect transition="in" filter="wipe(up)">
                                      <p:cBhvr>
                                        <p:cTn id="40" dur="500"/>
                                        <p:tgtEl>
                                          <p:spTgt spid="71"/>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additive="base">
                                        <p:cTn id="43" dur="500"/>
                                        <p:tgtEl>
                                          <p:spTgt spid="72"/>
                                        </p:tgtEl>
                                        <p:attrNameLst>
                                          <p:attrName>ppt_y</p:attrName>
                                        </p:attrNameLst>
                                      </p:cBhvr>
                                      <p:tavLst>
                                        <p:tav tm="0">
                                          <p:val>
                                            <p:strVal val="#ppt_y+#ppt_h*1.125000"/>
                                          </p:val>
                                        </p:tav>
                                        <p:tav tm="100000">
                                          <p:val>
                                            <p:strVal val="#ppt_y"/>
                                          </p:val>
                                        </p:tav>
                                      </p:tavLst>
                                    </p:anim>
                                    <p:animEffect transition="in" filter="wipe(up)">
                                      <p:cBhvr>
                                        <p:cTn id="44" dur="500"/>
                                        <p:tgtEl>
                                          <p:spTgt spid="72"/>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p:tgtEl>
                                          <p:spTgt spid="73"/>
                                        </p:tgtEl>
                                        <p:attrNameLst>
                                          <p:attrName>ppt_y</p:attrName>
                                        </p:attrNameLst>
                                      </p:cBhvr>
                                      <p:tavLst>
                                        <p:tav tm="0">
                                          <p:val>
                                            <p:strVal val="#ppt_y+#ppt_h*1.125000"/>
                                          </p:val>
                                        </p:tav>
                                        <p:tav tm="100000">
                                          <p:val>
                                            <p:strVal val="#ppt_y"/>
                                          </p:val>
                                        </p:tav>
                                      </p:tavLst>
                                    </p:anim>
                                    <p:animEffect transition="in" filter="wipe(up)">
                                      <p:cBhvr>
                                        <p:cTn id="48" dur="500"/>
                                        <p:tgtEl>
                                          <p:spTgt spid="73"/>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additive="base">
                                        <p:cTn id="51" dur="500"/>
                                        <p:tgtEl>
                                          <p:spTgt spid="74"/>
                                        </p:tgtEl>
                                        <p:attrNameLst>
                                          <p:attrName>ppt_y</p:attrName>
                                        </p:attrNameLst>
                                      </p:cBhvr>
                                      <p:tavLst>
                                        <p:tav tm="0">
                                          <p:val>
                                            <p:strVal val="#ppt_y+#ppt_h*1.125000"/>
                                          </p:val>
                                        </p:tav>
                                        <p:tav tm="100000">
                                          <p:val>
                                            <p:strVal val="#ppt_y"/>
                                          </p:val>
                                        </p:tav>
                                      </p:tavLst>
                                    </p:anim>
                                    <p:animEffect transition="in" filter="wipe(up)">
                                      <p:cBhvr>
                                        <p:cTn id="52" dur="500"/>
                                        <p:tgtEl>
                                          <p:spTgt spid="74"/>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75"/>
                                        </p:tgtEl>
                                        <p:attrNameLst>
                                          <p:attrName>style.visibility</p:attrName>
                                        </p:attrNameLst>
                                      </p:cBhvr>
                                      <p:to>
                                        <p:strVal val="visible"/>
                                      </p:to>
                                    </p:set>
                                    <p:anim calcmode="lin" valueType="num">
                                      <p:cBhvr additive="base">
                                        <p:cTn id="55" dur="500"/>
                                        <p:tgtEl>
                                          <p:spTgt spid="75"/>
                                        </p:tgtEl>
                                        <p:attrNameLst>
                                          <p:attrName>ppt_y</p:attrName>
                                        </p:attrNameLst>
                                      </p:cBhvr>
                                      <p:tavLst>
                                        <p:tav tm="0">
                                          <p:val>
                                            <p:strVal val="#ppt_y+#ppt_h*1.125000"/>
                                          </p:val>
                                        </p:tav>
                                        <p:tav tm="100000">
                                          <p:val>
                                            <p:strVal val="#ppt_y"/>
                                          </p:val>
                                        </p:tav>
                                      </p:tavLst>
                                    </p:anim>
                                    <p:animEffect transition="in" filter="wipe(up)">
                                      <p:cBhvr>
                                        <p:cTn id="56" dur="500"/>
                                        <p:tgtEl>
                                          <p:spTgt spid="7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randombar(horizontal)">
                                      <p:cBhvr>
                                        <p:cTn id="61" dur="500"/>
                                        <p:tgtEl>
                                          <p:spTgt spid="7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randombar(horizontal)">
                                      <p:cBhvr>
                                        <p:cTn id="66" dur="500"/>
                                        <p:tgtEl>
                                          <p:spTgt spid="68"/>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4" fill="hold" grpId="0" nodeType="clickEffect">
                                  <p:stCondLst>
                                    <p:cond delay="0"/>
                                  </p:stCondLst>
                                  <p:childTnLst>
                                    <p:set>
                                      <p:cBhvr>
                                        <p:cTn id="70" dur="1" fill="hold">
                                          <p:stCondLst>
                                            <p:cond delay="0"/>
                                          </p:stCondLst>
                                        </p:cTn>
                                        <p:tgtEl>
                                          <p:spTgt spid="66"/>
                                        </p:tgtEl>
                                        <p:attrNameLst>
                                          <p:attrName>style.visibility</p:attrName>
                                        </p:attrNameLst>
                                      </p:cBhvr>
                                      <p:to>
                                        <p:strVal val="visible"/>
                                      </p:to>
                                    </p:set>
                                    <p:anim calcmode="lin" valueType="num">
                                      <p:cBhvr additive="base">
                                        <p:cTn id="71" dur="500"/>
                                        <p:tgtEl>
                                          <p:spTgt spid="66"/>
                                        </p:tgtEl>
                                        <p:attrNameLst>
                                          <p:attrName>ppt_y</p:attrName>
                                        </p:attrNameLst>
                                      </p:cBhvr>
                                      <p:tavLst>
                                        <p:tav tm="0">
                                          <p:val>
                                            <p:strVal val="#ppt_y+#ppt_h*1.125000"/>
                                          </p:val>
                                        </p:tav>
                                        <p:tav tm="100000">
                                          <p:val>
                                            <p:strVal val="#ppt_y"/>
                                          </p:val>
                                        </p:tav>
                                      </p:tavLst>
                                    </p:anim>
                                    <p:animEffect transition="in" filter="wipe(up)">
                                      <p:cBhvr>
                                        <p:cTn id="7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p:bldP spid="65" grpId="0" animBg="1"/>
      <p:bldP spid="67" grpId="0"/>
      <p:bldP spid="77" grpId="0"/>
      <p:bldP spid="69" grpId="0"/>
      <p:bldP spid="70" grpId="0" animBg="1"/>
      <p:bldP spid="71" grpId="0"/>
      <p:bldP spid="72" grpId="0"/>
      <p:bldP spid="73" grpId="0"/>
      <p:bldP spid="74" grpId="0"/>
      <p:bldP spid="75" grpId="0"/>
      <p:bldP spid="76" grpId="0"/>
      <p:bldP spid="68" grpId="0"/>
      <p:bldP spid="66" grpId="0"/>
    </p:bldLst>
  </p:timing>
</p:sld>
</file>

<file path=ppt/slides/slide9.xml><?xml version="1.0" encoding="utf-8"?>
<p:sld xmlns:p="http://schemas.openxmlformats.org/presentationml/2006/main" xmlns:r="http://schemas.openxmlformats.org/officeDocument/2006/relationships" xmlns:a="http://schemas.openxmlformats.org/drawingml/2006/main">
  <p:cSld>
    <p:bg>
      <p:bgPr>
        <a:solidFill>
          <a:srgbClr val="FCFCFC"/>
        </a:solidFill>
      </p:bgPr>
    </p:bg>
    <p:spTree>
      <p:nvGrpSpPr>
        <p:cNvPr id="1" name=""/>
        <p:cNvGrpSpPr/>
        <p:nvPr/>
      </p:nvGrpSpPr>
      <p:grpSpPr>
        <a:xfrm>
          <a:off x="0" y="0"/>
          <a:ext cx="0" cy="0"/>
          <a:chOff x="0" y="0"/>
          <a:chExt cx="0" cy="0"/>
        </a:xfrm>
      </p:grpSpPr>
      <p:sp>
        <p:nvSpPr>
          <p:cNvPr id="78" name="曲线"/>
          <p:cNvSpPr>
            <a:spLocks/>
          </p:cNvSpPr>
          <p:nvPr/>
        </p:nvSpPr>
        <p:spPr>
          <a:xfrm rot="5400000">
            <a:off x="727066" y="523867"/>
            <a:ext cx="1949465" cy="2997199"/>
          </a:xfrm>
          <a:custGeom>
            <a:gdLst>
              <a:gd name="T1" fmla="*/ 0 w 21600"/>
              <a:gd name="T2" fmla="*/ 0 h 21600"/>
              <a:gd name="T3" fmla="*/ 21600 w 21600"/>
              <a:gd name="T4" fmla="*/ 21600 h 21600"/>
            </a:gdLst>
            <a:rect l="T1" t="T2" r="T3" b="T4"/>
            <a:pathLst>
              <a:path w="21600" h="21600">
                <a:moveTo>
                  <a:pt x="16436" y="11429"/>
                </a:moveTo>
                <a:lnTo>
                  <a:pt x="16436" y="11429"/>
                </a:lnTo>
                <a:lnTo>
                  <a:pt x="16945" y="11429"/>
                </a:lnTo>
                <a:lnTo>
                  <a:pt x="17380" y="11590"/>
                </a:lnTo>
                <a:lnTo>
                  <a:pt x="17817" y="11751"/>
                </a:lnTo>
                <a:lnTo>
                  <a:pt x="18181" y="11913"/>
                </a:lnTo>
                <a:lnTo>
                  <a:pt x="18835" y="12289"/>
                </a:lnTo>
                <a:lnTo>
                  <a:pt x="19054" y="12450"/>
                </a:lnTo>
                <a:lnTo>
                  <a:pt x="19054" y="12450"/>
                </a:lnTo>
                <a:lnTo>
                  <a:pt x="19272" y="12557"/>
                </a:lnTo>
                <a:lnTo>
                  <a:pt x="19562" y="12557"/>
                </a:lnTo>
                <a:lnTo>
                  <a:pt x="21309" y="12557"/>
                </a:lnTo>
                <a:lnTo>
                  <a:pt x="21309" y="12557"/>
                </a:lnTo>
                <a:lnTo>
                  <a:pt x="21453" y="12557"/>
                </a:lnTo>
                <a:lnTo>
                  <a:pt x="21527" y="12503"/>
                </a:lnTo>
                <a:lnTo>
                  <a:pt x="21600" y="12450"/>
                </a:lnTo>
                <a:lnTo>
                  <a:pt x="21600" y="12342"/>
                </a:lnTo>
                <a:lnTo>
                  <a:pt x="21600" y="5903"/>
                </a:lnTo>
                <a:lnTo>
                  <a:pt x="21600" y="5903"/>
                </a:lnTo>
                <a:lnTo>
                  <a:pt x="21600" y="5794"/>
                </a:lnTo>
                <a:lnTo>
                  <a:pt x="21527" y="5742"/>
                </a:lnTo>
                <a:lnTo>
                  <a:pt x="21453" y="5687"/>
                </a:lnTo>
                <a:lnTo>
                  <a:pt x="21309" y="5687"/>
                </a:lnTo>
                <a:lnTo>
                  <a:pt x="12581" y="5687"/>
                </a:lnTo>
                <a:lnTo>
                  <a:pt x="12581" y="5687"/>
                </a:lnTo>
                <a:lnTo>
                  <a:pt x="12290" y="5687"/>
                </a:lnTo>
                <a:lnTo>
                  <a:pt x="12290" y="5687"/>
                </a:lnTo>
                <a:lnTo>
                  <a:pt x="12290" y="5420"/>
                </a:lnTo>
                <a:lnTo>
                  <a:pt x="12290" y="4453"/>
                </a:lnTo>
                <a:lnTo>
                  <a:pt x="12290" y="4453"/>
                </a:lnTo>
                <a:lnTo>
                  <a:pt x="12362" y="4239"/>
                </a:lnTo>
                <a:lnTo>
                  <a:pt x="12509" y="4078"/>
                </a:lnTo>
                <a:lnTo>
                  <a:pt x="12509" y="4078"/>
                </a:lnTo>
                <a:lnTo>
                  <a:pt x="12726" y="3917"/>
                </a:lnTo>
                <a:lnTo>
                  <a:pt x="13236" y="3487"/>
                </a:lnTo>
                <a:lnTo>
                  <a:pt x="13454" y="3219"/>
                </a:lnTo>
                <a:lnTo>
                  <a:pt x="13671" y="2896"/>
                </a:lnTo>
                <a:lnTo>
                  <a:pt x="13817" y="2575"/>
                </a:lnTo>
                <a:lnTo>
                  <a:pt x="13889" y="2252"/>
                </a:lnTo>
                <a:lnTo>
                  <a:pt x="13889" y="2252"/>
                </a:lnTo>
                <a:lnTo>
                  <a:pt x="13817" y="1769"/>
                </a:lnTo>
                <a:lnTo>
                  <a:pt x="13671" y="1341"/>
                </a:lnTo>
                <a:lnTo>
                  <a:pt x="13381" y="965"/>
                </a:lnTo>
                <a:lnTo>
                  <a:pt x="13018" y="643"/>
                </a:lnTo>
                <a:lnTo>
                  <a:pt x="12509" y="374"/>
                </a:lnTo>
                <a:lnTo>
                  <a:pt x="11998" y="160"/>
                </a:lnTo>
                <a:lnTo>
                  <a:pt x="11418" y="0"/>
                </a:lnTo>
                <a:lnTo>
                  <a:pt x="10836" y="0"/>
                </a:lnTo>
                <a:lnTo>
                  <a:pt x="10836" y="0"/>
                </a:lnTo>
                <a:lnTo>
                  <a:pt x="10181" y="0"/>
                </a:lnTo>
                <a:lnTo>
                  <a:pt x="9599" y="160"/>
                </a:lnTo>
                <a:lnTo>
                  <a:pt x="9090" y="374"/>
                </a:lnTo>
                <a:lnTo>
                  <a:pt x="8654" y="643"/>
                </a:lnTo>
                <a:lnTo>
                  <a:pt x="8289" y="965"/>
                </a:lnTo>
                <a:lnTo>
                  <a:pt x="7998" y="1341"/>
                </a:lnTo>
                <a:lnTo>
                  <a:pt x="7780" y="1769"/>
                </a:lnTo>
                <a:lnTo>
                  <a:pt x="7708" y="2252"/>
                </a:lnTo>
                <a:lnTo>
                  <a:pt x="7708" y="2252"/>
                </a:lnTo>
                <a:lnTo>
                  <a:pt x="7780" y="2575"/>
                </a:lnTo>
                <a:lnTo>
                  <a:pt x="7927" y="2896"/>
                </a:lnTo>
                <a:lnTo>
                  <a:pt x="8144" y="3219"/>
                </a:lnTo>
                <a:lnTo>
                  <a:pt x="8436" y="3487"/>
                </a:lnTo>
                <a:lnTo>
                  <a:pt x="8871" y="3917"/>
                </a:lnTo>
                <a:lnTo>
                  <a:pt x="9090" y="4078"/>
                </a:lnTo>
                <a:lnTo>
                  <a:pt x="9090" y="4078"/>
                </a:lnTo>
                <a:lnTo>
                  <a:pt x="9236" y="4239"/>
                </a:lnTo>
                <a:lnTo>
                  <a:pt x="9308" y="4453"/>
                </a:lnTo>
                <a:lnTo>
                  <a:pt x="9308" y="5420"/>
                </a:lnTo>
                <a:lnTo>
                  <a:pt x="9308" y="5420"/>
                </a:lnTo>
                <a:lnTo>
                  <a:pt x="9308" y="5687"/>
                </a:lnTo>
                <a:lnTo>
                  <a:pt x="9308" y="5687"/>
                </a:lnTo>
                <a:lnTo>
                  <a:pt x="9018" y="5687"/>
                </a:lnTo>
                <a:lnTo>
                  <a:pt x="289" y="5687"/>
                </a:lnTo>
                <a:lnTo>
                  <a:pt x="289" y="5687"/>
                </a:lnTo>
                <a:lnTo>
                  <a:pt x="217" y="5687"/>
                </a:lnTo>
                <a:lnTo>
                  <a:pt x="71" y="5742"/>
                </a:lnTo>
                <a:lnTo>
                  <a:pt x="0" y="5794"/>
                </a:lnTo>
                <a:lnTo>
                  <a:pt x="0" y="5903"/>
                </a:lnTo>
                <a:lnTo>
                  <a:pt x="0" y="21412"/>
                </a:lnTo>
                <a:lnTo>
                  <a:pt x="0" y="21412"/>
                </a:lnTo>
                <a:lnTo>
                  <a:pt x="0" y="21519"/>
                </a:lnTo>
                <a:lnTo>
                  <a:pt x="71" y="21573"/>
                </a:lnTo>
                <a:lnTo>
                  <a:pt x="217" y="21626"/>
                </a:lnTo>
                <a:lnTo>
                  <a:pt x="289" y="21626"/>
                </a:lnTo>
                <a:lnTo>
                  <a:pt x="21309" y="21626"/>
                </a:lnTo>
                <a:lnTo>
                  <a:pt x="21309" y="21626"/>
                </a:lnTo>
                <a:lnTo>
                  <a:pt x="21453" y="21626"/>
                </a:lnTo>
                <a:lnTo>
                  <a:pt x="21527" y="21573"/>
                </a:lnTo>
                <a:lnTo>
                  <a:pt x="21600" y="21519"/>
                </a:lnTo>
                <a:lnTo>
                  <a:pt x="21600" y="21412"/>
                </a:lnTo>
                <a:lnTo>
                  <a:pt x="21600" y="14972"/>
                </a:lnTo>
                <a:lnTo>
                  <a:pt x="21600" y="14972"/>
                </a:lnTo>
                <a:lnTo>
                  <a:pt x="21600" y="14917"/>
                </a:lnTo>
                <a:lnTo>
                  <a:pt x="21527" y="14865"/>
                </a:lnTo>
                <a:lnTo>
                  <a:pt x="21453" y="14811"/>
                </a:lnTo>
                <a:lnTo>
                  <a:pt x="21309" y="14756"/>
                </a:lnTo>
                <a:lnTo>
                  <a:pt x="19562" y="14756"/>
                </a:lnTo>
                <a:lnTo>
                  <a:pt x="19562" y="14756"/>
                </a:lnTo>
                <a:lnTo>
                  <a:pt x="19272" y="14811"/>
                </a:lnTo>
                <a:lnTo>
                  <a:pt x="19054" y="14917"/>
                </a:lnTo>
                <a:lnTo>
                  <a:pt x="19054" y="14917"/>
                </a:lnTo>
                <a:lnTo>
                  <a:pt x="18835" y="15079"/>
                </a:lnTo>
                <a:lnTo>
                  <a:pt x="18181" y="15455"/>
                </a:lnTo>
                <a:lnTo>
                  <a:pt x="17817" y="15616"/>
                </a:lnTo>
                <a:lnTo>
                  <a:pt x="17380" y="15777"/>
                </a:lnTo>
                <a:lnTo>
                  <a:pt x="16945" y="15884"/>
                </a:lnTo>
                <a:lnTo>
                  <a:pt x="16436" y="15938"/>
                </a:lnTo>
                <a:lnTo>
                  <a:pt x="16436" y="15938"/>
                </a:lnTo>
                <a:lnTo>
                  <a:pt x="15780" y="15884"/>
                </a:lnTo>
                <a:lnTo>
                  <a:pt x="15199" y="15777"/>
                </a:lnTo>
                <a:lnTo>
                  <a:pt x="14689" y="15562"/>
                </a:lnTo>
                <a:lnTo>
                  <a:pt x="14181" y="15294"/>
                </a:lnTo>
                <a:lnTo>
                  <a:pt x="13817" y="14972"/>
                </a:lnTo>
                <a:lnTo>
                  <a:pt x="13454" y="14543"/>
                </a:lnTo>
                <a:lnTo>
                  <a:pt x="13309" y="14113"/>
                </a:lnTo>
                <a:lnTo>
                  <a:pt x="13236" y="13683"/>
                </a:lnTo>
                <a:lnTo>
                  <a:pt x="13236" y="13683"/>
                </a:lnTo>
                <a:lnTo>
                  <a:pt x="13309" y="13201"/>
                </a:lnTo>
                <a:lnTo>
                  <a:pt x="13454" y="12772"/>
                </a:lnTo>
                <a:lnTo>
                  <a:pt x="13817" y="12396"/>
                </a:lnTo>
                <a:lnTo>
                  <a:pt x="14181" y="12074"/>
                </a:lnTo>
                <a:lnTo>
                  <a:pt x="14689" y="11805"/>
                </a:lnTo>
                <a:lnTo>
                  <a:pt x="15199" y="11590"/>
                </a:lnTo>
                <a:lnTo>
                  <a:pt x="15780" y="11429"/>
                </a:lnTo>
                <a:lnTo>
                  <a:pt x="16436" y="11429"/>
                </a:lnTo>
                <a:lnTo>
                  <a:pt x="16436" y="11429"/>
                </a:lnTo>
                <a:close/>
              </a:path>
            </a:pathLst>
          </a:custGeom>
          <a:gradFill rotWithShape="1">
            <a:gsLst>
              <a:gs pos="0">
                <a:srgbClr val="5D7FCA">
                  <a:lumMod val="98000"/>
                  <a:lumOff val="2000"/>
                  <a:alpha val="100000"/>
                </a:srgbClr>
              </a:gs>
              <a:gs pos="50000">
                <a:srgbClr val="3E70CA">
                  <a:alpha val="100000"/>
                </a:srgbClr>
              </a:gs>
              <a:gs pos="100000">
                <a:srgbClr val="3062BB">
                  <a:lumMod val="99000"/>
                  <a:alpha val="100000"/>
                </a:srgbClr>
              </a:gs>
            </a:gsLst>
            <a:lin ang="5400000" scaled="1"/>
          </a:gradFill>
          <a:ln w="9525" cmpd="sng" cap="flat">
            <a:solidFill>
              <a:srgbClr val="000000"/>
            </a:solidFill>
            <a:prstDash val="solid"/>
            <a:round/>
          </a:ln>
          <a:effectLst>
            <a:outerShdw sx="100000" sy="100000" algn="ctr" rotWithShape="0" blurRad="57150" dist="19050" dir="5400000">
              <a:srgbClr val="000000">
                <a:alpha val="62745"/>
              </a:srgbClr>
            </a:outerShdw>
          </a:effectLst>
        </p:spPr>
      </p:sp>
      <p:sp>
        <p:nvSpPr>
          <p:cNvPr id="79" name="矩形"/>
          <p:cNvSpPr>
            <a:spLocks/>
          </p:cNvSpPr>
          <p:nvPr/>
        </p:nvSpPr>
        <p:spPr>
          <a:xfrm rot="0">
            <a:off x="190459" y="1523987"/>
            <a:ext cx="2721187" cy="868680"/>
          </a:xfrm>
          <a:prstGeom prst="rect"/>
          <a:noFill/>
          <a:ln w="9525" cmpd="sng" cap="flat">
            <a:noFill/>
            <a:prstDash val="solid"/>
            <a:miter/>
          </a:ln>
        </p:spPr>
        <p:txBody>
          <a:bodyPr vert="horz" wrap="square" lIns="0" tIns="0" rIns="0" bIns="0" anchor="t" anchorCtr="0">
            <a:prstTxWarp prst="textNoShape"/>
            <a:spAutoFit/>
          </a:bodyPr>
          <a:lstStyle/>
          <a:p>
            <a:pPr marL="0" indent="0" algn="just" defTabSz="457200" eaLnBrk="1" latinLnBrk="0" hangingPunct="1">
              <a:lnSpc>
                <a:spcPct val="120000"/>
              </a:lnSpc>
              <a:spcBef>
                <a:spcPts val="0"/>
              </a:spcBef>
              <a:spcAft>
                <a:spcPts val="0"/>
              </a:spcAft>
              <a:buNone/>
            </a:pPr>
            <a:r>
              <a:rPr lang="zh-CN" altLang="en-US" sz="2400" b="1" i="0" u="none" strike="noStrike" kern="1200" cap="none" spc="67" baseline="0">
                <a:gradFill>
                  <a:gsLst>
                    <a:gs pos="25000">
                      <a:srgbClr val="FF7213"/>
                    </a:gs>
                    <a:gs pos="100000">
                      <a:srgbClr val="B24900"/>
                    </a:gs>
                  </a:gsLst>
                  <a:lin ang="5400000" scaled="0"/>
                </a:gradFill>
                <a:effectLst>
                  <a:outerShdw sx="100000" sy="100000" blurRad="76200" dir="5400000" dist="50800" algn="tl">
                    <a:srgbClr val="000000">
                      <a:alpha val="65000"/>
                    </a:srgbClr>
                  </a:outerShdw>
                </a:effectLst>
                <a:latin typeface="Arial" pitchFamily="0" charset="0"/>
                <a:ea typeface="微软雅黑" pitchFamily="0" charset="0"/>
                <a:cs typeface="黑体" pitchFamily="0" charset="0"/>
                <a:sym typeface="Arial" pitchFamily="0" charset="0"/>
              </a:rPr>
              <a:t>纳税主体的判定</a:t>
            </a:r>
            <a:endParaRPr lang="en-US" altLang="zh-CN" sz="2400" b="1" i="0" u="none" strike="noStrike" kern="1200" cap="none" spc="67" baseline="0">
              <a:gradFill>
                <a:gsLst>
                  <a:gs pos="25000">
                    <a:srgbClr val="FF7213"/>
                  </a:gs>
                  <a:gs pos="100000">
                    <a:srgbClr val="B24900"/>
                  </a:gs>
                </a:gsLst>
                <a:lin ang="5400000" scaled="0"/>
              </a:gradFill>
              <a:effectLst>
                <a:outerShdw sx="100000" sy="100000" blurRad="76200" dir="5400000" dist="50800" algn="tl">
                  <a:srgbClr val="000000">
                    <a:alpha val="65000"/>
                  </a:srgbClr>
                </a:outerShdw>
              </a:effectLst>
              <a:latin typeface="Arial" pitchFamily="0" charset="0"/>
              <a:ea typeface="微软雅黑" pitchFamily="0" charset="0"/>
              <a:cs typeface="黑体" pitchFamily="0" charset="0"/>
              <a:sym typeface="Arial" pitchFamily="0" charset="0"/>
            </a:endParaRPr>
          </a:p>
          <a:p>
            <a:pPr marL="0" indent="0" algn="just" defTabSz="457200" eaLnBrk="1" latinLnBrk="0" hangingPunct="1">
              <a:lnSpc>
                <a:spcPct val="120000"/>
              </a:lnSpc>
              <a:spcBef>
                <a:spcPts val="0"/>
              </a:spcBef>
              <a:spcAft>
                <a:spcPts val="0"/>
              </a:spcAft>
              <a:buNone/>
            </a:pPr>
            <a:r>
              <a:rPr lang="zh-CN" altLang="en-US" sz="2400" b="1" i="0" u="none" strike="noStrike" kern="1200" cap="none" spc="67" baseline="0">
                <a:gradFill>
                  <a:gsLst>
                    <a:gs pos="25000">
                      <a:srgbClr val="FF7213"/>
                    </a:gs>
                    <a:gs pos="100000">
                      <a:srgbClr val="B24900"/>
                    </a:gs>
                  </a:gsLst>
                  <a:lin ang="5400000" scaled="0"/>
                </a:gradFill>
                <a:effectLst>
                  <a:outerShdw sx="100000" sy="100000" blurRad="76200" dir="5400000" dist="50800" algn="tl">
                    <a:srgbClr val="000000">
                      <a:alpha val="65000"/>
                    </a:srgbClr>
                  </a:outerShdw>
                </a:effectLst>
                <a:latin typeface="Arial" pitchFamily="0" charset="0"/>
                <a:ea typeface="微软雅黑" pitchFamily="0" charset="0"/>
                <a:cs typeface="黑体" pitchFamily="0" charset="0"/>
                <a:sym typeface="Arial" pitchFamily="0" charset="0"/>
              </a:rPr>
              <a:t>（扣缴义务人）</a:t>
            </a:r>
            <a:endParaRPr lang="zh-CN" altLang="en-US" sz="2400" b="1" i="0" u="none" strike="noStrike" kern="1200" cap="none" spc="67" baseline="0">
              <a:gradFill>
                <a:gsLst>
                  <a:gs pos="25000">
                    <a:srgbClr val="FF7213"/>
                  </a:gs>
                  <a:gs pos="100000">
                    <a:srgbClr val="B24900"/>
                  </a:gs>
                </a:gsLst>
                <a:lin ang="5400000" scaled="0"/>
              </a:gradFill>
              <a:effectLst>
                <a:outerShdw sx="100000" sy="100000" blurRad="76200" dir="5400000" dist="50800" algn="tl">
                  <a:srgbClr val="000000">
                    <a:alpha val="65000"/>
                  </a:srgbClr>
                </a:outerShdw>
              </a:effectLst>
              <a:latin typeface="Arial" pitchFamily="0" charset="0"/>
              <a:ea typeface="微软雅黑" pitchFamily="0" charset="0"/>
              <a:cs typeface="黑体" pitchFamily="0" charset="0"/>
              <a:sym typeface="Arial" pitchFamily="0" charset="0"/>
            </a:endParaRPr>
          </a:p>
        </p:txBody>
      </p:sp>
      <p:sp>
        <p:nvSpPr>
          <p:cNvPr id="80" name="矩形"/>
          <p:cNvSpPr>
            <a:spLocks/>
          </p:cNvSpPr>
          <p:nvPr/>
        </p:nvSpPr>
        <p:spPr>
          <a:xfrm rot="0">
            <a:off x="3143230" y="666731"/>
            <a:ext cx="7905805" cy="655313"/>
          </a:xfrm>
          <a:prstGeom prst="rect"/>
          <a:noFill/>
          <a:ln w="9525" cmpd="sng" cap="flat">
            <a:noFill/>
            <a:prstDash val="solid"/>
            <a:miter/>
          </a:ln>
        </p:spPr>
        <p:txBody>
          <a:bodyPr vert="horz" wrap="square" lIns="121917" tIns="60957" rIns="121917" bIns="60957" anchor="t" anchorCtr="0">
            <a:prstTxWarp prst="textNoShape"/>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itchFamily="0" charset="0"/>
                <a:ea typeface="微软雅黑" pitchFamily="0" charset="0"/>
                <a:cs typeface="Arial" pitchFamily="0" charset="0"/>
              </a:rPr>
              <a:t>法：第九条　个人所得税以所得人为纳税人，以支付所得的单位或者个人为扣缴义务人。</a:t>
            </a:r>
            <a:endParaRPr lang="zh-CN" altLang="en-US" sz="1800" b="0" i="0" u="none" strike="noStrike" kern="1200" cap="none" spc="0" baseline="0">
              <a:solidFill>
                <a:schemeClr val="tx1"/>
              </a:solidFill>
              <a:latin typeface="微软雅黑" pitchFamily="0" charset="0"/>
              <a:ea typeface="微软雅黑" pitchFamily="0" charset="0"/>
              <a:cs typeface="Arial" pitchFamily="0" charset="0"/>
            </a:endParaRPr>
          </a:p>
        </p:txBody>
      </p:sp>
      <p:sp>
        <p:nvSpPr>
          <p:cNvPr id="81" name="矩形"/>
          <p:cNvSpPr>
            <a:spLocks/>
          </p:cNvSpPr>
          <p:nvPr/>
        </p:nvSpPr>
        <p:spPr>
          <a:xfrm rot="0">
            <a:off x="3143230" y="1904989"/>
            <a:ext cx="7905805" cy="1188714"/>
          </a:xfrm>
          <a:prstGeom prst="rect"/>
          <a:noFill/>
          <a:ln w="9525" cmpd="sng" cap="flat">
            <a:noFill/>
            <a:prstDash val="solid"/>
            <a:miter/>
          </a:ln>
        </p:spPr>
        <p:txBody>
          <a:bodyPr vert="horz" wrap="square" lIns="121917" tIns="60957" rIns="121917" bIns="60957" anchor="t" anchorCtr="0">
            <a:prstTxWarp prst="textNoShape"/>
            <a:spAutoFit/>
          </a:bodyPr>
          <a:lstStyle/>
          <a:p>
            <a:pPr marL="0" indent="0" algn="l">
              <a:lnSpc>
                <a:spcPct val="100000"/>
              </a:lnSpc>
              <a:spcBef>
                <a:spcPts val="0"/>
              </a:spcBef>
              <a:spcAft>
                <a:spcPts val="0"/>
              </a:spcAft>
              <a:buNone/>
            </a:pPr>
            <a:r>
              <a:rPr lang="en-US" altLang="zh-CN" sz="1800" b="0" i="0" u="none" strike="noStrike" kern="1200" cap="none" spc="0" baseline="0">
                <a:solidFill>
                  <a:schemeClr val="tx1"/>
                </a:solidFill>
                <a:latin typeface="微软雅黑" pitchFamily="0" charset="0"/>
                <a:ea typeface="微软雅黑" pitchFamily="0" charset="0"/>
                <a:cs typeface="Arial" pitchFamily="0" charset="0"/>
              </a:rPr>
              <a:t>61</a:t>
            </a:r>
            <a:r>
              <a:rPr lang="zh-CN" altLang="en-US" sz="1800" b="0" i="0" u="none" strike="noStrike" kern="1200" cap="none" spc="0" baseline="0">
                <a:solidFill>
                  <a:schemeClr val="tx1"/>
                </a:solidFill>
                <a:latin typeface="微软雅黑" pitchFamily="0" charset="0"/>
                <a:ea typeface="微软雅黑" pitchFamily="0" charset="0"/>
                <a:cs typeface="Arial" pitchFamily="0" charset="0"/>
              </a:rPr>
              <a:t>号公告：第二条 扣缴义务人，是指向个人支付所得的单位或者个人。扣缴义务人应当依法办理全员全额扣缴申报。</a:t>
            </a:r>
            <a:br>
              <a:rPr lang="zh-CN" altLang="en-US" sz="1800" b="0" i="0" u="none" strike="noStrike" kern="1200" cap="none" spc="0" baseline="0">
                <a:solidFill>
                  <a:schemeClr val="tx1"/>
                </a:solidFill>
                <a:latin typeface="微软雅黑" pitchFamily="0" charset="0"/>
                <a:ea typeface="微软雅黑" pitchFamily="0" charset="0"/>
                <a:cs typeface="Arial" pitchFamily="0" charset="0"/>
              </a:rPr>
            </a:br>
            <a:r>
              <a:rPr lang="zh-CN" altLang="en-US" sz="1800" b="0" i="0" u="none" strike="noStrike" kern="1200" cap="none" spc="0" baseline="0">
                <a:solidFill>
                  <a:schemeClr val="tx1"/>
                </a:solidFill>
                <a:latin typeface="微软雅黑" pitchFamily="0" charset="0"/>
                <a:ea typeface="微软雅黑" pitchFamily="0" charset="0"/>
                <a:cs typeface="Arial" pitchFamily="0" charset="0"/>
              </a:rPr>
              <a:t>　　</a:t>
            </a:r>
            <a:br>
              <a:rPr lang="zh-CN" altLang="en-US" sz="1800" b="0" i="0" u="none" strike="noStrike" kern="1200" cap="none" spc="0" baseline="0">
                <a:solidFill>
                  <a:schemeClr val="tx1"/>
                </a:solidFill>
                <a:latin typeface="微软雅黑" pitchFamily="0" charset="0"/>
                <a:ea typeface="微软雅黑" pitchFamily="0" charset="0"/>
                <a:cs typeface="Arial" pitchFamily="0" charset="0"/>
              </a:rPr>
            </a:br>
            <a:endParaRPr lang="zh-CN" altLang="en-US" sz="1800" b="0" i="0" u="none" strike="noStrike" kern="1200" cap="none" spc="0" baseline="0">
              <a:solidFill>
                <a:schemeClr val="tx1"/>
              </a:solidFill>
              <a:latin typeface="微软雅黑" pitchFamily="0" charset="0"/>
              <a:ea typeface="微软雅黑" pitchFamily="0" charset="0"/>
              <a:cs typeface="Arial" pitchFamily="0" charset="0"/>
            </a:endParaRPr>
          </a:p>
        </p:txBody>
      </p:sp>
      <p:grpSp>
        <p:nvGrpSpPr>
          <p:cNvPr id="84" name="组合"/>
          <p:cNvGrpSpPr>
            <a:grpSpLocks/>
          </p:cNvGrpSpPr>
          <p:nvPr/>
        </p:nvGrpSpPr>
        <p:grpSpPr>
          <a:xfrm>
            <a:off x="285710" y="3333749"/>
            <a:ext cx="2836332" cy="3010747"/>
            <a:chOff x="285710" y="3333749"/>
            <a:chExt cx="2836332" cy="3010747"/>
          </a:xfrm>
        </p:grpSpPr>
        <p:pic>
          <p:nvPicPr>
            <p:cNvPr id="82" name="图片"/>
            <p:cNvPicPr>
              <a:picLocks noChangeAspect="1"/>
            </p:cNvPicPr>
            <p:nvPr/>
          </p:nvPicPr>
          <p:blipFill>
            <a:blip r:embed="rId1" cstate="print"/>
            <a:stretch>
              <a:fillRect/>
            </a:stretch>
          </p:blipFill>
          <p:spPr>
            <a:xfrm rot="0">
              <a:off x="285710" y="3333749"/>
              <a:ext cx="2836332" cy="3010747"/>
            </a:xfrm>
            <a:prstGeom prst="rect"/>
            <a:noFill/>
            <a:ln w="9525" cmpd="sng" cap="flat">
              <a:noFill/>
              <a:prstDash val="solid"/>
              <a:miter/>
            </a:ln>
          </p:spPr>
        </p:pic>
        <p:sp>
          <p:nvSpPr>
            <p:cNvPr id="83" name="圆角矩形"/>
            <p:cNvSpPr>
              <a:spLocks/>
            </p:cNvSpPr>
            <p:nvPr/>
          </p:nvSpPr>
          <p:spPr>
            <a:xfrm rot="0">
              <a:off x="1367933" y="3872136"/>
              <a:ext cx="1340849" cy="1023780"/>
            </a:xfrm>
            <a:prstGeom prst="roundRect">
              <a:avLst>
                <a:gd name="adj" fmla="val 16666"/>
              </a:avLst>
            </a:prstGeom>
            <a:solidFill>
              <a:schemeClr val="accent1"/>
            </a:solidFill>
            <a:ln w="12700" cmpd="sng" cap="flat">
              <a:noFill/>
              <a:prstDash val="solid"/>
              <a:round/>
            </a:ln>
          </p:spPr>
          <p:txBody>
            <a:bodyPr vert="horz" wrap="square" lIns="91440" tIns="45720" rIns="91440" bIns="45720" anchor="ctr" anchorCtr="0">
              <a:prstTxWarp prst="textNoShape"/>
            </a:bodyPr>
            <a:lstStyle/>
            <a:p>
              <a:pPr marL="0" indent="0" algn="ctr">
                <a:lnSpc>
                  <a:spcPct val="100000"/>
                </a:lnSpc>
                <a:spcBef>
                  <a:spcPts val="0"/>
                </a:spcBef>
                <a:spcAft>
                  <a:spcPts val="0"/>
                </a:spcAft>
                <a:buNone/>
              </a:pPr>
              <a:r>
                <a:rPr lang="zh-CN" altLang="en-US" sz="1800" b="0" i="0" u="none" strike="noStrike" kern="1200" cap="none" spc="0" baseline="0">
                  <a:solidFill>
                    <a:srgbClr val="FFFFFF"/>
                  </a:solidFill>
                  <a:latin typeface="Arial" pitchFamily="0" charset="0"/>
                  <a:ea typeface="黑体" pitchFamily="0" charset="0"/>
                  <a:cs typeface="Arial" pitchFamily="0" charset="0"/>
                </a:rPr>
                <a:t>扣缴</a:t>
              </a:r>
              <a:endParaRPr lang="en-US" altLang="zh-CN" sz="1800" b="0" i="0" u="none" strike="noStrike" kern="1200" cap="none" spc="0" baseline="0">
                <a:solidFill>
                  <a:srgbClr val="FFFFFF"/>
                </a:solidFill>
                <a:latin typeface="Arial" pitchFamily="0" charset="0"/>
                <a:ea typeface="黑体" pitchFamily="0" charset="0"/>
                <a:cs typeface="Arial" pitchFamily="0" charset="0"/>
              </a:endParaRPr>
            </a:p>
            <a:p>
              <a:pPr marL="0" indent="0" algn="ctr">
                <a:lnSpc>
                  <a:spcPct val="100000"/>
                </a:lnSpc>
                <a:spcBef>
                  <a:spcPts val="0"/>
                </a:spcBef>
                <a:spcAft>
                  <a:spcPts val="0"/>
                </a:spcAft>
                <a:buNone/>
              </a:pPr>
              <a:r>
                <a:rPr lang="zh-CN" altLang="en-US" sz="1800" b="0" i="0" u="none" strike="noStrike" kern="1200" cap="none" spc="0" baseline="0">
                  <a:solidFill>
                    <a:srgbClr val="FFFFFF"/>
                  </a:solidFill>
                  <a:latin typeface="Arial" pitchFamily="0" charset="0"/>
                  <a:ea typeface="黑体" pitchFamily="0" charset="0"/>
                  <a:cs typeface="Arial" pitchFamily="0" charset="0"/>
                </a:rPr>
                <a:t>义务</a:t>
              </a:r>
              <a:endParaRPr lang="zh-CN" altLang="en-US" sz="1800" b="0" i="0" u="none" strike="noStrike" kern="1200" cap="none" spc="0" baseline="0">
                <a:solidFill>
                  <a:srgbClr val="FFFFFF"/>
                </a:solidFill>
                <a:latin typeface="Arial" pitchFamily="0" charset="0"/>
                <a:ea typeface="黑体" pitchFamily="0" charset="0"/>
                <a:cs typeface="Arial" pitchFamily="0" charset="0"/>
              </a:endParaRPr>
            </a:p>
          </p:txBody>
        </p:sp>
      </p:grpSp>
      <p:sp>
        <p:nvSpPr>
          <p:cNvPr id="85" name="矩形"/>
          <p:cNvSpPr>
            <a:spLocks/>
          </p:cNvSpPr>
          <p:nvPr/>
        </p:nvSpPr>
        <p:spPr>
          <a:xfrm rot="0">
            <a:off x="3238481" y="476229"/>
            <a:ext cx="8724900" cy="5988915"/>
          </a:xfrm>
          <a:prstGeom prst="rect"/>
          <a:solidFill>
            <a:srgbClr val="DCDADA"/>
          </a:solidFill>
          <a:ln w="38100" cmpd="sng" cap="flat">
            <a:solidFill>
              <a:srgbClr val="548135"/>
            </a:solidFill>
            <a:prstDash val="sysDash"/>
            <a:round/>
          </a:ln>
        </p:spPr>
        <p:txBody>
          <a:bodyPr vert="horz" wrap="square" lIns="121917" tIns="60957" rIns="121917" bIns="60957" anchor="t" anchorCtr="0">
            <a:prstTxWarp prst="textNoShape"/>
          </a:bodyPr>
          <a:lstStyle/>
          <a:p>
            <a:pPr marL="0" indent="0" algn="l">
              <a:lnSpc>
                <a:spcPct val="100000"/>
              </a:lnSpc>
              <a:spcBef>
                <a:spcPts val="0"/>
              </a:spcBef>
              <a:spcAft>
                <a:spcPts val="0"/>
              </a:spcAft>
              <a:buNone/>
            </a:pPr>
            <a:endParaRPr lang="en-US" altLang="zh-CN" sz="2400" b="0" i="0" u="none" strike="noStrike" kern="1200" cap="none" spc="0" baseline="0">
              <a:solidFill>
                <a:schemeClr val="tx1"/>
              </a:solidFill>
              <a:latin typeface="Arial" pitchFamily="0" charset="0"/>
              <a:ea typeface="黑体" pitchFamily="0" charset="0"/>
              <a:cs typeface="Arial" pitchFamily="0" charset="0"/>
            </a:endParaRPr>
          </a:p>
          <a:p>
            <a:pPr marL="0" indent="0" algn="l">
              <a:lnSpc>
                <a:spcPct val="100000"/>
              </a:lnSpc>
              <a:spcBef>
                <a:spcPts val="0"/>
              </a:spcBef>
              <a:spcAft>
                <a:spcPts val="0"/>
              </a:spcAft>
              <a:buNone/>
            </a:pPr>
            <a:r>
              <a:rPr lang="zh-CN" altLang="en-US" sz="2400" b="0" i="0" u="none" strike="noStrike" kern="1200" cap="none" spc="0" baseline="0">
                <a:solidFill>
                  <a:schemeClr val="tx1"/>
                </a:solidFill>
                <a:latin typeface="Arial" pitchFamily="0" charset="0"/>
                <a:ea typeface="黑体" pitchFamily="0" charset="0"/>
                <a:cs typeface="Arial" pitchFamily="0" charset="0"/>
              </a:rPr>
              <a:t>法第十条第二款  扣缴义务人应当按照国家规定办理全员全额扣缴申报，并向纳税人提供其个人所得和已扣缴税款等信息。 </a:t>
            </a:r>
            <a:endParaRPr lang="en-US" altLang="zh-CN" sz="2400" b="0" i="0" u="none" strike="noStrike" kern="1200" cap="none" spc="0" baseline="0">
              <a:solidFill>
                <a:schemeClr val="tx1"/>
              </a:solidFill>
              <a:latin typeface="Arial" pitchFamily="0" charset="0"/>
              <a:ea typeface="黑体" pitchFamily="0" charset="0"/>
              <a:cs typeface="Arial" pitchFamily="0" charset="0"/>
            </a:endParaRPr>
          </a:p>
          <a:p>
            <a:pPr marL="0" indent="0" algn="l">
              <a:lnSpc>
                <a:spcPct val="100000"/>
              </a:lnSpc>
              <a:spcBef>
                <a:spcPts val="0"/>
              </a:spcBef>
              <a:spcAft>
                <a:spcPts val="0"/>
              </a:spcAft>
              <a:buNone/>
            </a:pPr>
            <a:endParaRPr lang="en-US" altLang="zh-CN" sz="2400" b="0" i="0" u="none" strike="noStrike" kern="1200" cap="none" spc="0" baseline="0">
              <a:solidFill>
                <a:schemeClr val="tx1"/>
              </a:solidFill>
              <a:latin typeface="Arial" pitchFamily="0" charset="0"/>
              <a:ea typeface="黑体" pitchFamily="0" charset="0"/>
              <a:cs typeface="Arial" pitchFamily="0" charset="0"/>
            </a:endParaRPr>
          </a:p>
          <a:p>
            <a:pPr marL="0" indent="0" algn="l">
              <a:lnSpc>
                <a:spcPct val="100000"/>
              </a:lnSpc>
              <a:spcBef>
                <a:spcPts val="0"/>
              </a:spcBef>
              <a:spcAft>
                <a:spcPts val="0"/>
              </a:spcAft>
              <a:buNone/>
            </a:pPr>
            <a:r>
              <a:rPr lang="zh-CN" altLang="en-US" sz="2400" b="0" i="0" u="none" strike="noStrike" kern="1200" cap="none" spc="0" baseline="0">
                <a:solidFill>
                  <a:schemeClr val="tx1"/>
                </a:solidFill>
                <a:latin typeface="Arial" pitchFamily="0" charset="0"/>
                <a:ea typeface="黑体" pitchFamily="0" charset="0"/>
                <a:cs typeface="Arial" pitchFamily="0" charset="0"/>
              </a:rPr>
              <a:t>实施条例第二十六条　个人所得税法第十条第二款所称</a:t>
            </a:r>
            <a:r>
              <a:rPr lang="zh-CN" altLang="en-US" sz="2400" b="1" i="0" u="none" strike="noStrike" kern="1200" cap="none" spc="0" baseline="0">
                <a:solidFill>
                  <a:schemeClr val="tx1"/>
                </a:solidFill>
                <a:latin typeface="Arial" pitchFamily="0" charset="0"/>
                <a:ea typeface="黑体" pitchFamily="0" charset="0"/>
                <a:cs typeface="Arial" pitchFamily="0" charset="0"/>
              </a:rPr>
              <a:t>全员全额扣缴申报</a:t>
            </a:r>
            <a:r>
              <a:rPr lang="zh-CN" altLang="en-US" sz="2400" b="0" i="0" u="none" strike="noStrike" kern="1200" cap="none" spc="0" baseline="0">
                <a:solidFill>
                  <a:schemeClr val="tx1"/>
                </a:solidFill>
                <a:latin typeface="Arial" pitchFamily="0" charset="0"/>
                <a:ea typeface="黑体" pitchFamily="0" charset="0"/>
                <a:cs typeface="Arial" pitchFamily="0" charset="0"/>
              </a:rPr>
              <a:t>，是指扣缴义务人在代扣税款的次月十五日内，向主管税务机关报送其支付所得的所有个人的有关信息、支付所得数额、扣除事项和数额、扣缴税款的具体数额和总额以及其他相关涉税信息资料。</a:t>
            </a:r>
            <a:endParaRPr lang="en-US" altLang="zh-CN" sz="2400" b="0" i="0" u="none" strike="noStrike" kern="1200" cap="none" spc="0" baseline="0">
              <a:solidFill>
                <a:schemeClr val="tx1"/>
              </a:solidFill>
              <a:latin typeface="Arial" pitchFamily="0" charset="0"/>
              <a:ea typeface="黑体" pitchFamily="0" charset="0"/>
              <a:cs typeface="Arial" pitchFamily="0" charset="0"/>
            </a:endParaRPr>
          </a:p>
          <a:p>
            <a:pPr marL="0" indent="0" algn="l">
              <a:lnSpc>
                <a:spcPct val="100000"/>
              </a:lnSpc>
              <a:spcBef>
                <a:spcPts val="0"/>
              </a:spcBef>
              <a:spcAft>
                <a:spcPts val="0"/>
              </a:spcAft>
              <a:buNone/>
            </a:pPr>
            <a:endParaRPr lang="en-US" altLang="zh-CN" sz="2400" b="0" i="0" u="none" strike="noStrike" kern="1200" cap="none" spc="0" baseline="0">
              <a:solidFill>
                <a:schemeClr val="tx1"/>
              </a:solidFill>
              <a:latin typeface="微软雅黑" pitchFamily="0" charset="0"/>
              <a:ea typeface="微软雅黑" pitchFamily="0" charset="0"/>
              <a:cs typeface="Arial" pitchFamily="0" charset="0"/>
            </a:endParaRPr>
          </a:p>
          <a:p>
            <a:pPr marL="0" indent="0" algn="l">
              <a:lnSpc>
                <a:spcPct val="100000"/>
              </a:lnSpc>
              <a:spcBef>
                <a:spcPts val="0"/>
              </a:spcBef>
              <a:spcAft>
                <a:spcPts val="0"/>
              </a:spcAft>
              <a:buNone/>
            </a:pPr>
            <a:endParaRPr lang="en-US" altLang="zh-CN" sz="2400" b="0" i="0" u="none" strike="noStrike" kern="1200" cap="none" spc="0" baseline="0">
              <a:solidFill>
                <a:schemeClr val="tx1"/>
              </a:solidFill>
              <a:latin typeface="微软雅黑" pitchFamily="0" charset="0"/>
              <a:ea typeface="微软雅黑" pitchFamily="0" charset="0"/>
              <a:cs typeface="Arial" pitchFamily="0" charset="0"/>
            </a:endParaRPr>
          </a:p>
          <a:p>
            <a:pPr marL="0" indent="0" algn="l">
              <a:lnSpc>
                <a:spcPct val="100000"/>
              </a:lnSpc>
              <a:spcBef>
                <a:spcPts val="0"/>
              </a:spcBef>
              <a:spcAft>
                <a:spcPts val="0"/>
              </a:spcAft>
              <a:buNone/>
            </a:pPr>
            <a:r>
              <a:rPr lang="en-US" altLang="zh-CN" sz="2400" b="0" i="0" u="none" strike="noStrike" kern="1200" cap="none" spc="0" baseline="0">
                <a:solidFill>
                  <a:schemeClr val="tx1"/>
                </a:solidFill>
                <a:latin typeface="微软雅黑" pitchFamily="0" charset="0"/>
                <a:ea typeface="微软雅黑" pitchFamily="0" charset="0"/>
                <a:cs typeface="Arial" pitchFamily="0" charset="0"/>
              </a:rPr>
              <a:t>61</a:t>
            </a:r>
            <a:r>
              <a:rPr lang="zh-CN" altLang="en-US" sz="2400" b="0" i="0" u="none" strike="noStrike" kern="1200" cap="none" spc="0" baseline="0">
                <a:solidFill>
                  <a:schemeClr val="tx1"/>
                </a:solidFill>
                <a:latin typeface="微软雅黑" pitchFamily="0" charset="0"/>
                <a:ea typeface="微软雅黑" pitchFamily="0" charset="0"/>
                <a:cs typeface="Arial" pitchFamily="0" charset="0"/>
              </a:rPr>
              <a:t>号公告第二条第二款 全员全额扣缴申报，是指扣缴义务人应当在代扣税款的次月十五日内，向主管税务机关报送其支付所得的所有个人的有关信息、支付所得数额、扣除事项和数额、扣缴税款的具体数额和总额以及其他相关涉税信息资料。</a:t>
            </a:r>
            <a:endParaRPr lang="zh-CN" altLang="en-US" sz="2400" b="0" i="0" u="none" strike="noStrike" kern="1200" cap="none" spc="0" baseline="0">
              <a:solidFill>
                <a:schemeClr val="tx1"/>
              </a:solidFill>
              <a:latin typeface="幼圆" pitchFamily="0" charset="-122"/>
              <a:ea typeface="幼圆" pitchFamily="0" charset="-122"/>
              <a:cs typeface="Arial" pitchFamily="0" charset="0"/>
              <a:sym typeface="黑体" pitchFamily="0" charset="0"/>
            </a:endParaRPr>
          </a:p>
        </p:txBody>
      </p:sp>
    </p:spTree>
    <p:extLst>
      <p:ext uri="{BB962C8B-B14F-4D97-AF65-F5344CB8AC3E}">
        <p14:creationId xmlns:p14="http://schemas.microsoft.com/office/powerpoint/2010/main" val="40604433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wipe(left)">
                                      <p:cBhvr>
                                        <p:cTn id="11" dur="750"/>
                                        <p:tgtEl>
                                          <p:spTgt spid="7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randombar(horizontal)">
                                      <p:cBhvr>
                                        <p:cTn id="16" dur="500"/>
                                        <p:tgtEl>
                                          <p:spTgt spid="8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randombar(horizontal)">
                                      <p:cBhvr>
                                        <p:cTn id="19" dur="500"/>
                                        <p:tgtEl>
                                          <p:spTgt spid="8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4"/>
                                        </p:tgtEl>
                                        <p:attrNameLst>
                                          <p:attrName>style.visibility</p:attrName>
                                        </p:attrNameLst>
                                      </p:cBhvr>
                                      <p:to>
                                        <p:strVal val="visible"/>
                                      </p:to>
                                    </p:set>
                                  </p:childTnLst>
                                </p:cTn>
                              </p:par>
                              <p:par>
                                <p:cTn id="24" presetID="12" presetClass="entr" presetSubtype="8" fill="hold" grpId="0" nodeType="withEffect">
                                  <p:stCondLst>
                                    <p:cond delay="0"/>
                                  </p:stCondLst>
                                  <p:childTnLst>
                                    <p:set>
                                      <p:cBhvr>
                                        <p:cTn id="25" dur="1" fill="hold">
                                          <p:stCondLst>
                                            <p:cond delay="0"/>
                                          </p:stCondLst>
                                        </p:cTn>
                                        <p:tgtEl>
                                          <p:spTgt spid="85"/>
                                        </p:tgtEl>
                                        <p:attrNameLst>
                                          <p:attrName>style.visibility</p:attrName>
                                        </p:attrNameLst>
                                      </p:cBhvr>
                                      <p:to>
                                        <p:strVal val="visible"/>
                                      </p:to>
                                    </p:set>
                                    <p:anim calcmode="lin" valueType="num">
                                      <p:cBhvr additive="base">
                                        <p:cTn id="26" dur="500"/>
                                        <p:tgtEl>
                                          <p:spTgt spid="85"/>
                                        </p:tgtEl>
                                        <p:attrNameLst>
                                          <p:attrName>ppt_x</p:attrName>
                                        </p:attrNameLst>
                                      </p:cBhvr>
                                      <p:tavLst>
                                        <p:tav tm="0">
                                          <p:val>
                                            <p:strVal val="#ppt_x-#ppt_w*1.125000"/>
                                          </p:val>
                                        </p:tav>
                                        <p:tav tm="100000">
                                          <p:val>
                                            <p:strVal val="#ppt_x"/>
                                          </p:val>
                                        </p:tav>
                                      </p:tavLst>
                                    </p:anim>
                                    <p:animEffect transition="in" filter="wipe(right)">
                                      <p:cBhvr>
                                        <p:cTn id="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p:bldP spid="80" grpId="0"/>
      <p:bldP spid="81" grpId="0"/>
      <p:bldP spid="84" grpId="0" animBg="1"/>
      <p:bldP spid="85" grpId="0" animBg="1"/>
    </p:bldLst>
  </p:timing>
</p:sld>
</file>

<file path=ppt/theme/theme1.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theme>
</file>

<file path=ppt/theme/theme2.xml><?xml version="1.0" encoding="utf-8"?>
<a:theme xmlns:a="http://schemas.openxmlformats.org/drawingml/2006/main" name="自定义设计方案">
  <a:themeElements>
    <a:clrScheme name="自定义设计方案">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设计方案">
      <a:majorFont>
        <a:latin typeface=""/>
        <a:ea typeface=""/>
        <a:cs typeface=""/>
      </a:majorFont>
      <a:minorFont>
        <a:latin typeface=""/>
        <a:ea typeface=""/>
        <a:cs typeface=""/>
      </a:minorFont>
    </a:fontScheme>
    <a:fmtScheme name="自定义设计方案">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theme>
</file>

<file path=ppt/theme/theme3.xml><?xml version="1.0" encoding="utf-8"?>
<a:theme xmlns:a="http://schemas.openxmlformats.org/drawingml/2006/main" name="notesMaster1">
  <a:themeElements>
    <a:clrScheme name="notesMaster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theme>
</file>

<file path=docProps/app.xml><?xml version="1.0" encoding="utf-8"?>
<Properties xmlns="http://schemas.openxmlformats.org/officeDocument/2006/extended-properties">
  <Template>Normal.eit</Template>
  <TotalTime>1028</TotalTime>
  <Application>Yozo_Office</Application>
</Properties>
</file>

<file path=docProps/core.xml><?xml version="1.0" encoding="utf-8"?>
<cp:coreProperties xmlns:cp="http://schemas.openxmlformats.org/package/2006/metadata/core-properties" xmlns:dc="http://purl.org/dc/elements/1.1/" xmlns:dcterms="http://purl.org/dc/terms/" xmlns:xsi="http://www.w3.org/2001/XMLSchema-instance">
  <dc:title>PowerPoint 演示文稿</dc:title>
  <dc:creator>chens</dc:creator>
  <cp:lastModifiedBy>Windows 用户</cp:lastModifiedBy>
  <cp:revision>214</cp:revision>
  <dcterms:created xsi:type="dcterms:W3CDTF">2018-05-05T06:04:00Z</dcterms:created>
  <dcterms:modified xsi:type="dcterms:W3CDTF">2019-12-11T14:05:11Z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2052-11.1.0.8799</vt:lpwstr>
  </property>
</Properties>
</file>