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65" r:id="rId5"/>
    <p:sldId id="258" r:id="rId6"/>
    <p:sldId id="299" r:id="rId7"/>
    <p:sldId id="266" r:id="rId8"/>
    <p:sldId id="300" r:id="rId9"/>
    <p:sldId id="301" r:id="rId10"/>
    <p:sldId id="302" r:id="rId11"/>
    <p:sldId id="276" r:id="rId12"/>
    <p:sldId id="303" r:id="rId13"/>
    <p:sldId id="281" r:id="rId14"/>
    <p:sldId id="267" r:id="rId15"/>
    <p:sldId id="304" r:id="rId16"/>
    <p:sldId id="264" r:id="rId17"/>
    <p:sldId id="305" r:id="rId18"/>
    <p:sldId id="306" r:id="rId19"/>
    <p:sldId id="309" r:id="rId20"/>
    <p:sldId id="308" r:id="rId21"/>
    <p:sldId id="307" r:id="rId22"/>
    <p:sldId id="310" r:id="rId23"/>
    <p:sldId id="269" r:id="rId24"/>
    <p:sldId id="275" r:id="rId25"/>
    <p:sldId id="311" r:id="rId26"/>
  </p:sldIdLst>
  <p:sldSz cx="12192000" cy="6858000"/>
  <p:notesSz cx="6858000" cy="9144000"/>
  <p:embeddedFontLst>
    <p:embeddedFont>
      <p:font typeface="微软雅黑" panose="020B0503020204020204" pitchFamily="34" charset="-122"/>
      <p:regular r:id="rId30"/>
    </p:embeddedFont>
    <p:embeddedFont>
      <p:font typeface="Impact" panose="020B0806030902050204" charset="0"/>
      <p:regular r:id="rId31"/>
    </p:embeddedFont>
    <p:embeddedFont>
      <p:font typeface="Calibri Light" panose="020F0302020204030204" pitchFamily="34" charset="0"/>
      <p:regular r:id="rId32"/>
    </p:embeddedFont>
    <p:embeddedFont>
      <p:font typeface="等线" panose="02010600030101010101" charset="0"/>
      <p:regular r:id="rId33"/>
      <p:bold r:id="rId34"/>
    </p:embeddedFont>
    <p:embeddedFont>
      <p:font typeface="DengXian Light" panose="02010600030101010101" charset="0"/>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C52"/>
    <a:srgbClr val="21519C"/>
    <a:srgbClr val="4F6A94"/>
    <a:srgbClr val="276489"/>
    <a:srgbClr val="2660B5"/>
    <a:srgbClr val="2A6C95"/>
    <a:srgbClr val="1E4682"/>
    <a:srgbClr val="E4304B"/>
    <a:srgbClr val="E74F50"/>
    <a:srgbClr val="47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0"/>
  </p:normalViewPr>
  <p:slideViewPr>
    <p:cSldViewPr snapToGrid="0" snapToObjects="1" showGuides="1">
      <p:cViewPr varScale="1">
        <p:scale>
          <a:sx n="74" d="100"/>
          <a:sy n="74" d="100"/>
        </p:scale>
        <p:origin x="552" y="54"/>
      </p:cViewPr>
      <p:guideLst>
        <p:guide orient="horz" pos="4269"/>
        <p:guide pos="3840"/>
        <p:guide pos="2116"/>
        <p:guide pos="801"/>
        <p:guide orient="horz" pos="3453"/>
        <p:guide pos="3940"/>
        <p:guide pos="549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F84BF-94F5-48BE-B2C9-76E96A262F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DB9FD-F92B-4336-9E6E-1707174193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DB9FD-F92B-4336-9E6E-1707174193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ibaotu.com/ppt/"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alphaModFix amt="20000"/>
          </a:blip>
          <a:srcRect l="18607" t="8710" r="9620" b="11107"/>
          <a:stretch>
            <a:fillRect/>
          </a:stretch>
        </p:blipFill>
        <p:spPr>
          <a:xfrm>
            <a:off x="484909" y="0"/>
            <a:ext cx="10986655" cy="6481546"/>
          </a:xfrm>
          <a:prstGeom prst="rect">
            <a:avLst/>
          </a:prstGeom>
        </p:spPr>
      </p:pic>
    </p:spTree>
  </p:cSld>
  <p:clrMapOvr>
    <a:masterClrMapping/>
  </p:clrMapOvr>
  <p:transition spd="slow" advTm="3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3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文本框 1"/>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rgbClr val="FF9409"/>
                </a:solidFill>
                <a:latin typeface="微软雅黑" panose="020B0503020204020204" pitchFamily="34" charset="-122"/>
                <a:ea typeface="微软雅黑" panose="020B0503020204020204" pitchFamily="34" charset="-122"/>
              </a:rPr>
              <a:t>版权声明</a:t>
            </a:r>
            <a:endParaRPr lang="zh-CN" altLang="en-US" sz="2800" b="1" dirty="0">
              <a:solidFill>
                <a:srgbClr val="FF9409"/>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6"/>
                </a:solidFill>
                <a:latin typeface="微软雅黑" panose="020B0503020204020204" pitchFamily="34" charset="-122"/>
                <a:ea typeface="微软雅黑" panose="020B0503020204020204" pitchFamily="34" charset="-122"/>
              </a:rPr>
              <a:t>感谢您下载千库网平台上提供的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作品，为了您和千库网以及原创作者的利益，请勿复制、传播、销售，否则将承担法律责任！千库网将对作品进行维权，按照传播下载次数进行十倍的索取赔偿！</a:t>
            </a:r>
            <a:endParaRPr lang="en-US" altLang="zh-CN"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1.</a:t>
            </a:r>
            <a:r>
              <a:rPr lang="zh-CN" altLang="en-US" sz="1200" dirty="0">
                <a:solidFill>
                  <a:schemeClr val="accent6"/>
                </a:solidFill>
                <a:latin typeface="微软雅黑" panose="020B0503020204020204" pitchFamily="34" charset="-122"/>
                <a:ea typeface="微软雅黑" panose="020B0503020204020204" pitchFamily="34" charset="-122"/>
              </a:rPr>
              <a:t>在千库网出售的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模板是免版税类（</a:t>
            </a:r>
            <a:r>
              <a:rPr lang="en-US" altLang="zh-CN" sz="1200" dirty="0">
                <a:solidFill>
                  <a:schemeClr val="accent6"/>
                </a:solidFill>
                <a:latin typeface="微软雅黑" panose="020B0503020204020204" pitchFamily="34" charset="-122"/>
                <a:ea typeface="微软雅黑" panose="020B0503020204020204" pitchFamily="34" charset="-122"/>
              </a:rPr>
              <a:t>RF</a:t>
            </a:r>
            <a:r>
              <a:rPr lang="zh-CN" altLang="en-US" sz="1200" dirty="0">
                <a:solidFill>
                  <a:schemeClr val="accent6"/>
                </a:solidFill>
                <a:latin typeface="微软雅黑" panose="020B0503020204020204" pitchFamily="34" charset="-122"/>
                <a:ea typeface="微软雅黑" panose="020B0503020204020204" pitchFamily="34" charset="-122"/>
              </a:rPr>
              <a:t>：</a:t>
            </a:r>
            <a:r>
              <a:rPr lang="en-US" altLang="zh-CN" sz="1200" dirty="0">
                <a:solidFill>
                  <a:schemeClr val="accent6"/>
                </a:solidFill>
                <a:latin typeface="微软雅黑" panose="020B0503020204020204" pitchFamily="34" charset="-122"/>
                <a:ea typeface="微软雅黑" panose="020B0503020204020204" pitchFamily="34" charset="-122"/>
              </a:rPr>
              <a:t>Royalty-Free</a:t>
            </a:r>
            <a:r>
              <a:rPr lang="zh-CN" altLang="en-US" sz="1200" dirty="0">
                <a:solidFill>
                  <a:schemeClr val="accent6"/>
                </a:solidFill>
                <a:latin typeface="微软雅黑" panose="020B0503020204020204" pitchFamily="34" charset="-122"/>
                <a:ea typeface="微软雅黑" panose="020B0503020204020204" pitchFamily="34" charset="-122"/>
              </a:rPr>
              <a:t>）正版受</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和</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世界版权公约</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的保护，作品的所有权、版权和著作权归千库网所有，您下载的是</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模板素材的使用权。</a:t>
            </a: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2.</a:t>
            </a:r>
            <a:r>
              <a:rPr lang="zh-CN" altLang="en-US" sz="1200" dirty="0">
                <a:solidFill>
                  <a:schemeClr val="accent6"/>
                </a:solidFill>
                <a:latin typeface="微软雅黑" panose="020B0503020204020204" pitchFamily="34" charset="-122"/>
                <a:ea typeface="微软雅黑" panose="020B0503020204020204" pitchFamily="34" charset="-122"/>
              </a:rPr>
              <a:t>不得将千库网的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chemeClr val="accent6"/>
              </a:solidFill>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1652955" y="4984409"/>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2"/>
              </a:rPr>
              <a:t>http://www.51miz.com/ppt/</a:t>
            </a:r>
            <a:endParaRPr lang="en-US" altLang="zh-CN" b="1" dirty="0">
              <a:solidFill>
                <a:schemeClr val="bg1"/>
              </a:solidFill>
            </a:endParaRPr>
          </a:p>
        </p:txBody>
      </p:sp>
    </p:spTree>
  </p:cSld>
  <p:clrMapOvr>
    <a:masterClrMapping/>
  </p:clrMapOvr>
  <p:transition spd="slow" advTm="3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4A02DF-CE22-7544-B751-71587FFD45A8}"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F9B0B04C-B5E4-4741-B22F-92B09C0A8EA0}" type="slidenum">
              <a:rPr kumimoji="1" lang="zh-CN" altLang="en-US" smtClean="0"/>
            </a:fld>
            <a:endParaRPr kumimoji="1" lang="zh-CN" altLang="en-US"/>
          </a:p>
        </p:txBody>
      </p:sp>
    </p:spTree>
  </p:cSld>
  <p:clrMapOvr>
    <a:masterClrMapping/>
  </p:clrMapOvr>
  <p:transition spd="slow" advTm="3000">
    <p:wheel spokes="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7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3000">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3000"/>
          </a:schemeClr>
        </a:solidFill>
        <a:effectLst/>
      </p:bgPr>
    </p:bg>
    <p:spTree>
      <p:nvGrpSpPr>
        <p:cNvPr id="1" name=""/>
        <p:cNvGrpSpPr/>
        <p:nvPr/>
      </p:nvGrpSpPr>
      <p:grpSpPr>
        <a:xfrm>
          <a:off x="0" y="0"/>
          <a:ext cx="0" cy="0"/>
          <a:chOff x="0" y="0"/>
          <a:chExt cx="0" cy="0"/>
        </a:xfrm>
      </p:grpSpPr>
      <p:sp>
        <p:nvSpPr>
          <p:cNvPr id="24" name="右箭头 23"/>
          <p:cNvSpPr/>
          <p:nvPr/>
        </p:nvSpPr>
        <p:spPr>
          <a:xfrm flipH="1">
            <a:off x="7377109" y="4437930"/>
            <a:ext cx="4953214" cy="644769"/>
          </a:xfrm>
          <a:prstGeom prst="rightArrow">
            <a:avLst>
              <a:gd name="adj1" fmla="val 50000"/>
              <a:gd name="adj2" fmla="val 819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5" name="右箭头 24"/>
          <p:cNvSpPr/>
          <p:nvPr/>
        </p:nvSpPr>
        <p:spPr>
          <a:xfrm flipH="1">
            <a:off x="6841990" y="4778489"/>
            <a:ext cx="5339903" cy="673127"/>
          </a:xfrm>
          <a:prstGeom prst="rightArrow">
            <a:avLst>
              <a:gd name="adj1" fmla="val 50000"/>
              <a:gd name="adj2" fmla="val 81900"/>
            </a:avLst>
          </a:prstGeom>
          <a:solidFill>
            <a:srgbClr val="10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6" name="右箭头 25"/>
          <p:cNvSpPr/>
          <p:nvPr/>
        </p:nvSpPr>
        <p:spPr>
          <a:xfrm flipH="1">
            <a:off x="7542030" y="5134557"/>
            <a:ext cx="4834039" cy="719155"/>
          </a:xfrm>
          <a:prstGeom prst="rightArrow">
            <a:avLst>
              <a:gd name="adj1" fmla="val 50000"/>
              <a:gd name="adj2" fmla="val 819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7" name="右箭头 26"/>
          <p:cNvSpPr/>
          <p:nvPr/>
        </p:nvSpPr>
        <p:spPr>
          <a:xfrm flipH="1">
            <a:off x="8276989" y="5569527"/>
            <a:ext cx="4302938" cy="644769"/>
          </a:xfrm>
          <a:prstGeom prst="rightArrow">
            <a:avLst>
              <a:gd name="adj1" fmla="val 50000"/>
              <a:gd name="adj2" fmla="val 81900"/>
            </a:avLst>
          </a:prstGeom>
          <a:solidFill>
            <a:srgbClr val="10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413162" y="1450721"/>
            <a:ext cx="2031325" cy="830997"/>
          </a:xfrm>
          <a:prstGeom prst="rect">
            <a:avLst/>
          </a:prstGeom>
          <a:noFill/>
        </p:spPr>
        <p:txBody>
          <a:bodyPr wrap="none" rtlCol="0">
            <a:spAutoFit/>
          </a:bodyPr>
          <a:lstStyle/>
          <a:p>
            <a:r>
              <a:rPr kumimoji="1" lang="zh-CN" altLang="en-US" sz="4800" dirty="0">
                <a:solidFill>
                  <a:srgbClr val="E4304B"/>
                </a:solidFill>
                <a:latin typeface="微软雅黑" panose="020B0503020204020204" pitchFamily="34" charset="-122"/>
                <a:ea typeface="微软雅黑" panose="020B0503020204020204" pitchFamily="34" charset="-122"/>
                <a:cs typeface="yuweij Medium" charset="-122"/>
              </a:rPr>
              <a:t>建筑业</a:t>
            </a:r>
            <a:endParaRPr kumimoji="1" lang="zh-CN" altLang="en-US" sz="4800" dirty="0">
              <a:solidFill>
                <a:srgbClr val="E4304B"/>
              </a:solidFill>
              <a:latin typeface="微软雅黑" panose="020B0503020204020204" pitchFamily="34" charset="-122"/>
              <a:ea typeface="微软雅黑" panose="020B0503020204020204" pitchFamily="34" charset="-122"/>
              <a:cs typeface="yuweij Medium" charset="-122"/>
            </a:endParaRPr>
          </a:p>
        </p:txBody>
      </p:sp>
      <p:sp>
        <p:nvSpPr>
          <p:cNvPr id="5" name="文本框 4"/>
          <p:cNvSpPr txBox="1"/>
          <p:nvPr/>
        </p:nvSpPr>
        <p:spPr>
          <a:xfrm>
            <a:off x="1266091" y="2281718"/>
            <a:ext cx="9417963" cy="1323439"/>
          </a:xfrm>
          <a:prstGeom prst="rect">
            <a:avLst/>
          </a:prstGeom>
          <a:noFill/>
        </p:spPr>
        <p:txBody>
          <a:bodyPr wrap="none" rtlCol="0">
            <a:spAutoFit/>
          </a:bodyPr>
          <a:lstStyle/>
          <a:p>
            <a:r>
              <a:rPr kumimoji="1" lang="zh-CN" altLang="en-US" sz="8000" b="1"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rPr>
              <a:t>会计核算及申报要点</a:t>
            </a:r>
            <a:endParaRPr kumimoji="1" lang="zh-CN" altLang="en-US" sz="8000" b="1"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 1"/>
          <p:cNvGrpSpPr/>
          <p:nvPr/>
        </p:nvGrpSpPr>
        <p:grpSpPr>
          <a:xfrm>
            <a:off x="743602" y="4796003"/>
            <a:ext cx="5401770" cy="338554"/>
            <a:chOff x="1559258" y="3802029"/>
            <a:chExt cx="5401770" cy="338554"/>
          </a:xfrm>
        </p:grpSpPr>
        <p:sp>
          <p:nvSpPr>
            <p:cNvPr id="13" name="圆角矩形 12"/>
            <p:cNvSpPr/>
            <p:nvPr/>
          </p:nvSpPr>
          <p:spPr>
            <a:xfrm>
              <a:off x="1559258" y="3820862"/>
              <a:ext cx="4047299" cy="319721"/>
            </a:xfrm>
            <a:prstGeom prst="roundRect">
              <a:avLst>
                <a:gd name="adj" fmla="val 0"/>
              </a:avLst>
            </a:prstGeom>
            <a:solidFill>
              <a:srgbClr val="1E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1559259" y="3802029"/>
              <a:ext cx="3877985" cy="338554"/>
            </a:xfrm>
            <a:prstGeom prst="rect">
              <a:avLst/>
            </a:prstGeom>
            <a:noFill/>
          </p:spPr>
          <p:txBody>
            <a:bodyPr wrap="none"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国家税务总局遵义经济技术开发区税务局</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5775870" y="3802029"/>
              <a:ext cx="915635" cy="338554"/>
            </a:xfrm>
            <a:prstGeom prst="rect">
              <a:avLst/>
            </a:prstGeom>
            <a:noFill/>
          </p:spPr>
          <p:txBody>
            <a:bodyPr wrap="none" rtlCol="0">
              <a:spAutoFit/>
            </a:bodyPr>
            <a:lstStyle/>
            <a:p>
              <a:r>
                <a:rPr kumimoji="1" lang="zh-CN" altLang="en-US" sz="1600" spc="300"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rPr>
                <a:t>骆时雨</a:t>
              </a:r>
              <a:endParaRPr kumimoji="1" lang="zh-CN" altLang="en-US" sz="1600" spc="300"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5606557" y="3813214"/>
              <a:ext cx="1354471" cy="319721"/>
            </a:xfrm>
            <a:prstGeom prst="roundRect">
              <a:avLst>
                <a:gd name="adj" fmla="val 0"/>
              </a:avLst>
            </a:prstGeom>
            <a:noFill/>
            <a:ln>
              <a:solidFill>
                <a:srgbClr val="1E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799"/>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right)">
                                      <p:cBhvr>
                                        <p:cTn id="26" dur="500"/>
                                        <p:tgtEl>
                                          <p:spTgt spid="27"/>
                                        </p:tgtEl>
                                      </p:cBhvr>
                                    </p:animEffect>
                                  </p:childTnLst>
                                </p:cTn>
                              </p:par>
                            </p:childTnLst>
                          </p:cTn>
                        </p:par>
                        <p:par>
                          <p:cTn id="27" fill="hold">
                            <p:stCondLst>
                              <p:cond delay="3299"/>
                            </p:stCondLst>
                            <p:childTnLst>
                              <p:par>
                                <p:cTn id="28" presetID="16" presetClass="entr" presetSubtype="2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1346" y="1068823"/>
            <a:ext cx="8700654" cy="1870363"/>
          </a:xfrm>
          <a:custGeom>
            <a:avLst/>
            <a:gdLst>
              <a:gd name="connsiteX0" fmla="*/ 0 w 8492836"/>
              <a:gd name="connsiteY0" fmla="*/ 0 h 1870363"/>
              <a:gd name="connsiteX1" fmla="*/ 8492836 w 8492836"/>
              <a:gd name="connsiteY1" fmla="*/ 0 h 1870363"/>
              <a:gd name="connsiteX2" fmla="*/ 8492836 w 8492836"/>
              <a:gd name="connsiteY2" fmla="*/ 1870363 h 1870363"/>
              <a:gd name="connsiteX3" fmla="*/ 0 w 8492836"/>
              <a:gd name="connsiteY3" fmla="*/ 1870363 h 1870363"/>
              <a:gd name="connsiteX4" fmla="*/ 0 w 8492836"/>
              <a:gd name="connsiteY4" fmla="*/ 0 h 1870363"/>
              <a:gd name="connsiteX0-1" fmla="*/ 1149927 w 8492836"/>
              <a:gd name="connsiteY0-2" fmla="*/ 13855 h 1870363"/>
              <a:gd name="connsiteX1-3" fmla="*/ 8492836 w 8492836"/>
              <a:gd name="connsiteY1-4" fmla="*/ 0 h 1870363"/>
              <a:gd name="connsiteX2-5" fmla="*/ 8492836 w 8492836"/>
              <a:gd name="connsiteY2-6" fmla="*/ 1870363 h 1870363"/>
              <a:gd name="connsiteX3-7" fmla="*/ 0 w 8492836"/>
              <a:gd name="connsiteY3-8" fmla="*/ 1870363 h 1870363"/>
              <a:gd name="connsiteX4-9" fmla="*/ 1149927 w 8492836"/>
              <a:gd name="connsiteY4-10" fmla="*/ 13855 h 1870363"/>
              <a:gd name="connsiteX0-11" fmla="*/ 1011381 w 8492836"/>
              <a:gd name="connsiteY0-12" fmla="*/ 41564 h 1870363"/>
              <a:gd name="connsiteX1-13" fmla="*/ 8492836 w 8492836"/>
              <a:gd name="connsiteY1-14" fmla="*/ 0 h 1870363"/>
              <a:gd name="connsiteX2-15" fmla="*/ 8492836 w 8492836"/>
              <a:gd name="connsiteY2-16" fmla="*/ 1870363 h 1870363"/>
              <a:gd name="connsiteX3-17" fmla="*/ 0 w 8492836"/>
              <a:gd name="connsiteY3-18" fmla="*/ 1870363 h 1870363"/>
              <a:gd name="connsiteX4-19" fmla="*/ 1011381 w 8492836"/>
              <a:gd name="connsiteY4-20" fmla="*/ 41564 h 1870363"/>
              <a:gd name="connsiteX0-21" fmla="*/ 1219199 w 8700654"/>
              <a:gd name="connsiteY0-22" fmla="*/ 41564 h 1870363"/>
              <a:gd name="connsiteX1-23" fmla="*/ 8700654 w 8700654"/>
              <a:gd name="connsiteY1-24" fmla="*/ 0 h 1870363"/>
              <a:gd name="connsiteX2-25" fmla="*/ 8700654 w 8700654"/>
              <a:gd name="connsiteY2-26" fmla="*/ 1870363 h 1870363"/>
              <a:gd name="connsiteX3-27" fmla="*/ 0 w 8700654"/>
              <a:gd name="connsiteY3-28" fmla="*/ 1828799 h 1870363"/>
              <a:gd name="connsiteX4-29" fmla="*/ 1219199 w 8700654"/>
              <a:gd name="connsiteY4-30" fmla="*/ 41564 h 18703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00654" h="1870363">
                <a:moveTo>
                  <a:pt x="1219199" y="41564"/>
                </a:moveTo>
                <a:lnTo>
                  <a:pt x="8700654" y="0"/>
                </a:lnTo>
                <a:lnTo>
                  <a:pt x="8700654" y="1870363"/>
                </a:lnTo>
                <a:lnTo>
                  <a:pt x="0" y="1828799"/>
                </a:lnTo>
                <a:lnTo>
                  <a:pt x="1219199" y="41564"/>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0" y="2105891"/>
            <a:ext cx="10501745" cy="2978727"/>
          </a:xfrm>
          <a:custGeom>
            <a:avLst/>
            <a:gdLst>
              <a:gd name="connsiteX0" fmla="*/ 0 w 10501745"/>
              <a:gd name="connsiteY0" fmla="*/ 0 h 2978727"/>
              <a:gd name="connsiteX1" fmla="*/ 10501745 w 10501745"/>
              <a:gd name="connsiteY1" fmla="*/ 0 h 2978727"/>
              <a:gd name="connsiteX2" fmla="*/ 10501745 w 10501745"/>
              <a:gd name="connsiteY2" fmla="*/ 2978727 h 2978727"/>
              <a:gd name="connsiteX3" fmla="*/ 0 w 10501745"/>
              <a:gd name="connsiteY3" fmla="*/ 2978727 h 2978727"/>
              <a:gd name="connsiteX4" fmla="*/ 0 w 10501745"/>
              <a:gd name="connsiteY4" fmla="*/ 0 h 2978727"/>
              <a:gd name="connsiteX0-1" fmla="*/ 0 w 10501745"/>
              <a:gd name="connsiteY0-2" fmla="*/ 0 h 2978727"/>
              <a:gd name="connsiteX1-3" fmla="*/ 10501745 w 10501745"/>
              <a:gd name="connsiteY1-4" fmla="*/ 0 h 2978727"/>
              <a:gd name="connsiteX2-5" fmla="*/ 8977745 w 10501745"/>
              <a:gd name="connsiteY2-6" fmla="*/ 2937163 h 2978727"/>
              <a:gd name="connsiteX3-7" fmla="*/ 0 w 10501745"/>
              <a:gd name="connsiteY3-8" fmla="*/ 2978727 h 2978727"/>
              <a:gd name="connsiteX4-9" fmla="*/ 0 w 10501745"/>
              <a:gd name="connsiteY4-10" fmla="*/ 0 h 2978727"/>
              <a:gd name="connsiteX0-11" fmla="*/ 0 w 10501745"/>
              <a:gd name="connsiteY0-12" fmla="*/ 0 h 2978727"/>
              <a:gd name="connsiteX1-13" fmla="*/ 10501745 w 10501745"/>
              <a:gd name="connsiteY1-14" fmla="*/ 0 h 2978727"/>
              <a:gd name="connsiteX2-15" fmla="*/ 8589818 w 10501745"/>
              <a:gd name="connsiteY2-16" fmla="*/ 2937163 h 2978727"/>
              <a:gd name="connsiteX3-17" fmla="*/ 0 w 10501745"/>
              <a:gd name="connsiteY3-18" fmla="*/ 2978727 h 2978727"/>
              <a:gd name="connsiteX4-19" fmla="*/ 0 w 10501745"/>
              <a:gd name="connsiteY4-20" fmla="*/ 0 h 2978727"/>
              <a:gd name="connsiteX0-21" fmla="*/ 0 w 10501745"/>
              <a:gd name="connsiteY0-22" fmla="*/ 0 h 2978727"/>
              <a:gd name="connsiteX1-23" fmla="*/ 10501745 w 10501745"/>
              <a:gd name="connsiteY1-24" fmla="*/ 0 h 2978727"/>
              <a:gd name="connsiteX2-25" fmla="*/ 8700654 w 10501745"/>
              <a:gd name="connsiteY2-26" fmla="*/ 2951018 h 2978727"/>
              <a:gd name="connsiteX3-27" fmla="*/ 0 w 10501745"/>
              <a:gd name="connsiteY3-28" fmla="*/ 2978727 h 2978727"/>
              <a:gd name="connsiteX4-29" fmla="*/ 0 w 10501745"/>
              <a:gd name="connsiteY4-30" fmla="*/ 0 h 29787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01745" h="2978727">
                <a:moveTo>
                  <a:pt x="0" y="0"/>
                </a:moveTo>
                <a:lnTo>
                  <a:pt x="10501745" y="0"/>
                </a:lnTo>
                <a:lnTo>
                  <a:pt x="8700654" y="2951018"/>
                </a:lnTo>
                <a:lnTo>
                  <a:pt x="0" y="29787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9291422" y="4428474"/>
            <a:ext cx="1133195" cy="523220"/>
          </a:xfrm>
          <a:prstGeom prst="rect">
            <a:avLst/>
          </a:prstGeom>
          <a:noFill/>
        </p:spPr>
        <p:txBody>
          <a:bodyPr wrap="none" rtlCol="0">
            <a:spAutoFit/>
          </a:bodyPr>
          <a:lstStyle/>
          <a:p>
            <a:r>
              <a:rPr kumimoji="1"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PART</a:t>
            </a:r>
            <a:endParaRPr kumimoji="1"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0418615" y="3358835"/>
            <a:ext cx="1915909" cy="1862048"/>
          </a:xfrm>
          <a:prstGeom prst="rect">
            <a:avLst/>
          </a:prstGeom>
          <a:noFill/>
        </p:spPr>
        <p:txBody>
          <a:bodyPr wrap="none" rtlCol="0">
            <a:spAutoFit/>
          </a:bodyPr>
          <a:lstStyle/>
          <a:p>
            <a:r>
              <a:rPr kumimoji="1" lang="en-US" altLang="zh-CN" sz="11500" dirty="0">
                <a:solidFill>
                  <a:schemeClr val="accent1"/>
                </a:solidFill>
                <a:latin typeface="微软雅黑" panose="020B0503020204020204" pitchFamily="34" charset="-122"/>
                <a:ea typeface="微软雅黑" panose="020B0503020204020204" pitchFamily="34" charset="-122"/>
                <a:cs typeface="Impact" panose="020B0806030902050204" charset="0"/>
              </a:rPr>
              <a:t>0</a:t>
            </a:r>
            <a:r>
              <a:rPr kumimoji="1" lang="en-US" altLang="zh-CN" sz="11500" dirty="0">
                <a:solidFill>
                  <a:schemeClr val="accent3"/>
                </a:solidFill>
                <a:latin typeface="微软雅黑" panose="020B0503020204020204" pitchFamily="34" charset="-122"/>
                <a:ea typeface="微软雅黑" panose="020B0503020204020204" pitchFamily="34" charset="-122"/>
                <a:cs typeface="Impact" panose="020B0806030902050204" charset="0"/>
              </a:rPr>
              <a:t>2</a:t>
            </a:r>
            <a:endParaRPr kumimoji="1" lang="zh-CN" altLang="en-US" sz="11500" dirty="0">
              <a:solidFill>
                <a:schemeClr val="accent3"/>
              </a:solidFill>
              <a:latin typeface="微软雅黑" panose="020B0503020204020204" pitchFamily="34" charset="-122"/>
              <a:ea typeface="微软雅黑" panose="020B0503020204020204" pitchFamily="34" charset="-122"/>
              <a:cs typeface="Impact" panose="020B0806030902050204" charset="0"/>
            </a:endParaRPr>
          </a:p>
        </p:txBody>
      </p:sp>
      <p:sp>
        <p:nvSpPr>
          <p:cNvPr id="9" name="矩形 40"/>
          <p:cNvSpPr>
            <a:spLocks noChangeArrowheads="1"/>
          </p:cNvSpPr>
          <p:nvPr/>
        </p:nvSpPr>
        <p:spPr bwMode="auto">
          <a:xfrm>
            <a:off x="737331" y="2564961"/>
            <a:ext cx="8252123" cy="100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0622" tIns="40311" rIns="80622" bIns="403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建筑企业的增值税申报</a:t>
            </a:r>
            <a:endParaRPr lang="zh-CN" altLang="zh-CN"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Box 28"/>
          <p:cNvSpPr>
            <a:spLocks noChangeArrowheads="1"/>
          </p:cNvSpPr>
          <p:nvPr/>
        </p:nvSpPr>
        <p:spPr bwMode="auto">
          <a:xfrm>
            <a:off x="737331" y="3711989"/>
            <a:ext cx="6029325" cy="40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buFont typeface="Calibri Light" panose="020F0302020204030204" pitchFamily="34" charset="0"/>
              <a:buAutoNum type="arabicPeriod"/>
            </a:pPr>
            <a:endPar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703993" y="3773871"/>
            <a:ext cx="6897174" cy="458202"/>
          </a:xfrm>
          <a:prstGeom prst="rect">
            <a:avLst/>
          </a:prstGeom>
        </p:spPr>
        <p:txBody>
          <a:bodyPr wrap="square">
            <a:spAutoFit/>
          </a:bodyPr>
          <a:lstStyle/>
          <a:p>
            <a:pPr>
              <a:lnSpc>
                <a:spcPct val="200000"/>
              </a:lnSpc>
            </a:pP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预缴申报       </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一般申报</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2" presetClass="entr" presetSubtype="4" fill="hold" grpId="0" nodeType="withEffect">
                                  <p:stCondLst>
                                    <p:cond delay="4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P spid="4"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76950" y="2806004"/>
            <a:ext cx="6053279" cy="2349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3057247"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会计核算与申报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16050" y="1508686"/>
            <a:ext cx="683707" cy="2046515"/>
          </a:xfrm>
          <a:prstGeom prst="roundRect">
            <a:avLst>
              <a:gd name="adj" fmla="val 60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0" y="1508686"/>
            <a:ext cx="667657" cy="1815882"/>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基本原理</a:t>
            </a:r>
            <a:endPar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4"/>
          <p:cNvSpPr>
            <a:spLocks noChangeArrowheads="1"/>
          </p:cNvSpPr>
          <p:nvPr/>
        </p:nvSpPr>
        <p:spPr bwMode="auto">
          <a:xfrm>
            <a:off x="3821406" y="3034604"/>
            <a:ext cx="5648325" cy="176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buFont typeface="Wingdings" panose="05000000000000000000" pitchFamily="2" charset="2"/>
              <a:buChar char="n"/>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增值税预缴申报</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ts val="200"/>
              </a:spcBef>
              <a:spcAft>
                <a:spcPts val="65"/>
              </a:spcAft>
              <a:buFont typeface="Wingdings" panose="05000000000000000000" pitchFamily="2" charset="2"/>
              <a:buChar char="n"/>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增值税申报（小规模纳税人）</a:t>
            </a:r>
            <a:endParaRPr 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200"/>
              </a:spcBef>
              <a:spcAft>
                <a:spcPts val="65"/>
              </a:spcAft>
              <a:buFont typeface="Wingdings" panose="05000000000000000000" pitchFamily="2" charset="2"/>
              <a:buChar char="n"/>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增值税申报（一般纳税人）</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2"/>
          <p:cNvSpPr>
            <a:spLocks noChangeArrowheads="1"/>
          </p:cNvSpPr>
          <p:nvPr/>
        </p:nvSpPr>
        <p:spPr bwMode="auto">
          <a:xfrm>
            <a:off x="580571" y="1555060"/>
            <a:ext cx="66360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4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申报 </a:t>
            </a:r>
            <a:r>
              <a:rPr lang="en-US" altLang="zh-CN"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企业会计核算成果的综合体现</a:t>
            </a:r>
            <a:endParaRPr lang="zh-CN" altLang="en-US" sz="2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 calcmode="lin" valueType="num">
                                      <p:cBhvr>
                                        <p:cTn id="25"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gtEl>
                                      </p:cBhvr>
                                    </p:animEffect>
                                  </p:childTnLst>
                                </p:cTn>
                              </p:par>
                            </p:childTnLst>
                          </p:cTn>
                        </p:par>
                        <p:par>
                          <p:cTn id="28" fill="hold">
                            <p:stCondLst>
                              <p:cond delay="2799"/>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2" grpId="0" animBg="1"/>
      <p:bldP spid="3"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1271589" y="1100917"/>
            <a:ext cx="2978440" cy="4368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3467616"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建筑企业预缴申报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3"/>
          <p:cNvSpPr>
            <a:spLocks noChangeArrowheads="1"/>
          </p:cNvSpPr>
          <p:nvPr/>
        </p:nvSpPr>
        <p:spPr bwMode="auto">
          <a:xfrm>
            <a:off x="1456005" y="1076101"/>
            <a:ext cx="54049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分包款的扣除</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5731099" y="810858"/>
            <a:ext cx="5919988" cy="29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假设，</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市的一般纳税人甲企业在外省</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市承接建筑项目（该项目适用一般计税办法），</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月按照工程进度，取得业主方支付的工程款</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209</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万元，甲企业支付分包方款项</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万元，已取得合法扣除凭证。</a:t>
            </a:r>
            <a:endPar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433893" y="2173846"/>
            <a:ext cx="4793537" cy="2964824"/>
          </a:xfrm>
          <a:prstGeom prst="rect">
            <a:avLst/>
          </a:prstGeom>
        </p:spPr>
      </p:pic>
      <p:sp>
        <p:nvSpPr>
          <p:cNvPr id="18" name="文本框 17"/>
          <p:cNvSpPr txBox="1"/>
          <p:nvPr/>
        </p:nvSpPr>
        <p:spPr>
          <a:xfrm>
            <a:off x="6722772" y="3799268"/>
            <a:ext cx="368335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项目所在地应预缴增值税：</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9" name="文本框 18">
                <a:extLst>
                  <a:ext uri="{FF2B5EF4-FFF2-40B4-BE49-F238E27FC236}">
                    <ele attr="{96929517-2A0F-42BF-8068-B929A8929530}"/>
                  </a:ext>
                </a:extLst>
              </p:cNvPr>
              <p:cNvSpPr txBox="1"/>
              <p:nvPr/>
            </p:nvSpPr>
            <p:spPr>
              <a:xfrm>
                <a:off x="5469229" y="4507695"/>
                <a:ext cx="6529589"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zh-CN" altLang="en-US" sz="3200" i="1" smtClean="0">
                              <a:latin typeface="Cambria Math" panose="02040503050406030204" pitchFamily="18" charset="0"/>
                            </a:rPr>
                          </m:ctrlPr>
                        </m:dPr>
                        <m:e>
                          <m:r>
                            <a:rPr lang="zh-CN" altLang="en-US" sz="3200">
                              <a:latin typeface="Cambria Math" panose="02040503050406030204" pitchFamily="18" charset="0"/>
                            </a:rPr>
                            <m:t>209</m:t>
                          </m:r>
                          <m:r>
                            <a:rPr lang="zh-CN" altLang="en-US" sz="3200" i="0">
                              <a:latin typeface="Cambria Math" panose="02040503050406030204" pitchFamily="18" charset="0"/>
                            </a:rPr>
                            <m:t>−100</m:t>
                          </m:r>
                        </m:e>
                      </m:d>
                      <m:r>
                        <a:rPr lang="zh-CN" altLang="en-US" sz="3200" i="0">
                          <a:latin typeface="Cambria Math" panose="02040503050406030204" pitchFamily="18" charset="0"/>
                        </a:rPr>
                        <m:t>÷</m:t>
                      </m:r>
                      <m:d>
                        <m:dPr>
                          <m:ctrlPr>
                            <a:rPr lang="zh-CN" altLang="en-US" sz="3200" i="1">
                              <a:latin typeface="Cambria Math" panose="02040503050406030204" pitchFamily="18" charset="0"/>
                            </a:rPr>
                          </m:ctrlPr>
                        </m:dPr>
                        <m:e>
                          <m:r>
                            <a:rPr lang="zh-CN" altLang="en-US" sz="3200" i="0">
                              <a:latin typeface="Cambria Math" panose="02040503050406030204" pitchFamily="18" charset="0"/>
                            </a:rPr>
                            <m:t>1+9%</m:t>
                          </m:r>
                        </m:e>
                      </m:d>
                      <m:r>
                        <a:rPr lang="en-US" altLang="zh-CN" sz="3200" b="0" i="1" smtClean="0">
                          <a:latin typeface="Cambria Math" panose="02040503050406030204" pitchFamily="18" charset="0"/>
                          <a:ea typeface="Cambria Math" panose="02040503050406030204" pitchFamily="18" charset="0"/>
                        </a:rPr>
                        <m:t>×</m:t>
                      </m:r>
                      <m:r>
                        <a:rPr lang="zh-CN" altLang="en-US" sz="3200" i="0">
                          <a:latin typeface="Cambria Math" panose="02040503050406030204" pitchFamily="18" charset="0"/>
                        </a:rPr>
                        <m:t>2%=</m:t>
                      </m:r>
                      <m:r>
                        <a:rPr lang="en-US" altLang="zh-CN" sz="3200" i="1" smtClean="0">
                          <a:latin typeface="Cambria Math" panose="02040503050406030204" pitchFamily="18" charset="0"/>
                        </a:rPr>
                        <m:t>2</m:t>
                      </m:r>
                    </m:oMath>
                  </m:oMathPara>
                </a14:m>
                <a:endParaRPr lang="zh-CN" altLang="en-US" sz="3200" dirty="0">
                  <a:latin typeface="微软雅黑" panose="020B0503020204020204" pitchFamily="34" charset="-122"/>
                  <a:ea typeface="微软雅黑" panose="020B0503020204020204" pitchFamily="34" charset="-122"/>
                </a:endParaRPr>
              </a:p>
            </p:txBody>
          </p:sp>
        </mc:Choice>
        <mc:Fallback>
          <p:sp>
            <p:nvSpPr>
              <p:cNvPr id="19" name="文本框 18"/>
              <p:cNvSpPr txBox="1">
                <a:spLocks noRot="1" noChangeAspect="1" noMove="1" noResize="1" noEditPoints="1" noAdjustHandles="1" noChangeArrowheads="1" noChangeShapeType="1" noTextEdit="1"/>
              </p:cNvSpPr>
              <p:nvPr/>
            </p:nvSpPr>
            <p:spPr>
              <a:xfrm>
                <a:off x="5469229" y="4507695"/>
                <a:ext cx="6529589" cy="492443"/>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P spid="11"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2646878"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申报表的填列</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103136" y="1393370"/>
            <a:ext cx="683707" cy="2046515"/>
          </a:xfrm>
          <a:prstGeom prst="roundRect">
            <a:avLst>
              <a:gd name="adj" fmla="val 60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0" y="1508686"/>
            <a:ext cx="667657" cy="1815882"/>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预缴申报</a:t>
            </a:r>
            <a:endPar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a:picLocks noChangeAspect="1"/>
          </p:cNvPicPr>
          <p:nvPr/>
        </p:nvPicPr>
        <p:blipFill>
          <a:blip r:embed="rId1"/>
          <a:stretch>
            <a:fillRect/>
          </a:stretch>
        </p:blipFill>
        <p:spPr>
          <a:xfrm>
            <a:off x="1168072" y="931375"/>
            <a:ext cx="10244399" cy="5824510"/>
          </a:xfrm>
          <a:prstGeom prst="rect">
            <a:avLst/>
          </a:prstGeom>
        </p:spPr>
      </p:pic>
      <p:sp>
        <p:nvSpPr>
          <p:cNvPr id="16" name="文本框 15"/>
          <p:cNvSpPr txBox="1"/>
          <p:nvPr/>
        </p:nvSpPr>
        <p:spPr>
          <a:xfrm>
            <a:off x="5081454" y="1322600"/>
            <a:ext cx="3985273"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2019     10       1           </a:t>
            </a:r>
            <a:r>
              <a:rPr lang="en-US" altLang="zh-CN" sz="1200" dirty="0">
                <a:latin typeface="微软雅黑" panose="020B0503020204020204" pitchFamily="34" charset="-122"/>
                <a:ea typeface="微软雅黑" panose="020B0503020204020204" pitchFamily="34" charset="-122"/>
              </a:rPr>
              <a:t>2019</a:t>
            </a:r>
            <a:r>
              <a:rPr lang="en-US" altLang="zh-CN" sz="1400" dirty="0">
                <a:latin typeface="微软雅黑" panose="020B0503020204020204" pitchFamily="34" charset="-122"/>
                <a:ea typeface="微软雅黑" panose="020B0503020204020204" pitchFamily="34" charset="-122"/>
              </a:rPr>
              <a:t>   10      31</a:t>
            </a:r>
            <a:endParaRPr lang="zh-CN" altLang="en-US" sz="14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3714423" y="2020283"/>
            <a:ext cx="2381577"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zh-CN" altLang="en-US" b="1" dirty="0">
                <a:latin typeface="微软雅黑" panose="020B0503020204020204" pitchFamily="34" charset="-122"/>
                <a:ea typeface="微软雅黑" panose="020B0503020204020204" pitchFamily="34" charset="-122"/>
              </a:rPr>
              <a:t>企业及项目基本信息</a:t>
            </a:r>
            <a:endParaRPr lang="zh-CN" altLang="en-US"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4700789" y="3119527"/>
            <a:ext cx="139521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2090000</a:t>
            </a:r>
            <a:endParaRPr lang="zh-CN" altLang="en-US" sz="14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596415" y="3106025"/>
            <a:ext cx="139521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1000000</a:t>
            </a:r>
            <a:endParaRPr lang="zh-CN" altLang="en-US" sz="14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579127" y="3132108"/>
            <a:ext cx="968062"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0254129" y="3105104"/>
            <a:ext cx="968062"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20000</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 calcmode="lin" valueType="num">
                                      <p:cBhvr>
                                        <p:cTn id="25"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1091282" y="1374222"/>
            <a:ext cx="4575419" cy="4368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4288353"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机构所在地增值税申报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13"/>
          <p:cNvSpPr>
            <a:spLocks noChangeArrowheads="1"/>
          </p:cNvSpPr>
          <p:nvPr/>
        </p:nvSpPr>
        <p:spPr bwMode="auto">
          <a:xfrm>
            <a:off x="1153401" y="1374222"/>
            <a:ext cx="54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一般纳税人</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一般计税方法</a:t>
            </a:r>
            <a:endPar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
          <p:cNvSpPr>
            <a:spLocks noChangeArrowheads="1"/>
          </p:cNvSpPr>
          <p:nvPr/>
        </p:nvSpPr>
        <p:spPr bwMode="auto">
          <a:xfrm>
            <a:off x="1509593" y="2141130"/>
            <a:ext cx="460054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分包不再扣除</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进项抵扣</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预征税款抵减</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779846" y="1989160"/>
            <a:ext cx="4929195" cy="2723380"/>
          </a:xfrm>
          <a:prstGeom prst="rect">
            <a:avLst/>
          </a:prstGeom>
        </p:spPr>
      </p:pic>
      <p:sp>
        <p:nvSpPr>
          <p:cNvPr id="12" name="五边形 10"/>
          <p:cNvSpPr/>
          <p:nvPr/>
        </p:nvSpPr>
        <p:spPr>
          <a:xfrm>
            <a:off x="1091282" y="4322664"/>
            <a:ext cx="4824412" cy="4368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3" name="TextBox 13"/>
          <p:cNvSpPr>
            <a:spLocks noChangeArrowheads="1"/>
          </p:cNvSpPr>
          <p:nvPr/>
        </p:nvSpPr>
        <p:spPr bwMode="auto">
          <a:xfrm>
            <a:off x="1153401" y="4295303"/>
            <a:ext cx="54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一般纳税人</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简易计税方法</a:t>
            </a:r>
            <a:endParaRPr 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4"/>
          <p:cNvSpPr>
            <a:spLocks noChangeArrowheads="1"/>
          </p:cNvSpPr>
          <p:nvPr/>
        </p:nvSpPr>
        <p:spPr bwMode="auto">
          <a:xfrm>
            <a:off x="1509593" y="4959456"/>
            <a:ext cx="460054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分包可扣除</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进项不得抵扣</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200"/>
              </a:spcBef>
              <a:spcAft>
                <a:spcPts val="65"/>
              </a:spcAft>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预征税款抵减</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599"/>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3599"/>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4099"/>
                            </p:stCondLst>
                            <p:childTnLst>
                              <p:par>
                                <p:cTn id="34" presetID="22" presetClass="entr" presetSubtype="8"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5199"/>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P spid="9" grpId="0"/>
      <p:bldP spid="1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6750566"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同时有一般计税项目和简易计税项目</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608432" y="1579345"/>
            <a:ext cx="5487568" cy="20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）假设，</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市的一般纳税人甲企业在外省</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市承接建筑项目（该项目适用一般计税办法），</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月按照工程进度，取得业主方支付的工程款</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209</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万元，甲企业支付分包方款项</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万元，已取得合法扣除凭证。</a:t>
            </a:r>
            <a:endPar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a:spLocks noChangeArrowheads="1"/>
          </p:cNvSpPr>
          <p:nvPr/>
        </p:nvSpPr>
        <p:spPr bwMode="auto">
          <a:xfrm>
            <a:off x="545207" y="4317629"/>
            <a:ext cx="5487568" cy="20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）假设，</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市的一般纳税人甲企业在本市承接建筑项目（该项目适用简易计税办法），</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月按照工程进度，取得业主方支付的工程款</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153</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万元，甲企业支付分包方款项</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万元，已取得合法扣除凭证。</a:t>
            </a:r>
            <a:endPar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mc:AlternateContent xmlns:mc="http://schemas.openxmlformats.org/markup-compatibility/2006">
        <mc:Choice xmlns:a14="http://schemas.microsoft.com/office/drawing/2010/main" Requires="a14">
          <p:sp>
            <p:nvSpPr>
              <p:cNvPr id="13" name="矩形 12">
                <a:extLst>
                  <a:ext uri="{FF2B5EF4-FFF2-40B4-BE49-F238E27FC236}">
                    <ele attr="{343D3888-D10D-4CB4-8D8E-822A2D1F151C}"/>
                  </a:ext>
                </a:extLst>
              </p:cNvPr>
              <p:cNvSpPr>
                <a:spLocks noChangeArrowheads="1"/>
              </p:cNvSpPr>
              <p:nvPr/>
            </p:nvSpPr>
            <p:spPr bwMode="auto">
              <a:xfrm>
                <a:off x="6465195" y="2214930"/>
                <a:ext cx="5919988" cy="4534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销项税额：</a:t>
                </a:r>
                <a14:m>
                  <m:oMath xmlns:m="http://schemas.openxmlformats.org/officeDocument/2006/math">
                    <m:r>
                      <a:rPr lang="en-US" altLang="zh-CN"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2</m:t>
                    </m:r>
                    <m:r>
                      <a:rPr lang="en-US" altLang="zh-CN" sz="2000" b="1" i="1" dirty="0"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0</m:t>
                    </m:r>
                    <m:r>
                      <a:rPr lang="en-US" altLang="zh-CN"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9</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zh-CN" altLang="en-US"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1</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9</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zh-CN" altLang="en-US"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9</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1</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7</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.2</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6</m:t>
                    </m:r>
                  </m:oMath>
                </a14:m>
                <a:endPar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mc:Choice>
        <mc:Fallback>
          <p:sp>
            <p:nvSpPr>
              <p:cNvPr id="13" name="矩形 12"/>
              <p:cNvSpPr>
                <a:spLocks noRot="1" noChangeAspect="1" noMove="1" noResize="1" noEditPoints="1" noAdjustHandles="1" noChangeArrowheads="1" noChangeShapeType="1" noTextEdit="1"/>
              </p:cNvSpPr>
              <p:nvPr/>
            </p:nvSpPr>
            <p:spPr bwMode="auto">
              <a:xfrm>
                <a:off x="6465195" y="2214930"/>
                <a:ext cx="5919988" cy="453457"/>
              </a:xfrm>
              <a:prstGeom prst="rect">
                <a:avLst/>
              </a:prstGeom>
              <a:blipFill rotWithShape="1">
                <a:blip r:embed="rId1"/>
                <a:stretch>
                  <a:fillRect l="-1133" b="-2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4" name="矩形 13">
                <a:extLst>
                  <a:ext uri="{FF2B5EF4-FFF2-40B4-BE49-F238E27FC236}">
                    <ele attr="{F00AEA79-AA92-4CFA-AE8C-07508ADA807B}"/>
                  </a:ext>
                </a:extLst>
              </p:cNvPr>
              <p:cNvSpPr>
                <a:spLocks noChangeArrowheads="1"/>
              </p:cNvSpPr>
              <p:nvPr/>
            </p:nvSpPr>
            <p:spPr bwMode="auto">
              <a:xfrm>
                <a:off x="6465195" y="5100250"/>
                <a:ext cx="5919988" cy="4534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应纳税额：</a:t>
                </a:r>
                <a14:m>
                  <m:oMath xmlns:m="http://schemas.openxmlformats.org/officeDocument/2006/math">
                    <m:r>
                      <a:rPr lang="zh-CN" altLang="en-US"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1</m:t>
                    </m:r>
                    <m:r>
                      <a:rPr lang="en-US" altLang="zh-CN" sz="2000" b="1" i="1" dirty="0"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5</m:t>
                    </m:r>
                    <m:r>
                      <a:rPr lang="en-US" altLang="zh-CN"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3</m:t>
                    </m:r>
                    <m:r>
                      <a:rPr lang="en-US" altLang="zh-CN" sz="2000" b="1" i="1" dirty="0"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5</m:t>
                    </m:r>
                    <m:r>
                      <a:rPr lang="en-US" altLang="zh-CN" sz="2000" b="1" i="1" dirty="0"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0</m:t>
                    </m:r>
                    <m:r>
                      <a:rPr lang="zh-CN" altLang="en-US" sz="2000" b="1" i="1" dirty="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zh-CN" altLang="en-US"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1</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3</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zh-CN" altLang="en-US"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3</m:t>
                    </m:r>
                    <m:r>
                      <a:rPr lang="en-US" altLang="zh-CN" sz="2000" b="1" i="1" smtClean="0">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m:t>
                    </m:r>
                    <m:r>
                      <a:rPr lang="en-US" altLang="zh-CN" sz="2000" b="1" i="1">
                        <a:solidFill>
                          <a:schemeClr val="accent1"/>
                        </a:solidFill>
                        <a:latin typeface="Cambria Math" panose="02040503050406030204" pitchFamily="18" charset="0"/>
                        <a:ea typeface="Cambria Math" panose="02040503050406030204" pitchFamily="18" charset="0"/>
                        <a:sym typeface="微软雅黑" panose="020B0503020204020204" pitchFamily="34" charset="-122"/>
                      </a:rPr>
                      <m:t>3</m:t>
                    </m:r>
                  </m:oMath>
                </a14:m>
                <a:endPar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mc:Choice>
        <mc:Fallback>
          <p:sp>
            <p:nvSpPr>
              <p:cNvPr id="14" name="矩形 13"/>
              <p:cNvSpPr>
                <a:spLocks noRot="1" noChangeAspect="1" noMove="1" noResize="1" noEditPoints="1" noAdjustHandles="1" noChangeArrowheads="1" noChangeShapeType="1" noTextEdit="1"/>
              </p:cNvSpPr>
              <p:nvPr/>
            </p:nvSpPr>
            <p:spPr bwMode="auto">
              <a:xfrm>
                <a:off x="6465195" y="5100250"/>
                <a:ext cx="5919988" cy="453457"/>
              </a:xfrm>
              <a:prstGeom prst="rect">
                <a:avLst/>
              </a:prstGeom>
              <a:blipFill rotWithShape="1">
                <a:blip r:embed="rId2"/>
                <a:stretch>
                  <a:fillRect l="-1133" b="-243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mc:Fallback>
      </mc:AlternateContent>
      <p:cxnSp>
        <p:nvCxnSpPr>
          <p:cNvPr id="3" name="直接连接符 2"/>
          <p:cNvCxnSpPr/>
          <p:nvPr/>
        </p:nvCxnSpPr>
        <p:spPr>
          <a:xfrm>
            <a:off x="608432" y="3915177"/>
            <a:ext cx="11368920" cy="0"/>
          </a:xfrm>
          <a:prstGeom prst="line">
            <a:avLst/>
          </a:prstGeom>
          <a:ln w="28575"/>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1"/>
      <p:bldP spid="13"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9"/>
          <p:cNvGrpSpPr/>
          <p:nvPr/>
        </p:nvGrpSpPr>
        <p:grpSpPr>
          <a:xfrm>
            <a:off x="433893" y="292299"/>
            <a:ext cx="726846" cy="726846"/>
            <a:chOff x="1965186" y="1419622"/>
            <a:chExt cx="302558" cy="314067"/>
          </a:xfrm>
        </p:grpSpPr>
        <p:sp>
          <p:nvSpPr>
            <p:cNvPr id="44" name="矩形 43"/>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矩形 44"/>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6" name="矩形 45"/>
          <p:cNvSpPr/>
          <p:nvPr/>
        </p:nvSpPr>
        <p:spPr>
          <a:xfrm>
            <a:off x="1333708" y="310183"/>
            <a:ext cx="5176417"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附列资料一</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9" name="表格 58"/>
          <p:cNvGraphicFramePr>
            <a:graphicFrameLocks noGrp="1"/>
          </p:cNvGraphicFramePr>
          <p:nvPr/>
        </p:nvGraphicFramePr>
        <p:xfrm>
          <a:off x="272529" y="894958"/>
          <a:ext cx="11431790" cy="5130770"/>
        </p:xfrm>
        <a:graphic>
          <a:graphicData uri="http://schemas.openxmlformats.org/drawingml/2006/table">
            <a:tbl>
              <a:tblPr/>
              <a:tblGrid>
                <a:gridCol w="437476"/>
                <a:gridCol w="527125"/>
                <a:gridCol w="1882588"/>
                <a:gridCol w="1034951"/>
                <a:gridCol w="25400"/>
                <a:gridCol w="639357"/>
                <a:gridCol w="132061"/>
                <a:gridCol w="395064"/>
                <a:gridCol w="419548"/>
                <a:gridCol w="371226"/>
                <a:gridCol w="407799"/>
                <a:gridCol w="402433"/>
                <a:gridCol w="407799"/>
                <a:gridCol w="472189"/>
                <a:gridCol w="466824"/>
                <a:gridCol w="450724"/>
                <a:gridCol w="600967"/>
                <a:gridCol w="600967"/>
                <a:gridCol w="879988"/>
                <a:gridCol w="877304"/>
              </a:tblGrid>
              <a:tr h="323548">
                <a:tc gridSpan="20">
                  <a:txBody>
                    <a:bodyPr/>
                    <a:lstStyle/>
                    <a:p>
                      <a:pPr algn="ctr" fontAlgn="ctr"/>
                      <a:r>
                        <a:rPr lang="zh-CN" altLang="en-US" sz="1200" b="1" i="0" u="none" strike="noStrike" dirty="0">
                          <a:solidFill>
                            <a:srgbClr val="000000"/>
                          </a:solidFill>
                          <a:latin typeface="宋体" panose="02010600030101010101" pitchFamily="2" charset="-122"/>
                        </a:rPr>
                        <a:t>增值税纳税申报表附列资料（一）</a:t>
                      </a:r>
                      <a:endParaRPr lang="zh-CN" altLang="en-US" sz="12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1798">
                <a:tc gridSpan="20">
                  <a:txBody>
                    <a:bodyPr/>
                    <a:lstStyle/>
                    <a:p>
                      <a:pPr algn="ctr" fontAlgn="ctr"/>
                      <a:r>
                        <a:rPr lang="zh-CN" altLang="en-US" sz="1050" b="1" i="0" u="none" strike="noStrike">
                          <a:latin typeface="宋体" panose="02010600030101010101" pitchFamily="2" charset="-122"/>
                        </a:rPr>
                        <a:t>（本期销售情况明细）</a:t>
                      </a:r>
                      <a:endParaRPr lang="zh-CN" altLang="en-US" sz="1050" b="1"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1798">
                <a:tc gridSpan="20">
                  <a:txBody>
                    <a:bodyPr/>
                    <a:lstStyle/>
                    <a:p>
                      <a:pPr algn="ctr" fontAlgn="ctr"/>
                      <a:r>
                        <a:rPr lang="zh-CN" altLang="en-US" sz="1050" b="0" i="0" u="none" strike="noStrike">
                          <a:latin typeface="宋体" panose="02010600030101010101" pitchFamily="2" charset="-122"/>
                        </a:rPr>
                        <a:t>税款所属时间：</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年</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月</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日至</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年</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月</a:t>
                      </a:r>
                      <a:r>
                        <a:rPr lang="zh-CN" altLang="en-US" sz="1050" b="0" i="0" u="none" strike="noStrike">
                          <a:latin typeface="Times New Roman" panose="02020603050405020304"/>
                        </a:rPr>
                        <a:t>    </a:t>
                      </a:r>
                      <a:r>
                        <a:rPr lang="zh-CN" altLang="en-US" sz="1050" b="0" i="0" u="none" strike="noStrike">
                          <a:latin typeface="宋体" panose="02010600030101010101" pitchFamily="2" charset="-122"/>
                        </a:rPr>
                        <a:t>日</a:t>
                      </a:r>
                      <a:endParaRPr lang="zh-CN" altLang="en-US" sz="1050" b="0"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1798">
                <a:tc gridSpan="4">
                  <a:txBody>
                    <a:bodyPr/>
                    <a:lstStyle/>
                    <a:p>
                      <a:pPr algn="l" fontAlgn="ctr"/>
                      <a:r>
                        <a:rPr lang="zh-CN" altLang="en-US" sz="1050" b="0" i="0" u="none" strike="noStrike">
                          <a:latin typeface="宋体" panose="02010600030101010101" pitchFamily="2" charset="-122"/>
                        </a:rPr>
                        <a:t>纳税人名称：（公章）</a:t>
                      </a:r>
                      <a:r>
                        <a:rPr lang="zh-CN" altLang="en-US" sz="1050" b="0" i="0" u="none" strike="noStrike">
                          <a:latin typeface="Times New Roman" panose="02020603050405020304"/>
                        </a:rPr>
                        <a:t>   </a:t>
                      </a: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a:txBody>
                    <a:bodyPr/>
                    <a:lstStyle/>
                    <a:p>
                      <a:pPr algn="l" fontAlgn="ct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gridSpan="5">
                  <a:txBody>
                    <a:bodyPr/>
                    <a:lstStyle/>
                    <a:p>
                      <a:pPr algn="ctr" fontAlgn="ctr"/>
                      <a:r>
                        <a:rPr lang="zh-CN" altLang="en-US" sz="1050" b="0" i="0" u="none" strike="noStrike">
                          <a:latin typeface="宋体" panose="02010600030101010101" pitchFamily="2" charset="-122"/>
                        </a:rPr>
                        <a:t>　</a:t>
                      </a: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a:txBody>
                    <a:bodyPr/>
                    <a:lstStyle/>
                    <a:p>
                      <a:pPr algn="l" fontAlgn="ct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r" fontAlgn="ctr"/>
                      <a:r>
                        <a:rPr lang="zh-CN" altLang="en-US" sz="1050" b="0" i="0" u="none" strike="noStrike">
                          <a:latin typeface="宋体" panose="02010600030101010101" pitchFamily="2" charset="-122"/>
                        </a:rPr>
                        <a:t>金额单位：元至角分</a:t>
                      </a:r>
                      <a:endParaRPr lang="zh-CN" altLang="en-US" sz="105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r h="545393">
                <a:tc rowSpan="3" gridSpan="5">
                  <a:txBody>
                    <a:bodyPr/>
                    <a:lstStyle/>
                    <a:p>
                      <a:pPr algn="ctr" fontAlgn="ctr"/>
                      <a:r>
                        <a:rPr lang="zh-CN" altLang="en-US" sz="1050" b="0" i="0" u="none" strike="noStrike" dirty="0">
                          <a:latin typeface="宋体" panose="02010600030101010101" pitchFamily="2" charset="-122"/>
                        </a:rPr>
                        <a:t>项目及栏次</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rowSpan="3" hMerge="1">
                  <a:tcPr/>
                </a:tc>
                <a:tc rowSpan="3" hMerge="1">
                  <a:tcPr/>
                </a:tc>
                <a:tc rowSpan="3" hMerge="1">
                  <a:tcPr/>
                </a:tc>
                <a:tc gridSpan="3">
                  <a:txBody>
                    <a:bodyPr/>
                    <a:lstStyle/>
                    <a:p>
                      <a:pPr algn="ctr" fontAlgn="ctr"/>
                      <a:r>
                        <a:rPr lang="zh-CN" altLang="en-US" sz="1050" b="0" i="0" u="none" strike="noStrike">
                          <a:latin typeface="宋体" panose="02010600030101010101" pitchFamily="2" charset="-122"/>
                        </a:rPr>
                        <a:t>开具增值税专用发票               </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gridSpan="2">
                  <a:txBody>
                    <a:bodyPr/>
                    <a:lstStyle/>
                    <a:p>
                      <a:pPr algn="ctr" fontAlgn="ctr"/>
                      <a:r>
                        <a:rPr lang="zh-CN" altLang="en-US" sz="1050" b="0" i="0" u="none" strike="noStrike">
                          <a:latin typeface="宋体" panose="02010600030101010101" pitchFamily="2" charset="-122"/>
                        </a:rPr>
                        <a:t>开具其他发票</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1050" b="0" i="0" u="none" strike="noStrike">
                          <a:latin typeface="宋体" panose="02010600030101010101" pitchFamily="2" charset="-122"/>
                        </a:rPr>
                        <a:t>未开具发票</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1050" b="0" i="0" u="none" strike="noStrike">
                          <a:latin typeface="宋体" panose="02010600030101010101" pitchFamily="2" charset="-122"/>
                        </a:rPr>
                        <a:t>纳税检查调整</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3">
                  <a:txBody>
                    <a:bodyPr/>
                    <a:lstStyle/>
                    <a:p>
                      <a:pPr algn="ctr" fontAlgn="ctr"/>
                      <a:r>
                        <a:rPr lang="zh-CN" altLang="en-US" sz="1050" b="0" i="0" u="none" strike="noStrike">
                          <a:latin typeface="宋体" panose="02010600030101010101" pitchFamily="2" charset="-122"/>
                        </a:rPr>
                        <a:t>合计</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rowSpan="2">
                  <a:txBody>
                    <a:bodyPr/>
                    <a:lstStyle/>
                    <a:p>
                      <a:pPr algn="ctr" fontAlgn="ctr"/>
                      <a:r>
                        <a:rPr lang="zh-CN" altLang="en-US" sz="1050" b="0" i="0" u="none" strike="noStrike">
                          <a:latin typeface="宋体" panose="02010600030101010101" pitchFamily="2" charset="-122"/>
                        </a:rPr>
                        <a:t>服务、不动产和无形资产扣除项目本期实际扣除金额</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050" b="0" i="0" u="none" strike="noStrike">
                          <a:latin typeface="宋体" panose="02010600030101010101" pitchFamily="2" charset="-122"/>
                        </a:rPr>
                        <a:t>扣除后</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548235">
                <a:tc vMerge="1" gridSpan="5">
                  <a:tcPr/>
                </a:tc>
                <a:tc vMerge="1" hMerge="1">
                  <a:tcPr/>
                </a:tc>
                <a:tc vMerge="1" hMerge="1">
                  <a:tcPr/>
                </a:tc>
                <a:tc vMerge="1" hMerge="1">
                  <a:tcPr/>
                </a:tc>
                <a:tc vMerge="1" hMerge="1">
                  <a:tcPr/>
                </a:tc>
                <a:tc>
                  <a:txBody>
                    <a:bodyPr/>
                    <a:lstStyle/>
                    <a:p>
                      <a:pPr algn="ctr" fontAlgn="ctr"/>
                      <a:r>
                        <a:rPr lang="zh-CN" altLang="en-US" sz="1050" b="0" i="0" u="none" strike="noStrike" dirty="0">
                          <a:latin typeface="宋体" panose="02010600030101010101" pitchFamily="2" charset="-122"/>
                        </a:rPr>
                        <a:t>销售额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050" b="0" i="0" u="none" strike="noStrike">
                          <a:latin typeface="宋体" panose="02010600030101010101" pitchFamily="2" charset="-122"/>
                        </a:rPr>
                        <a:t>销项</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应纳</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税额</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panose="02010600030101010101" pitchFamily="2" charset="-122"/>
                        </a:rPr>
                        <a:t>销售额</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销项</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应纳</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税额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销售额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销项</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应纳</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税额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销售额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销项</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应纳</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税额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销售额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销项</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应纳</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税额</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panose="02010600030101010101" pitchFamily="2" charset="-122"/>
                        </a:rPr>
                        <a:t>价税合计</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1050" b="0" i="0" u="none" strike="noStrike">
                          <a:latin typeface="宋体" panose="02010600030101010101" pitchFamily="2" charset="-122"/>
                        </a:rPr>
                        <a:t>含税</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免税</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销售额</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panose="02010600030101010101" pitchFamily="2" charset="-122"/>
                        </a:rPr>
                        <a:t>销项</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应纳</a:t>
                      </a:r>
                      <a:r>
                        <a:rPr lang="en-US" altLang="zh-CN" sz="1050" b="0" i="0" u="none" strike="noStrike">
                          <a:latin typeface="宋体" panose="02010600030101010101" pitchFamily="2" charset="-122"/>
                        </a:rPr>
                        <a:t>)</a:t>
                      </a:r>
                      <a:r>
                        <a:rPr lang="zh-CN" altLang="en-US" sz="1050" b="0" i="0" u="none" strike="noStrike">
                          <a:latin typeface="宋体" panose="02010600030101010101" pitchFamily="2" charset="-122"/>
                        </a:rPr>
                        <a:t>税额</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7191">
                <a:tc vMerge="1" gridSpan="5">
                  <a:tcPr/>
                </a:tc>
                <a:tc vMerge="1" hMerge="1">
                  <a:tcPr/>
                </a:tc>
                <a:tc vMerge="1" hMerge="1">
                  <a:tcPr/>
                </a:tc>
                <a:tc vMerge="1" hMerge="1">
                  <a:tcPr/>
                </a:tc>
                <a:tc vMerge="1" hMerge="1">
                  <a:tcPr/>
                </a:tc>
                <a:tc>
                  <a:txBody>
                    <a:bodyPr/>
                    <a:lstStyle/>
                    <a:p>
                      <a:pPr algn="ctr" fontAlgn="ctr"/>
                      <a:r>
                        <a:rPr lang="en-US" altLang="zh-CN" sz="1050" b="0" i="0" u="none" strike="noStrike">
                          <a:latin typeface="宋体" panose="02010600030101010101" pitchFamily="2" charset="-122"/>
                        </a:rPr>
                        <a:t>1</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2</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3</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4</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5</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6</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7</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8</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9=1+3+5+7</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10=2+4+6+8</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宋体" panose="02010600030101010101" pitchFamily="2" charset="-122"/>
                        </a:rPr>
                        <a:t>11=9+10</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宋体" panose="02010600030101010101" pitchFamily="2" charset="-122"/>
                        </a:rPr>
                        <a:t>12</a:t>
                      </a:r>
                      <a:endParaRPr lang="en-US" altLang="zh-CN"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宋体" panose="02010600030101010101" pitchFamily="2" charset="-122"/>
                        </a:rPr>
                        <a:t>13=11-12</a:t>
                      </a:r>
                      <a:endParaRPr lang="en-US" altLang="zh-CN"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宋体" panose="02010600030101010101" pitchFamily="2" charset="-122"/>
                        </a:rPr>
                        <a:t>14=13÷(100%+</a:t>
                      </a:r>
                      <a:r>
                        <a:rPr lang="zh-CN" altLang="en-US" sz="1050" b="0" i="0" u="none" strike="noStrike" dirty="0">
                          <a:latin typeface="宋体" panose="02010600030101010101" pitchFamily="2" charset="-122"/>
                        </a:rPr>
                        <a:t>税率或征收率</a:t>
                      </a:r>
                      <a:r>
                        <a:rPr lang="en-US" altLang="zh-CN" sz="1050" b="0" i="0" u="none" strike="noStrike" dirty="0">
                          <a:latin typeface="宋体" panose="02010600030101010101" pitchFamily="2" charset="-122"/>
                        </a:rPr>
                        <a:t>)×</a:t>
                      </a:r>
                      <a:r>
                        <a:rPr lang="zh-CN" altLang="en-US" sz="1050" b="0" i="0" u="none" strike="noStrike" dirty="0">
                          <a:latin typeface="宋体" panose="02010600030101010101" pitchFamily="2" charset="-122"/>
                        </a:rPr>
                        <a:t>税率或征收率</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96">
                <a:tc rowSpan="7">
                  <a:txBody>
                    <a:bodyPr/>
                    <a:lstStyle/>
                    <a:p>
                      <a:pPr algn="ctr" fontAlgn="ctr"/>
                      <a:r>
                        <a:rPr lang="zh-CN" altLang="en-US" sz="1050" b="0" i="0" u="none" strike="noStrike">
                          <a:latin typeface="宋体" panose="02010600030101010101" pitchFamily="2" charset="-122"/>
                        </a:rPr>
                        <a:t>一、一般计税方法计税</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1050" b="0" i="0" u="none" strike="noStrike">
                          <a:latin typeface="宋体" panose="02010600030101010101" pitchFamily="2" charset="-122"/>
                        </a:rPr>
                        <a:t>全部征税项目</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0" i="0" u="none" strike="noStrike" dirty="0">
                          <a:latin typeface="宋体" panose="02010600030101010101" pitchFamily="2" charset="-122"/>
                        </a:rPr>
                        <a:t>13%</a:t>
                      </a:r>
                      <a:r>
                        <a:rPr lang="zh-CN" altLang="en-US" sz="1050" b="0" i="0" u="none" strike="noStrike" dirty="0">
                          <a:latin typeface="宋体" panose="02010600030101010101" pitchFamily="2" charset="-122"/>
                        </a:rPr>
                        <a:t>税率的货物及加工修理修配劳务</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1</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zh-CN" altLang="en-US"/>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96">
                <a:tc vMerge="1">
                  <a:tcPr/>
                </a:tc>
                <a:tc vMerge="1">
                  <a:tcPr/>
                </a:tc>
                <a:tc>
                  <a:txBody>
                    <a:bodyPr/>
                    <a:lstStyle/>
                    <a:p>
                      <a:pPr algn="l" fontAlgn="ctr"/>
                      <a:r>
                        <a:rPr lang="en-US" altLang="zh-CN" sz="1050" b="0" i="0" u="none" strike="noStrike" dirty="0">
                          <a:latin typeface="宋体" panose="02010600030101010101" pitchFamily="2" charset="-122"/>
                        </a:rPr>
                        <a:t>13%</a:t>
                      </a:r>
                      <a:r>
                        <a:rPr lang="zh-CN" altLang="en-US" sz="1050" b="0" i="0" u="none" strike="noStrike" dirty="0">
                          <a:latin typeface="宋体" panose="02010600030101010101" pitchFamily="2" charset="-122"/>
                        </a:rPr>
                        <a:t>税率的服务、不动产和无形资产</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2</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039">
                <a:tc vMerge="1">
                  <a:tcPr/>
                </a:tc>
                <a:tc vMerge="1">
                  <a:tcPr/>
                </a:tc>
                <a:tc>
                  <a:txBody>
                    <a:bodyPr/>
                    <a:lstStyle/>
                    <a:p>
                      <a:pPr algn="l" fontAlgn="ctr"/>
                      <a:r>
                        <a:rPr lang="en-US" altLang="zh-CN" sz="1050" b="0" i="0" u="none" strike="noStrike" dirty="0">
                          <a:latin typeface="宋体" panose="02010600030101010101" pitchFamily="2" charset="-122"/>
                        </a:rPr>
                        <a:t>9%</a:t>
                      </a:r>
                      <a:r>
                        <a:rPr lang="zh-CN" altLang="en-US" sz="1050" b="0" i="0" u="none" strike="noStrike" dirty="0">
                          <a:latin typeface="宋体" panose="02010600030101010101" pitchFamily="2" charset="-122"/>
                        </a:rPr>
                        <a:t>税率的货物及加工修理修配劳务</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3</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039">
                <a:tc vMerge="1">
                  <a:tcPr/>
                </a:tc>
                <a:tc vMerge="1">
                  <a:tcPr/>
                </a:tc>
                <a:tc>
                  <a:txBody>
                    <a:bodyPr/>
                    <a:lstStyle/>
                    <a:p>
                      <a:pPr algn="l" fontAlgn="ctr"/>
                      <a:r>
                        <a:rPr lang="en-US" altLang="zh-CN" sz="1050" b="0" i="0" u="none" strike="noStrike" dirty="0">
                          <a:latin typeface="宋体" panose="02010600030101010101" pitchFamily="2" charset="-122"/>
                        </a:rPr>
                        <a:t>9%</a:t>
                      </a:r>
                      <a:r>
                        <a:rPr lang="zh-CN" altLang="en-US" sz="1050" b="0" i="0" u="none" strike="noStrike" dirty="0">
                          <a:latin typeface="宋体" panose="02010600030101010101" pitchFamily="2" charset="-122"/>
                        </a:rPr>
                        <a:t>税率的服务、不动产和无形资产</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ctr" fontAlgn="ctr"/>
                      <a:r>
                        <a:rPr lang="en-US" altLang="zh-CN" sz="1050" b="0" i="0" u="none" strike="noStrike" dirty="0">
                          <a:latin typeface="宋体" panose="02010600030101010101" pitchFamily="2" charset="-122"/>
                        </a:rPr>
                        <a:t>4</a:t>
                      </a:r>
                      <a:endParaRPr lang="en-US" altLang="zh-CN"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191.74</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17.26</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zh-CN" sz="1100" b="0" i="0" u="none" strike="noStrike" dirty="0">
                          <a:latin typeface="宋体" panose="02010600030101010101" pitchFamily="2" charset="-122"/>
                        </a:rPr>
                        <a:t>191.74</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zh-CN" sz="1100" b="0" i="0" u="none" strike="noStrike" dirty="0">
                          <a:latin typeface="宋体" panose="02010600030101010101" pitchFamily="2" charset="-122"/>
                        </a:rPr>
                        <a:t>17.26</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206</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zh-CN" altLang="en-US" sz="1400" b="0" i="0" u="none" strike="noStrike" dirty="0">
                          <a:latin typeface="宋体" panose="02010600030101010101" pitchFamily="2" charset="-122"/>
                        </a:rPr>
                        <a:t>　</a:t>
                      </a:r>
                      <a:endParaRPr lang="zh-CN" altLang="en-US" sz="14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206</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17.26</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42661">
                <a:tc vMerge="1">
                  <a:tcPr/>
                </a:tc>
                <a:tc vMerge="1">
                  <a:tcPr/>
                </a:tc>
                <a:tc>
                  <a:txBody>
                    <a:bodyPr/>
                    <a:lstStyle/>
                    <a:p>
                      <a:pPr algn="l" fontAlgn="ctr"/>
                      <a:r>
                        <a:rPr lang="en-US" altLang="zh-CN" sz="1050" b="0" i="0" u="none" strike="noStrike" dirty="0">
                          <a:latin typeface="宋体" panose="02010600030101010101" pitchFamily="2" charset="-122"/>
                        </a:rPr>
                        <a:t>6%</a:t>
                      </a:r>
                      <a:r>
                        <a:rPr lang="zh-CN" altLang="en-US" sz="1050" b="0" i="0" u="none" strike="noStrike" dirty="0">
                          <a:latin typeface="宋体" panose="02010600030101010101" pitchFamily="2" charset="-122"/>
                        </a:rPr>
                        <a:t>税率</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5</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latin typeface="宋体" panose="02010600030101010101" pitchFamily="2" charset="-122"/>
                        </a:rPr>
                        <a:t>　</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latin typeface="宋体" panose="02010600030101010101" pitchFamily="2" charset="-122"/>
                        </a:rPr>
                        <a:t>　</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538">
                <a:tc vMerge="1">
                  <a:tcPr/>
                </a:tc>
                <a:tc rowSpan="2">
                  <a:txBody>
                    <a:bodyPr/>
                    <a:lstStyle/>
                    <a:p>
                      <a:pPr algn="ctr" fontAlgn="ctr"/>
                      <a:r>
                        <a:rPr lang="zh-CN" altLang="en-US" sz="1050" b="0" i="0" u="none" strike="noStrike">
                          <a:latin typeface="宋体" panose="02010600030101010101" pitchFamily="2" charset="-122"/>
                        </a:rPr>
                        <a:t>其中：即征即退项目</a:t>
                      </a:r>
                      <a:endParaRPr lang="zh-CN" altLang="en-US"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latin typeface="宋体" panose="02010600030101010101" pitchFamily="2" charset="-122"/>
                        </a:rPr>
                        <a:t>即征即退货物及加工修理修配劳务</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6</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latin typeface="宋体" panose="02010600030101010101" pitchFamily="2" charset="-122"/>
                        </a:rPr>
                        <a:t>　</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latin typeface="宋体" panose="02010600030101010101" pitchFamily="2" charset="-122"/>
                        </a:rPr>
                        <a:t>——</a:t>
                      </a:r>
                      <a:endParaRPr lang="en-US" altLang="zh-CN"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538">
                <a:tc vMerge="1">
                  <a:tcPr/>
                </a:tc>
                <a:tc vMerge="1">
                  <a:tcPr/>
                </a:tc>
                <a:tc>
                  <a:txBody>
                    <a:bodyPr/>
                    <a:lstStyle/>
                    <a:p>
                      <a:pPr algn="l" fontAlgn="ctr"/>
                      <a:r>
                        <a:rPr lang="zh-CN" altLang="en-US" sz="1050" b="0" i="0" u="none" strike="noStrike" dirty="0">
                          <a:latin typeface="宋体" panose="02010600030101010101" pitchFamily="2" charset="-122"/>
                        </a:rPr>
                        <a:t>即征即退服务、不动产和无形资产</a:t>
                      </a:r>
                      <a:endParaRPr lang="zh-CN" altLang="en-US" sz="105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050" b="0" i="0" u="none" strike="noStrike">
                          <a:latin typeface="宋体" panose="02010600030101010101" pitchFamily="2" charset="-122"/>
                        </a:rPr>
                        <a:t>7</a:t>
                      </a:r>
                      <a:endParaRPr lang="en-US" altLang="zh-CN" sz="105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latin typeface="宋体" panose="02010600030101010101" pitchFamily="2" charset="-122"/>
                        </a:rPr>
                        <a:t>　</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p:tgtEl>
                                          <p:spTgt spid="46"/>
                                        </p:tgtEl>
                                        <p:attrNameLst>
                                          <p:attrName>ppt_y</p:attrName>
                                        </p:attrNameLst>
                                      </p:cBhvr>
                                      <p:tavLst>
                                        <p:tav tm="0">
                                          <p:val>
                                            <p:strVal val="#ppt_y+#ppt_h*1.125000"/>
                                          </p:val>
                                        </p:tav>
                                        <p:tav tm="100000">
                                          <p:val>
                                            <p:strVal val="#ppt_y"/>
                                          </p:val>
                                        </p:tav>
                                      </p:tavLst>
                                    </p:anim>
                                    <p:animEffect transition="in" filter="wipe(up)">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2236510"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13"/>
          <p:cNvSpPr>
            <a:spLocks noChangeArrowheads="1"/>
          </p:cNvSpPr>
          <p:nvPr/>
        </p:nvSpPr>
        <p:spPr bwMode="auto">
          <a:xfrm>
            <a:off x="4529414" y="371738"/>
            <a:ext cx="1901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附列资料三</a:t>
            </a:r>
            <a:endParaRPr lang="en-US" sz="2000" b="1"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 66"/>
          <p:cNvGrpSpPr/>
          <p:nvPr/>
        </p:nvGrpSpPr>
        <p:grpSpPr>
          <a:xfrm>
            <a:off x="3570218" y="691991"/>
            <a:ext cx="4733264" cy="124636"/>
            <a:chOff x="1362736" y="1799771"/>
            <a:chExt cx="4733264" cy="124636"/>
          </a:xfrm>
        </p:grpSpPr>
        <p:sp>
          <p:nvSpPr>
            <p:cNvPr id="10" name="矩形 9"/>
            <p:cNvSpPr/>
            <p:nvPr/>
          </p:nvSpPr>
          <p:spPr>
            <a:xfrm>
              <a:off x="1379538" y="1799771"/>
              <a:ext cx="826633" cy="1246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64" name="直线连接符 63"/>
            <p:cNvCxnSpPr/>
            <p:nvPr/>
          </p:nvCxnSpPr>
          <p:spPr>
            <a:xfrm>
              <a:off x="1362736" y="1909893"/>
              <a:ext cx="47332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1" name="表格 10"/>
          <p:cNvGraphicFramePr>
            <a:graphicFrameLocks noGrp="1"/>
          </p:cNvGraphicFramePr>
          <p:nvPr/>
        </p:nvGraphicFramePr>
        <p:xfrm>
          <a:off x="433893" y="1019145"/>
          <a:ext cx="11571641" cy="5375278"/>
        </p:xfrm>
        <a:graphic>
          <a:graphicData uri="http://schemas.openxmlformats.org/drawingml/2006/table">
            <a:tbl>
              <a:tblPr/>
              <a:tblGrid>
                <a:gridCol w="2734360"/>
                <a:gridCol w="623808"/>
                <a:gridCol w="1511002"/>
                <a:gridCol w="1025818"/>
                <a:gridCol w="1261478"/>
                <a:gridCol w="1524864"/>
                <a:gridCol w="1528330"/>
                <a:gridCol w="1361981"/>
              </a:tblGrid>
              <a:tr h="376186">
                <a:tc gridSpan="8">
                  <a:txBody>
                    <a:bodyPr/>
                    <a:lstStyle/>
                    <a:p>
                      <a:pPr algn="ctr" fontAlgn="ctr"/>
                      <a:r>
                        <a:rPr lang="zh-CN" altLang="en-US" sz="1200" b="1" i="0" u="none" strike="noStrike" dirty="0">
                          <a:latin typeface="宋体" panose="02010600030101010101" pitchFamily="2" charset="-122"/>
                        </a:rPr>
                        <a:t>增值税纳税申报表附列资料（三）</a:t>
                      </a:r>
                      <a:endParaRPr lang="zh-CN" altLang="en-US" sz="1200" b="1" i="0" u="none" strike="noStrike" dirty="0">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183271">
                <a:tc gridSpan="8">
                  <a:txBody>
                    <a:bodyPr/>
                    <a:lstStyle/>
                    <a:p>
                      <a:pPr algn="ctr" fontAlgn="ctr"/>
                      <a:r>
                        <a:rPr lang="zh-CN" altLang="en-US" sz="1000" b="1" i="0" u="none" strike="noStrike">
                          <a:latin typeface="宋体" panose="02010600030101010101" pitchFamily="2" charset="-122"/>
                        </a:rPr>
                        <a:t>（服务、不动产和无形资产扣除项目明细）</a:t>
                      </a:r>
                      <a:endParaRPr lang="zh-CN" altLang="en-US" sz="1000" b="1"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279728">
                <a:tc gridSpan="8">
                  <a:txBody>
                    <a:bodyPr/>
                    <a:lstStyle/>
                    <a:p>
                      <a:pPr algn="ctr" fontAlgn="ctr"/>
                      <a:r>
                        <a:rPr lang="zh-CN" altLang="en-US" sz="1200" b="0" i="0" u="none" strike="noStrike">
                          <a:latin typeface="宋体" panose="02010600030101010101" pitchFamily="2" charset="-122"/>
                        </a:rPr>
                        <a:t>税款所属时间：    年   月   日至   年   月   日   </a:t>
                      </a:r>
                      <a:endParaRPr lang="zh-CN" altLang="en-US" sz="1200" b="0"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289373">
                <a:tc gridSpan="6">
                  <a:txBody>
                    <a:bodyPr/>
                    <a:lstStyle/>
                    <a:p>
                      <a:pPr algn="l" fontAlgn="ctr"/>
                      <a:r>
                        <a:rPr lang="zh-CN" altLang="en-US" sz="1200" b="0" i="0" u="none" strike="noStrike">
                          <a:solidFill>
                            <a:srgbClr val="000000"/>
                          </a:solidFill>
                          <a:latin typeface="宋体" panose="02010600030101010101" pitchFamily="2" charset="-122"/>
                        </a:rPr>
                        <a:t>纳税人名称：</a:t>
                      </a:r>
                      <a:r>
                        <a:rPr lang="en-US" altLang="zh-CN" sz="1200" b="0" i="0" u="none" strike="noStrike">
                          <a:solidFill>
                            <a:srgbClr val="000000"/>
                          </a:solidFill>
                          <a:latin typeface="ˎ̥"/>
                        </a:rPr>
                        <a:t>(</a:t>
                      </a:r>
                      <a:r>
                        <a:rPr lang="zh-CN" altLang="en-US" sz="1200" b="0" i="0" u="none" strike="noStrike">
                          <a:solidFill>
                            <a:srgbClr val="000000"/>
                          </a:solidFill>
                          <a:latin typeface="宋体" panose="02010600030101010101" pitchFamily="2" charset="-122"/>
                        </a:rPr>
                        <a:t>公章</a:t>
                      </a:r>
                      <a:r>
                        <a:rPr lang="en-US" altLang="zh-CN" sz="1200" b="0" i="0" u="none" strike="noStrike">
                          <a:solidFill>
                            <a:srgbClr val="000000"/>
                          </a:solidFill>
                          <a:latin typeface="ˎ̥"/>
                        </a:rPr>
                        <a:t>)</a:t>
                      </a:r>
                      <a:endParaRPr lang="zh-CN" altLang="en-US" sz="1200" b="0" i="0" u="none" strike="noStrike">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gridSpan="2">
                  <a:txBody>
                    <a:bodyPr/>
                    <a:lstStyle/>
                    <a:p>
                      <a:pPr algn="r" fontAlgn="ctr"/>
                      <a:r>
                        <a:rPr lang="zh-CN" altLang="en-US" sz="1200" b="0" i="0" u="none" strike="noStrike">
                          <a:latin typeface="宋体" panose="02010600030101010101" pitchFamily="2" charset="-122"/>
                        </a:rPr>
                        <a:t>金额单位：元至角分</a:t>
                      </a:r>
                      <a:endParaRPr lang="zh-CN" altLang="en-US" sz="12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r>
              <a:tr h="289373">
                <a:tc rowSpan="3" gridSpan="2">
                  <a:txBody>
                    <a:bodyPr/>
                    <a:lstStyle/>
                    <a:p>
                      <a:pPr algn="ctr" fontAlgn="ctr"/>
                      <a:r>
                        <a:rPr lang="zh-CN" altLang="en-US" sz="1200" b="0" i="0" u="none" strike="noStrike">
                          <a:solidFill>
                            <a:srgbClr val="000000"/>
                          </a:solidFill>
                          <a:latin typeface="宋体" panose="02010600030101010101" pitchFamily="2" charset="-122"/>
                        </a:rPr>
                        <a:t>项目及栏次</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rowSpan="2">
                  <a:txBody>
                    <a:bodyPr/>
                    <a:lstStyle/>
                    <a:p>
                      <a:pPr algn="ctr" fontAlgn="ctr"/>
                      <a:r>
                        <a:rPr lang="zh-CN" altLang="en-US" sz="1200" b="0" i="0" u="none" strike="noStrike">
                          <a:latin typeface="宋体" panose="02010600030101010101" pitchFamily="2" charset="-122"/>
                        </a:rPr>
                        <a:t>本期服务、不动产和无形资产价税合计额（免税销售额）</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CN" altLang="en-US" sz="1600" b="0" i="0" u="none" strike="noStrike">
                          <a:latin typeface="宋体" panose="02010600030101010101" pitchFamily="2" charset="-122"/>
                        </a:rPr>
                        <a:t>服务、不动产和无形资产扣除项目</a:t>
                      </a:r>
                      <a:endParaRPr lang="zh-CN" altLang="en-US" sz="16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r>
              <a:tr h="626976">
                <a:tc vMerge="1" gridSpan="2">
                  <a:tcPr/>
                </a:tc>
                <a:tc vMerge="1" hMerge="1">
                  <a:tcPr/>
                </a:tc>
                <a:tc vMerge="1">
                  <a:tcPr/>
                </a:tc>
                <a:tc>
                  <a:txBody>
                    <a:bodyPr/>
                    <a:lstStyle/>
                    <a:p>
                      <a:pPr algn="ctr" fontAlgn="ctr"/>
                      <a:r>
                        <a:rPr lang="zh-CN" altLang="en-US" sz="1200" b="0" i="0" u="none" strike="noStrike">
                          <a:solidFill>
                            <a:srgbClr val="000000"/>
                          </a:solidFill>
                          <a:latin typeface="宋体" panose="02010600030101010101" pitchFamily="2" charset="-122"/>
                        </a:rPr>
                        <a:t>期初余额</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本期发生额</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本期应扣除金额</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本期实际扣除金额</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期末余额</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883">
                <a:tc vMerge="1" gridSpan="2">
                  <a:tcPr/>
                </a:tc>
                <a:tc vMerge="1" hMerge="1">
                  <a:tcPr/>
                </a:tc>
                <a:tc>
                  <a:txBody>
                    <a:bodyPr/>
                    <a:lstStyle/>
                    <a:p>
                      <a:pPr algn="ctr" fontAlgn="ctr"/>
                      <a:r>
                        <a:rPr lang="en-US" altLang="zh-CN" sz="1200" b="0" i="0" u="none" strike="noStrike">
                          <a:solidFill>
                            <a:srgbClr val="000000"/>
                          </a:solidFill>
                          <a:latin typeface="宋体" panose="02010600030101010101" pitchFamily="2" charset="-122"/>
                        </a:rPr>
                        <a:t>1</a:t>
                      </a:r>
                      <a:endParaRPr lang="en-US" altLang="zh-CN"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2</a:t>
                      </a:r>
                      <a:endParaRPr lang="en-US" altLang="zh-CN"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3</a:t>
                      </a:r>
                      <a:endParaRPr lang="en-US" altLang="zh-CN"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4=2+3</a:t>
                      </a:r>
                      <a:endParaRPr lang="en-US" altLang="zh-CN"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5(5≤1</a:t>
                      </a:r>
                      <a:r>
                        <a:rPr lang="zh-CN" altLang="en-US" sz="1200" b="0" i="0" u="none" strike="noStrike">
                          <a:latin typeface="宋体" panose="02010600030101010101" pitchFamily="2" charset="-122"/>
                        </a:rPr>
                        <a:t>且</a:t>
                      </a:r>
                      <a:r>
                        <a:rPr lang="en-US" altLang="zh-CN" sz="1200" b="0" i="0" u="none" strike="noStrike">
                          <a:latin typeface="宋体" panose="02010600030101010101" pitchFamily="2" charset="-122"/>
                        </a:rPr>
                        <a:t>5≤4)</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6=4-5</a:t>
                      </a:r>
                      <a:endParaRPr lang="en-US" altLang="zh-CN"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a:latin typeface="宋体" panose="02010600030101010101" pitchFamily="2" charset="-122"/>
                        </a:rPr>
                        <a:t>13%</a:t>
                      </a:r>
                      <a:r>
                        <a:rPr lang="zh-CN" altLang="en-US" sz="1200" b="0" i="0" u="none" strike="noStrike">
                          <a:latin typeface="宋体" panose="02010600030101010101" pitchFamily="2" charset="-122"/>
                        </a:rPr>
                        <a:t>税率的项目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1</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a:latin typeface="宋体" panose="02010600030101010101" pitchFamily="2" charset="-122"/>
                        </a:rPr>
                        <a:t>9%</a:t>
                      </a:r>
                      <a:r>
                        <a:rPr lang="zh-CN" altLang="en-US" sz="1200" b="0" i="0" u="none" strike="noStrike">
                          <a:latin typeface="宋体" panose="02010600030101010101" pitchFamily="2" charset="-122"/>
                        </a:rPr>
                        <a:t>税率的项目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2</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latin typeface="宋体" panose="02010600030101010101" pitchFamily="2" charset="-122"/>
                        </a:rPr>
                        <a:t>　</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a:latin typeface="宋体" panose="02010600030101010101" pitchFamily="2" charset="-122"/>
                        </a:rPr>
                        <a:t>6%</a:t>
                      </a:r>
                      <a:r>
                        <a:rPr lang="zh-CN" altLang="en-US" sz="1200" b="0" i="0" u="none" strike="noStrike">
                          <a:latin typeface="宋体" panose="02010600030101010101" pitchFamily="2" charset="-122"/>
                        </a:rPr>
                        <a:t>税率的项目（不含金融商品转让）</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3</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a:latin typeface="宋体" panose="02010600030101010101" pitchFamily="2" charset="-122"/>
                        </a:rPr>
                        <a:t>6%</a:t>
                      </a:r>
                      <a:r>
                        <a:rPr lang="zh-CN" altLang="en-US" sz="1200" b="0" i="0" u="none" strike="noStrike">
                          <a:latin typeface="宋体" panose="02010600030101010101" pitchFamily="2" charset="-122"/>
                        </a:rPr>
                        <a:t>税率的金融商品转让项目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4</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a:latin typeface="宋体" panose="02010600030101010101" pitchFamily="2" charset="-122"/>
                        </a:rPr>
                        <a:t>5%</a:t>
                      </a:r>
                      <a:r>
                        <a:rPr lang="zh-CN" altLang="en-US" sz="1200" b="0" i="0" u="none" strike="noStrike">
                          <a:latin typeface="宋体" panose="02010600030101010101" pitchFamily="2" charset="-122"/>
                        </a:rPr>
                        <a:t>征收率的项目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5</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en-US" altLang="zh-CN" sz="1200" b="0" i="0" u="none" strike="noStrike" dirty="0">
                          <a:latin typeface="宋体" panose="02010600030101010101" pitchFamily="2" charset="-122"/>
                        </a:rPr>
                        <a:t>3%</a:t>
                      </a:r>
                      <a:r>
                        <a:rPr lang="zh-CN" altLang="en-US" sz="1200" b="0" i="0" u="none" strike="noStrike" dirty="0">
                          <a:latin typeface="宋体" panose="02010600030101010101" pitchFamily="2" charset="-122"/>
                        </a:rPr>
                        <a:t>征收率的项目</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zh-CN" sz="1200" b="0" i="0" u="none" strike="noStrike" dirty="0">
                          <a:latin typeface="宋体" panose="02010600030101010101" pitchFamily="2" charset="-122"/>
                        </a:rPr>
                        <a:t>6</a:t>
                      </a:r>
                      <a:endParaRPr lang="en-US" altLang="zh-CN"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zh-CN" sz="1200" b="0" i="0" u="none" strike="noStrike" dirty="0">
                          <a:solidFill>
                            <a:srgbClr val="000000"/>
                          </a:solidFill>
                          <a:latin typeface="宋体" panose="02010600030101010101" pitchFamily="2" charset="-122"/>
                        </a:rPr>
                        <a:t>153</a:t>
                      </a: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200" b="0" i="0" u="none" strike="noStrike" dirty="0">
                          <a:solidFill>
                            <a:srgbClr val="000000"/>
                          </a:solidFill>
                          <a:latin typeface="宋体" panose="02010600030101010101" pitchFamily="2" charset="-122"/>
                        </a:rPr>
                        <a:t>　</a:t>
                      </a:r>
                      <a:r>
                        <a:rPr lang="en-US" altLang="zh-CN" sz="1200" b="0" i="0" u="none" strike="noStrike" dirty="0">
                          <a:solidFill>
                            <a:srgbClr val="000000"/>
                          </a:solidFill>
                          <a:latin typeface="宋体" panose="02010600030101010101" pitchFamily="2" charset="-122"/>
                        </a:rPr>
                        <a:t>0</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200" b="0" i="0" u="none" strike="noStrike" dirty="0">
                          <a:solidFill>
                            <a:srgbClr val="000000"/>
                          </a:solidFill>
                          <a:latin typeface="宋体" panose="02010600030101010101" pitchFamily="2" charset="-122"/>
                        </a:rPr>
                        <a:t>　</a:t>
                      </a:r>
                      <a:r>
                        <a:rPr lang="en-US" altLang="zh-CN" sz="1200" b="0" i="0" u="none" strike="noStrike" dirty="0">
                          <a:solidFill>
                            <a:srgbClr val="000000"/>
                          </a:solidFill>
                          <a:latin typeface="宋体" panose="02010600030101010101" pitchFamily="2" charset="-122"/>
                        </a:rPr>
                        <a:t>30</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200" b="0" i="0" u="none" strike="noStrike" dirty="0">
                          <a:solidFill>
                            <a:srgbClr val="000000"/>
                          </a:solidFill>
                          <a:latin typeface="宋体" panose="02010600030101010101" pitchFamily="2" charset="-122"/>
                        </a:rPr>
                        <a:t>　</a:t>
                      </a:r>
                      <a:r>
                        <a:rPr lang="en-US" altLang="zh-CN" sz="1200" b="0" i="0" u="none" strike="noStrike" dirty="0">
                          <a:solidFill>
                            <a:srgbClr val="000000"/>
                          </a:solidFill>
                          <a:latin typeface="宋体" panose="02010600030101010101" pitchFamily="2" charset="-122"/>
                        </a:rPr>
                        <a:t>30</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CN" altLang="en-US" sz="1200" b="0" i="0" u="none" strike="noStrike" dirty="0">
                          <a:latin typeface="宋体" panose="02010600030101010101" pitchFamily="2" charset="-122"/>
                        </a:rPr>
                        <a:t>　</a:t>
                      </a:r>
                      <a:r>
                        <a:rPr lang="en-US" altLang="zh-CN" sz="1200" b="0" i="0" u="none" strike="noStrike" dirty="0">
                          <a:latin typeface="宋体" panose="02010600030101010101" pitchFamily="2" charset="-122"/>
                        </a:rPr>
                        <a:t>30</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zh-CN" sz="1200" b="0" i="0" u="none" strike="noStrike" dirty="0">
                          <a:latin typeface="宋体" panose="02010600030101010101" pitchFamily="2" charset="-122"/>
                        </a:rPr>
                        <a:t>0</a:t>
                      </a:r>
                      <a:r>
                        <a:rPr lang="zh-CN" altLang="en-US" sz="1200" b="0" i="0" u="none" strike="noStrike" dirty="0">
                          <a:latin typeface="宋体" panose="02010600030101010101" pitchFamily="2" charset="-122"/>
                        </a:rPr>
                        <a:t>　</a:t>
                      </a:r>
                      <a:endParaRPr lang="zh-CN" altLang="en-US" sz="12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76186">
                <a:tc>
                  <a:txBody>
                    <a:bodyPr/>
                    <a:lstStyle/>
                    <a:p>
                      <a:pPr algn="l" fontAlgn="ctr"/>
                      <a:r>
                        <a:rPr lang="zh-CN" altLang="en-US" sz="1200" b="0" i="0" u="none" strike="noStrike">
                          <a:latin typeface="宋体" panose="02010600030101010101" pitchFamily="2" charset="-122"/>
                        </a:rPr>
                        <a:t>免抵退税的项目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7</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86">
                <a:tc>
                  <a:txBody>
                    <a:bodyPr/>
                    <a:lstStyle/>
                    <a:p>
                      <a:pPr algn="l" fontAlgn="ctr"/>
                      <a:r>
                        <a:rPr lang="zh-CN" altLang="en-US" sz="1200" b="0" i="0" u="none" strike="noStrike">
                          <a:latin typeface="宋体" panose="02010600030101010101" pitchFamily="2" charset="-122"/>
                        </a:rPr>
                        <a:t>免税的项目</a:t>
                      </a:r>
                      <a:endParaRPr lang="zh-CN" altLang="en-US"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latin typeface="宋体" panose="02010600030101010101" pitchFamily="2" charset="-122"/>
                        </a:rPr>
                        <a:t>8</a:t>
                      </a:r>
                      <a:endParaRPr lang="en-US" altLang="zh-CN" sz="12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　</a:t>
                      </a:r>
                      <a:endParaRPr lang="zh-CN" altLang="en-US" sz="12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　</a:t>
                      </a:r>
                      <a:endParaRPr lang="zh-CN" altLang="en-US" sz="12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433893" y="292299"/>
            <a:ext cx="726846" cy="726846"/>
            <a:chOff x="1965186" y="1419622"/>
            <a:chExt cx="302558" cy="314067"/>
          </a:xfrm>
        </p:grpSpPr>
        <p:sp>
          <p:nvSpPr>
            <p:cNvPr id="44" name="矩形 43"/>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矩形 44"/>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6" name="矩形 45"/>
          <p:cNvSpPr/>
          <p:nvPr/>
        </p:nvSpPr>
        <p:spPr>
          <a:xfrm>
            <a:off x="1333708" y="310183"/>
            <a:ext cx="5176417"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附列资料一</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9" name="表格 8"/>
          <p:cNvGraphicFramePr>
            <a:graphicFrameLocks noGrp="1"/>
          </p:cNvGraphicFramePr>
          <p:nvPr/>
        </p:nvGraphicFramePr>
        <p:xfrm>
          <a:off x="433894" y="1019148"/>
          <a:ext cx="11399519" cy="5654449"/>
        </p:xfrm>
        <a:graphic>
          <a:graphicData uri="http://schemas.openxmlformats.org/drawingml/2006/table">
            <a:tbl>
              <a:tblPr>
                <a:tableStyleId>{616DA210-FB5B-4158-B5E0-FEB733F419BA}</a:tableStyleId>
              </a:tblPr>
              <a:tblGrid>
                <a:gridCol w="1744307"/>
                <a:gridCol w="385246"/>
                <a:gridCol w="1545974"/>
                <a:gridCol w="396304"/>
                <a:gridCol w="507339"/>
                <a:gridCol w="86581"/>
                <a:gridCol w="393272"/>
                <a:gridCol w="395946"/>
                <a:gridCol w="382845"/>
                <a:gridCol w="417074"/>
                <a:gridCol w="401297"/>
                <a:gridCol w="406647"/>
                <a:gridCol w="470856"/>
                <a:gridCol w="465505"/>
                <a:gridCol w="449452"/>
                <a:gridCol w="599271"/>
                <a:gridCol w="599271"/>
                <a:gridCol w="877504"/>
                <a:gridCol w="874828"/>
              </a:tblGrid>
              <a:tr h="349393">
                <a:tc gridSpan="19">
                  <a:txBody>
                    <a:bodyPr/>
                    <a:lstStyle/>
                    <a:p>
                      <a:pPr algn="ctr" fontAlgn="ctr"/>
                      <a:r>
                        <a:rPr lang="zh-CN" altLang="en-US" sz="1400" u="none" strike="noStrike" dirty="0"/>
                        <a:t>增值税纳税申报表附列资料（一）</a:t>
                      </a:r>
                      <a:endParaRPr lang="zh-CN" altLang="en-US" sz="1400" b="1" i="0" u="none" strike="noStrike" dirty="0">
                        <a:solidFill>
                          <a:srgbClr val="000000"/>
                        </a:solidFill>
                        <a:latin typeface="宋体" panose="02010600030101010101" pitchFamily="2" charset="-122"/>
                      </a:endParaRPr>
                    </a:p>
                  </a:txBody>
                  <a:tcPr marL="0" marR="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4402">
                <a:tc gridSpan="19">
                  <a:txBody>
                    <a:bodyPr/>
                    <a:lstStyle/>
                    <a:p>
                      <a:pPr algn="ctr" fontAlgn="ctr"/>
                      <a:r>
                        <a:rPr lang="zh-CN" altLang="en-US" sz="1100" u="none" strike="noStrike"/>
                        <a:t>（本期销售情况明细）</a:t>
                      </a:r>
                      <a:endParaRPr lang="zh-CN" altLang="en-US" sz="1100" b="1" i="0" u="none" strike="noStrike">
                        <a:latin typeface="宋体" panose="02010600030101010101" pitchFamily="2" charset="-122"/>
                      </a:endParaRPr>
                    </a:p>
                  </a:txBody>
                  <a:tcPr marL="0" marR="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4402">
                <a:tc gridSpan="19">
                  <a:txBody>
                    <a:bodyPr/>
                    <a:lstStyle/>
                    <a:p>
                      <a:pPr algn="ctr" fontAlgn="ctr"/>
                      <a:r>
                        <a:rPr lang="zh-CN" altLang="en-US" sz="1100" u="none" strike="noStrike" dirty="0"/>
                        <a:t>税款所属时间：   年    月   日至    年    月    日</a:t>
                      </a:r>
                      <a:endParaRPr lang="zh-CN" altLang="en-US" sz="1100" b="0" i="0" u="none" strike="noStrike" dirty="0">
                        <a:latin typeface="宋体" panose="02010600030101010101" pitchFamily="2" charset="-122"/>
                      </a:endParaRPr>
                    </a:p>
                  </a:txBody>
                  <a:tcPr marL="0" marR="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184402">
                <a:tc gridSpan="3">
                  <a:txBody>
                    <a:bodyPr/>
                    <a:lstStyle/>
                    <a:p>
                      <a:pPr algn="l" fontAlgn="ctr"/>
                      <a:r>
                        <a:rPr lang="zh-CN" altLang="en-US" sz="1100" u="none" strike="noStrike"/>
                        <a:t>纳税人名称：（公章）   </a:t>
                      </a:r>
                      <a:endParaRPr lang="zh-CN" altLang="en-US" sz="1100" b="0" i="0" u="none" strike="noStrike">
                        <a:latin typeface="宋体" panose="02010600030101010101" pitchFamily="2" charset="-122"/>
                      </a:endParaRPr>
                    </a:p>
                  </a:txBody>
                  <a:tcPr marL="0" marR="0" marT="0" marB="0" anchor="ctr"/>
                </a:tc>
                <a:tc hMerge="1">
                  <a:tcPr/>
                </a:tc>
                <a:tc hMerge="1">
                  <a:tcPr/>
                </a:tc>
                <a:tc>
                  <a:txBody>
                    <a:bodyPr/>
                    <a:lstStyle/>
                    <a:p>
                      <a:endParaRPr lang="zh-CN" altLang="en-US" dirty="0"/>
                    </a:p>
                  </a:txBody>
                  <a:tcPr marL="0" marR="0" marT="0" marB="0" anchor="ctr"/>
                </a:tc>
                <a:tc gridSpan="2">
                  <a:txBody>
                    <a:bodyPr/>
                    <a:lstStyle/>
                    <a:p>
                      <a:pPr algn="l" fontAlgn="ctr"/>
                      <a:endParaRPr lang="zh-CN" altLang="en-US" sz="1100" b="0" i="0" u="none" strike="noStrike">
                        <a:latin typeface="宋体" panose="02010600030101010101" pitchFamily="2" charset="-122"/>
                      </a:endParaRPr>
                    </a:p>
                  </a:txBody>
                  <a:tcPr marL="0" marR="0" marT="0" marB="0" anchor="ctr"/>
                </a:tc>
                <a:tc hMerge="1">
                  <a:tcPr/>
                </a:tc>
                <a:tc gridSpan="5">
                  <a:txBody>
                    <a:bodyPr/>
                    <a:lstStyle/>
                    <a:p>
                      <a:pPr algn="ctr" fontAlgn="ctr"/>
                      <a:r>
                        <a:rPr lang="zh-CN" altLang="en-US" sz="1100" u="none" strike="noStrike"/>
                        <a:t>　</a:t>
                      </a:r>
                      <a:endParaRPr lang="zh-CN" altLang="en-US" sz="1100" b="0" i="0" u="none" strike="noStrike">
                        <a:latin typeface="宋体" panose="02010600030101010101" pitchFamily="2" charset="-122"/>
                      </a:endParaRPr>
                    </a:p>
                  </a:txBody>
                  <a:tcPr marL="0" marR="0" marT="0" marB="0" anchor="ctr"/>
                </a:tc>
                <a:tc hMerge="1">
                  <a:tcPr/>
                </a:tc>
                <a:tc hMerge="1">
                  <a:tcPr/>
                </a:tc>
                <a:tc hMerge="1">
                  <a:tcPr/>
                </a:tc>
                <a:tc hMerge="1">
                  <a:tcPr/>
                </a:tc>
                <a:tc>
                  <a:txBody>
                    <a:bodyPr/>
                    <a:lstStyle/>
                    <a:p>
                      <a:pPr algn="l" fontAlgn="ctr"/>
                      <a:endParaRPr lang="zh-CN" altLang="en-US" sz="1100" b="0" i="0" u="none" strike="noStrike">
                        <a:latin typeface="宋体" panose="02010600030101010101" pitchFamily="2" charset="-122"/>
                      </a:endParaRPr>
                    </a:p>
                  </a:txBody>
                  <a:tcPr marL="0" marR="0" marT="0" marB="0" anchor="ctr"/>
                </a:tc>
                <a:tc>
                  <a:txBody>
                    <a:bodyPr/>
                    <a:lstStyle/>
                    <a:p>
                      <a:pPr algn="l" fontAlgn="ctr"/>
                      <a:endParaRPr lang="zh-CN" altLang="en-US" sz="1100" b="0" i="0" u="none" strike="noStrike">
                        <a:latin typeface="宋体" panose="02010600030101010101" pitchFamily="2" charset="-122"/>
                      </a:endParaRPr>
                    </a:p>
                  </a:txBody>
                  <a:tcPr marL="0" marR="0" marT="0" marB="0" anchor="ctr"/>
                </a:tc>
                <a:tc gridSpan="6">
                  <a:txBody>
                    <a:bodyPr/>
                    <a:lstStyle/>
                    <a:p>
                      <a:pPr algn="r" fontAlgn="ctr"/>
                      <a:r>
                        <a:rPr lang="zh-CN" altLang="en-US" sz="1100" u="none" strike="noStrike"/>
                        <a:t>金额单位：元至角分</a:t>
                      </a:r>
                      <a:endParaRPr lang="zh-CN" altLang="en-US" sz="1100" b="0" i="0" u="none" strike="noStrike">
                        <a:latin typeface="宋体" panose="02010600030101010101" pitchFamily="2" charset="-122"/>
                      </a:endParaRPr>
                    </a:p>
                  </a:txBody>
                  <a:tcPr marL="0" marR="0" marT="0" marB="0" anchor="ctr"/>
                </a:tc>
                <a:tc hMerge="1">
                  <a:tcPr/>
                </a:tc>
                <a:tc hMerge="1">
                  <a:tcPr/>
                </a:tc>
                <a:tc hMerge="1">
                  <a:tcPr/>
                </a:tc>
                <a:tc hMerge="1">
                  <a:tcPr/>
                </a:tc>
                <a:tc hMerge="1">
                  <a:tcPr/>
                </a:tc>
              </a:tr>
              <a:tr h="344820">
                <a:tc rowSpan="3" gridSpan="4">
                  <a:txBody>
                    <a:bodyPr/>
                    <a:lstStyle/>
                    <a:p>
                      <a:pPr algn="ctr" fontAlgn="ctr"/>
                      <a:r>
                        <a:rPr lang="zh-CN" altLang="en-US" sz="1100" u="none" strike="noStrike" dirty="0"/>
                        <a:t>项目及栏次</a:t>
                      </a:r>
                      <a:endParaRPr lang="zh-CN" altLang="en-US" sz="1100" b="0" i="0" u="none" strike="noStrike" dirty="0">
                        <a:latin typeface="宋体" panose="02010600030101010101" pitchFamily="2" charset="-122"/>
                      </a:endParaRPr>
                    </a:p>
                  </a:txBody>
                  <a:tcPr marL="0" marR="0" marT="0" marB="0" anchor="ctr"/>
                </a:tc>
                <a:tc rowSpan="3" hMerge="1">
                  <a:tcPr/>
                </a:tc>
                <a:tc rowSpan="3" hMerge="1">
                  <a:tcPr/>
                </a:tc>
                <a:tc rowSpan="3" hMerge="1">
                  <a:tcPr/>
                </a:tc>
                <a:tc gridSpan="3">
                  <a:txBody>
                    <a:bodyPr/>
                    <a:lstStyle/>
                    <a:p>
                      <a:pPr algn="ctr" fontAlgn="ctr"/>
                      <a:r>
                        <a:rPr lang="zh-CN" altLang="en-US" sz="1100" u="none" strike="noStrike"/>
                        <a:t>开具增值税专用发票               </a:t>
                      </a:r>
                      <a:endParaRPr lang="zh-CN" altLang="en-US" sz="1100" b="0" i="0" u="none" strike="noStrike">
                        <a:latin typeface="宋体" panose="02010600030101010101" pitchFamily="2" charset="-122"/>
                      </a:endParaRPr>
                    </a:p>
                  </a:txBody>
                  <a:tcPr marL="0" marR="0" marT="0" marB="0" anchor="ctr"/>
                </a:tc>
                <a:tc hMerge="1">
                  <a:tcPr/>
                </a:tc>
                <a:tc hMerge="1">
                  <a:tcPr/>
                </a:tc>
                <a:tc gridSpan="2">
                  <a:txBody>
                    <a:bodyPr/>
                    <a:lstStyle/>
                    <a:p>
                      <a:pPr algn="ctr" fontAlgn="ctr"/>
                      <a:r>
                        <a:rPr lang="zh-CN" altLang="en-US" sz="1100" u="none" strike="noStrike"/>
                        <a:t>开具其他发票</a:t>
                      </a:r>
                      <a:endParaRPr lang="zh-CN" altLang="en-US" sz="1100" b="0" i="0" u="none" strike="noStrike">
                        <a:latin typeface="宋体" panose="02010600030101010101" pitchFamily="2" charset="-122"/>
                      </a:endParaRPr>
                    </a:p>
                  </a:txBody>
                  <a:tcPr marL="0" marR="0" marT="0" marB="0" anchor="ctr"/>
                </a:tc>
                <a:tc hMerge="1">
                  <a:tcPr/>
                </a:tc>
                <a:tc gridSpan="2">
                  <a:txBody>
                    <a:bodyPr/>
                    <a:lstStyle/>
                    <a:p>
                      <a:pPr algn="ctr" fontAlgn="ctr"/>
                      <a:r>
                        <a:rPr lang="zh-CN" altLang="en-US" sz="1100" u="none" strike="noStrike"/>
                        <a:t>未开具发票</a:t>
                      </a:r>
                      <a:endParaRPr lang="zh-CN" altLang="en-US" sz="1100" b="0" i="0" u="none" strike="noStrike">
                        <a:latin typeface="宋体" panose="02010600030101010101" pitchFamily="2" charset="-122"/>
                      </a:endParaRPr>
                    </a:p>
                  </a:txBody>
                  <a:tcPr marL="0" marR="0" marT="0" marB="0" anchor="ctr"/>
                </a:tc>
                <a:tc hMerge="1">
                  <a:tcPr/>
                </a:tc>
                <a:tc gridSpan="2">
                  <a:txBody>
                    <a:bodyPr/>
                    <a:lstStyle/>
                    <a:p>
                      <a:pPr algn="ctr" fontAlgn="ctr"/>
                      <a:r>
                        <a:rPr lang="zh-CN" altLang="en-US" sz="1100" u="none" strike="noStrike"/>
                        <a:t>纳税检查调整</a:t>
                      </a:r>
                      <a:endParaRPr lang="zh-CN" altLang="en-US" sz="1100" b="0" i="0" u="none" strike="noStrike">
                        <a:latin typeface="宋体" panose="02010600030101010101" pitchFamily="2" charset="-122"/>
                      </a:endParaRPr>
                    </a:p>
                  </a:txBody>
                  <a:tcPr marL="0" marR="0" marT="0" marB="0" anchor="ctr"/>
                </a:tc>
                <a:tc hMerge="1">
                  <a:tcPr/>
                </a:tc>
                <a:tc gridSpan="3">
                  <a:txBody>
                    <a:bodyPr/>
                    <a:lstStyle/>
                    <a:p>
                      <a:pPr algn="ctr" fontAlgn="ctr"/>
                      <a:r>
                        <a:rPr lang="zh-CN" altLang="en-US" sz="1100" u="none" strike="noStrike"/>
                        <a:t>合计</a:t>
                      </a:r>
                      <a:endParaRPr lang="zh-CN" altLang="en-US" sz="1100" b="0" i="0" u="none" strike="noStrike">
                        <a:latin typeface="宋体" panose="02010600030101010101" pitchFamily="2" charset="-122"/>
                      </a:endParaRPr>
                    </a:p>
                  </a:txBody>
                  <a:tcPr marL="0" marR="0" marT="0" marB="0" anchor="ctr"/>
                </a:tc>
                <a:tc hMerge="1">
                  <a:tcPr/>
                </a:tc>
                <a:tc hMerge="1">
                  <a:tcPr/>
                </a:tc>
                <a:tc rowSpan="2">
                  <a:txBody>
                    <a:bodyPr/>
                    <a:lstStyle/>
                    <a:p>
                      <a:pPr algn="ctr" fontAlgn="ctr"/>
                      <a:r>
                        <a:rPr lang="zh-CN" altLang="en-US" sz="1100" u="none" strike="noStrike" dirty="0"/>
                        <a:t>服务、不动产和无形资产扣除项目本期实际扣除金额</a:t>
                      </a:r>
                      <a:endParaRPr lang="zh-CN" altLang="en-US" sz="1100" b="0" i="0" u="none" strike="noStrike" dirty="0">
                        <a:latin typeface="宋体" panose="02010600030101010101" pitchFamily="2" charset="-122"/>
                      </a:endParaRPr>
                    </a:p>
                  </a:txBody>
                  <a:tcPr marL="0" marR="0" marT="0" marB="0" anchor="ctr"/>
                </a:tc>
                <a:tc gridSpan="2">
                  <a:txBody>
                    <a:bodyPr/>
                    <a:lstStyle/>
                    <a:p>
                      <a:pPr algn="ctr" fontAlgn="ctr"/>
                      <a:r>
                        <a:rPr lang="zh-CN" altLang="en-US" sz="1100" u="none" strike="noStrike"/>
                        <a:t>扣除后</a:t>
                      </a:r>
                      <a:endParaRPr lang="zh-CN" altLang="en-US" sz="1100" b="0" i="0" u="none" strike="noStrike">
                        <a:latin typeface="宋体" panose="02010600030101010101" pitchFamily="2" charset="-122"/>
                      </a:endParaRPr>
                    </a:p>
                  </a:txBody>
                  <a:tcPr marL="0" marR="0" marT="0" marB="0" anchor="ctr"/>
                </a:tc>
                <a:tc hMerge="1">
                  <a:tcPr/>
                </a:tc>
              </a:tr>
              <a:tr h="689641">
                <a:tc vMerge="1" gridSpan="4">
                  <a:tcPr/>
                </a:tc>
                <a:tc vMerge="1" hMerge="1">
                  <a:tcPr/>
                </a:tc>
                <a:tc vMerge="1" hMerge="1">
                  <a:tcPr/>
                </a:tc>
                <a:tc vMerge="1" hMerge="1">
                  <a:tcPr/>
                </a:tc>
                <a:tc>
                  <a:txBody>
                    <a:bodyPr/>
                    <a:lstStyle/>
                    <a:p>
                      <a:pPr algn="ctr" fontAlgn="ct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gridSpan="2">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价税合计</a:t>
                      </a:r>
                      <a:endParaRPr lang="zh-CN" altLang="en-US" sz="1100" b="0" i="0" u="none" strike="noStrike">
                        <a:latin typeface="宋体" panose="02010600030101010101" pitchFamily="2" charset="-122"/>
                      </a:endParaRPr>
                    </a:p>
                  </a:txBody>
                  <a:tcPr marL="0" marR="0" marT="0" marB="0" anchor="ctr"/>
                </a:tc>
                <a:tc vMerge="1">
                  <a:tcPr/>
                </a:tc>
                <a:tc>
                  <a:txBody>
                    <a:bodyPr/>
                    <a:lstStyle/>
                    <a:p>
                      <a:pPr algn="ctr" fontAlgn="ctr"/>
                      <a:r>
                        <a:rPr lang="zh-CN" altLang="en-US" sz="1100" u="none" strike="noStrike"/>
                        <a:t>含税</a:t>
                      </a:r>
                      <a:r>
                        <a:rPr lang="en-US" altLang="zh-CN" sz="1100" u="none" strike="noStrike"/>
                        <a:t>(</a:t>
                      </a:r>
                      <a:r>
                        <a:rPr lang="zh-CN" altLang="en-US" sz="1100" u="none" strike="noStrike"/>
                        <a:t>免税</a:t>
                      </a:r>
                      <a:r>
                        <a:rPr lang="en-US" altLang="zh-CN" sz="1100" u="none" strike="noStrike"/>
                        <a:t>)</a:t>
                      </a:r>
                      <a:r>
                        <a:rPr lang="zh-CN" altLang="en-US" sz="1100" u="none" strike="noStrike"/>
                        <a:t>销售额</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zh-CN" altLang="en-US" sz="1100" u="none" strike="noStrike"/>
                        <a:t>销项</a:t>
                      </a:r>
                      <a:r>
                        <a:rPr lang="en-US" altLang="zh-CN" sz="1100" u="none" strike="noStrike"/>
                        <a:t>(</a:t>
                      </a:r>
                      <a:r>
                        <a:rPr lang="zh-CN" altLang="en-US" sz="1100" u="none" strike="noStrike"/>
                        <a:t>应纳</a:t>
                      </a:r>
                      <a:r>
                        <a:rPr lang="en-US" altLang="zh-CN" sz="1100" u="none" strike="noStrike"/>
                        <a:t>)</a:t>
                      </a:r>
                      <a:r>
                        <a:rPr lang="zh-CN" altLang="en-US" sz="1100" u="none" strike="noStrike"/>
                        <a:t>税额</a:t>
                      </a:r>
                      <a:endParaRPr lang="zh-CN" altLang="en-US" sz="1100" b="0" i="0" u="none" strike="noStrike">
                        <a:latin typeface="宋体" panose="02010600030101010101" pitchFamily="2" charset="-122"/>
                      </a:endParaRPr>
                    </a:p>
                  </a:txBody>
                  <a:tcPr marL="0" marR="0" marT="0" marB="0" anchor="ctr"/>
                </a:tc>
              </a:tr>
              <a:tr h="689641">
                <a:tc vMerge="1" gridSpan="4">
                  <a:tcPr/>
                </a:tc>
                <a:tc vMerge="1" hMerge="1">
                  <a:tcPr/>
                </a:tc>
                <a:tc vMerge="1" hMerge="1">
                  <a:tcPr/>
                </a:tc>
                <a:tc vMerge="1" hMerge="1">
                  <a:tcPr/>
                </a:tc>
                <a:tc>
                  <a:txBody>
                    <a:bodyPr/>
                    <a:lstStyle/>
                    <a:p>
                      <a:pPr algn="ctr" fontAlgn="ctr"/>
                      <a:r>
                        <a:rPr lang="en-US" altLang="zh-CN" sz="1100" u="none" strike="noStrike"/>
                        <a:t>1</a:t>
                      </a:r>
                      <a:endParaRPr lang="en-US" altLang="zh-CN" sz="1100" b="0" i="0" u="none" strike="noStrike">
                        <a:latin typeface="宋体" panose="02010600030101010101" pitchFamily="2" charset="-122"/>
                      </a:endParaRPr>
                    </a:p>
                  </a:txBody>
                  <a:tcPr marL="0" marR="0" marT="0" marB="0" anchor="ctr"/>
                </a:tc>
                <a:tc gridSpan="2">
                  <a:txBody>
                    <a:bodyPr/>
                    <a:lstStyle/>
                    <a:p>
                      <a:pPr algn="ctr" fontAlgn="ctr"/>
                      <a:r>
                        <a:rPr lang="en-US" altLang="zh-CN" sz="1100" u="none" strike="noStrike"/>
                        <a:t>2</a:t>
                      </a:r>
                      <a:endParaRPr lang="en-US" altLang="zh-CN" sz="11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u="none" strike="noStrike"/>
                        <a:t>3</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4</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5</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6</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7</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8</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9=1+3+5+7</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10=2+4+6+8</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11=9+10</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12</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13=11-12</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14=13÷(100%+</a:t>
                      </a:r>
                      <a:r>
                        <a:rPr lang="zh-CN" altLang="en-US" sz="1100" u="none" strike="noStrike"/>
                        <a:t>税率或征收率</a:t>
                      </a:r>
                      <a:r>
                        <a:rPr lang="en-US" altLang="zh-CN" sz="1100" u="none" strike="noStrike"/>
                        <a:t>)×</a:t>
                      </a:r>
                      <a:r>
                        <a:rPr lang="zh-CN" altLang="en-US" sz="1100" u="none" strike="noStrike"/>
                        <a:t>税率或征收率</a:t>
                      </a:r>
                      <a:endParaRPr lang="zh-CN" altLang="en-US" sz="1100" b="0" i="0" u="none" strike="noStrike">
                        <a:latin typeface="宋体" panose="02010600030101010101" pitchFamily="2" charset="-122"/>
                      </a:endParaRPr>
                    </a:p>
                  </a:txBody>
                  <a:tcPr marL="0" marR="0" marT="0" marB="0" anchor="ctr"/>
                </a:tc>
              </a:tr>
              <a:tr h="262045">
                <a:tc rowSpan="9">
                  <a:txBody>
                    <a:bodyPr/>
                    <a:lstStyle/>
                    <a:p>
                      <a:pPr algn="ctr" fontAlgn="ctr"/>
                      <a:r>
                        <a:rPr lang="zh-CN" altLang="en-US" sz="1100" u="none" strike="noStrike" dirty="0"/>
                        <a:t>二、简易计税方法计税</a:t>
                      </a:r>
                      <a:endParaRPr lang="zh-CN" altLang="en-US" sz="1100" b="0" i="0" u="none" strike="noStrike" dirty="0">
                        <a:latin typeface="宋体" panose="02010600030101010101" pitchFamily="2" charset="-122"/>
                      </a:endParaRPr>
                    </a:p>
                  </a:txBody>
                  <a:tcPr marL="0" marR="0" marT="0" marB="0" anchor="ctr"/>
                </a:tc>
                <a:tc rowSpan="9">
                  <a:txBody>
                    <a:bodyPr/>
                    <a:lstStyle/>
                    <a:p>
                      <a:pPr algn="ctr" fontAlgn="ctr"/>
                      <a:r>
                        <a:rPr lang="zh-CN" altLang="en-US" sz="1100" u="none" strike="noStrike"/>
                        <a:t>全部征税项目</a:t>
                      </a:r>
                      <a:endParaRPr lang="zh-CN" altLang="en-US" sz="1100" b="0" i="0" u="none" strike="noStrike">
                        <a:latin typeface="宋体" panose="02010600030101010101" pitchFamily="2" charset="-122"/>
                      </a:endParaRPr>
                    </a:p>
                  </a:txBody>
                  <a:tcPr marL="0" marR="0" marT="0" marB="0" anchor="ctr"/>
                </a:tc>
                <a:tc>
                  <a:txBody>
                    <a:bodyPr/>
                    <a:lstStyle/>
                    <a:p>
                      <a:pPr algn="l" fontAlgn="ctr"/>
                      <a:r>
                        <a:rPr lang="en-US" altLang="zh-CN" sz="1100" u="none" strike="noStrike"/>
                        <a:t>6%</a:t>
                      </a:r>
                      <a:r>
                        <a:rPr lang="zh-CN" altLang="en-US" sz="1100" u="none" strike="noStrike"/>
                        <a:t>征收率</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8</a:t>
                      </a:r>
                      <a:endParaRPr lang="en-US" altLang="zh-CN" sz="11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dirty="0"/>
                        <a:t>——</a:t>
                      </a:r>
                      <a:endParaRPr lang="en-US" altLang="zh-CN" sz="1400" b="0" i="0" u="none" strike="noStrike" dirty="0">
                        <a:latin typeface="宋体" panose="02010600030101010101" pitchFamily="2" charset="-122"/>
                      </a:endParaRPr>
                    </a:p>
                  </a:txBody>
                  <a:tcPr marL="0" marR="0" marT="0" marB="0" anchor="ctr"/>
                </a:tc>
                <a:tc>
                  <a:txBody>
                    <a:bodyPr/>
                    <a:lstStyle/>
                    <a:p>
                      <a:pPr algn="ctr" fontAlgn="ctr"/>
                      <a:r>
                        <a:rPr lang="en-US" altLang="zh-CN" sz="1400" u="none" strike="noStrike" dirty="0"/>
                        <a:t>——</a:t>
                      </a:r>
                      <a:endParaRPr lang="en-US" altLang="zh-CN" sz="1400" b="0" i="0" u="none" strike="noStrike" dirty="0">
                        <a:latin typeface="宋体" panose="02010600030101010101" pitchFamily="2" charset="-122"/>
                      </a:endParaRPr>
                    </a:p>
                  </a:txBody>
                  <a:tcPr marL="0" marR="0" marT="0" marB="0" anchor="ctr"/>
                </a:tc>
                <a:tc>
                  <a:txBody>
                    <a:bodyPr/>
                    <a:lstStyle/>
                    <a:p>
                      <a:pPr algn="ctr" fontAlgn="ctr"/>
                      <a:r>
                        <a:rPr lang="en-US" altLang="zh-CN" sz="1400" u="none" strike="noStrike" dirty="0"/>
                        <a:t>——</a:t>
                      </a:r>
                      <a:endParaRPr lang="en-US" altLang="zh-CN" sz="1400" b="0" i="0" u="none" strike="noStrike" dirty="0">
                        <a:latin typeface="宋体" panose="02010600030101010101" pitchFamily="2" charset="-122"/>
                      </a:endParaRPr>
                    </a:p>
                  </a:txBody>
                  <a:tcPr marL="0" marR="0" marT="0" marB="0" anchor="ctr"/>
                </a:tc>
                <a:tc>
                  <a:txBody>
                    <a:bodyPr/>
                    <a:lstStyle/>
                    <a:p>
                      <a:pPr algn="ctr" fontAlgn="ctr"/>
                      <a:r>
                        <a:rPr lang="en-US" altLang="zh-CN" sz="1400" u="none" strike="noStrike" dirty="0"/>
                        <a:t>——</a:t>
                      </a:r>
                      <a:endParaRPr lang="en-US" altLang="zh-CN" sz="1400" b="0" i="0" u="none" strike="noStrike" dirty="0">
                        <a:latin typeface="宋体" panose="02010600030101010101" pitchFamily="2" charset="-122"/>
                      </a:endParaRPr>
                    </a:p>
                  </a:txBody>
                  <a:tcPr marL="0" marR="0" marT="0" marB="0" anchor="ctr"/>
                </a:tc>
              </a:tr>
              <a:tr h="344820">
                <a:tc vMerge="1">
                  <a:tcPr/>
                </a:tc>
                <a:tc vMerge="1">
                  <a:tcPr/>
                </a:tc>
                <a:tc>
                  <a:txBody>
                    <a:bodyPr/>
                    <a:lstStyle/>
                    <a:p>
                      <a:pPr algn="l" fontAlgn="ctr"/>
                      <a:r>
                        <a:rPr lang="en-US" altLang="zh-CN" sz="1100" u="none" strike="noStrike"/>
                        <a:t>5%</a:t>
                      </a:r>
                      <a:r>
                        <a:rPr lang="zh-CN" altLang="en-US" sz="1100" u="none" strike="noStrike"/>
                        <a:t>征收率的货物及加工修理修配劳务</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en-US" sz="1100" u="none" strike="noStrike"/>
                        <a:t>9a</a:t>
                      </a:r>
                      <a:endParaRPr lang="en-US" sz="11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dirty="0"/>
                        <a:t>　</a:t>
                      </a:r>
                      <a:endParaRPr lang="zh-CN" altLang="en-US" sz="1400" b="0" i="0" u="none" strike="noStrike" dirty="0">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r>
              <a:tr h="344820">
                <a:tc vMerge="1">
                  <a:tcPr/>
                </a:tc>
                <a:tc vMerge="1">
                  <a:tcPr/>
                </a:tc>
                <a:tc>
                  <a:txBody>
                    <a:bodyPr/>
                    <a:lstStyle/>
                    <a:p>
                      <a:pPr algn="l" fontAlgn="ctr"/>
                      <a:r>
                        <a:rPr lang="en-US" altLang="zh-CN" sz="1100" u="none" strike="noStrike"/>
                        <a:t>5%</a:t>
                      </a:r>
                      <a:r>
                        <a:rPr lang="zh-CN" altLang="en-US" sz="1100" u="none" strike="noStrike"/>
                        <a:t>征收率的服务、不动产和无形资产</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en-US" sz="1100" u="none" strike="noStrike"/>
                        <a:t>9b</a:t>
                      </a:r>
                      <a:endParaRPr lang="en-US" sz="11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r>
              <a:tr h="262045">
                <a:tc vMerge="1">
                  <a:tcPr/>
                </a:tc>
                <a:tc vMerge="1">
                  <a:tcPr/>
                </a:tc>
                <a:tc>
                  <a:txBody>
                    <a:bodyPr/>
                    <a:lstStyle/>
                    <a:p>
                      <a:pPr algn="l" fontAlgn="ctr"/>
                      <a:r>
                        <a:rPr lang="en-US" altLang="zh-CN" sz="1100" u="none" strike="noStrike"/>
                        <a:t>4%</a:t>
                      </a:r>
                      <a:r>
                        <a:rPr lang="zh-CN" altLang="en-US" sz="1100" u="none" strike="noStrike"/>
                        <a:t>征收率</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10</a:t>
                      </a:r>
                      <a:endParaRPr lang="en-US" altLang="zh-CN" sz="11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r>
              <a:tr h="344820">
                <a:tc vMerge="1">
                  <a:tcPr/>
                </a:tc>
                <a:tc vMerge="1">
                  <a:tcPr/>
                </a:tc>
                <a:tc>
                  <a:txBody>
                    <a:bodyPr/>
                    <a:lstStyle/>
                    <a:p>
                      <a:pPr algn="l" fontAlgn="ctr"/>
                      <a:r>
                        <a:rPr lang="en-US" altLang="zh-CN" sz="1100" u="none" strike="noStrike"/>
                        <a:t>3%</a:t>
                      </a:r>
                      <a:r>
                        <a:rPr lang="zh-CN" altLang="en-US" sz="1100" u="none" strike="noStrike"/>
                        <a:t>征收率的货物及加工修理修配劳务</a:t>
                      </a:r>
                      <a:endParaRPr lang="zh-CN" altLang="en-US" sz="1100" b="0" i="0" u="none" strike="noStrike">
                        <a:latin typeface="宋体" panose="02010600030101010101" pitchFamily="2" charset="-122"/>
                      </a:endParaRPr>
                    </a:p>
                  </a:txBody>
                  <a:tcPr marL="0" marR="0" marT="0" marB="0" anchor="ctr"/>
                </a:tc>
                <a:tc>
                  <a:txBody>
                    <a:bodyPr/>
                    <a:lstStyle/>
                    <a:p>
                      <a:pPr algn="ctr" fontAlgn="ctr"/>
                      <a:r>
                        <a:rPr lang="en-US" altLang="zh-CN" sz="1100" u="none" strike="noStrike"/>
                        <a:t>11</a:t>
                      </a:r>
                      <a:endParaRPr lang="en-US" altLang="zh-CN" sz="11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r>
              <a:tr h="344820">
                <a:tc vMerge="1">
                  <a:tcPr/>
                </a:tc>
                <a:tc vMerge="1">
                  <a:tcPr/>
                </a:tc>
                <a:tc>
                  <a:txBody>
                    <a:bodyPr/>
                    <a:lstStyle/>
                    <a:p>
                      <a:pPr algn="l" fontAlgn="ctr"/>
                      <a:r>
                        <a:rPr lang="en-US" altLang="zh-CN" sz="1100" u="none" strike="noStrike" dirty="0"/>
                        <a:t>3%</a:t>
                      </a:r>
                      <a:r>
                        <a:rPr lang="zh-CN" altLang="en-US" sz="1100" u="none" strike="noStrike" dirty="0"/>
                        <a:t>征收率的服务、不动产和无形资产</a:t>
                      </a:r>
                      <a:endParaRPr lang="zh-CN" altLang="en-US" sz="11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en-US" altLang="zh-CN" sz="1100" u="none" strike="noStrike" dirty="0"/>
                        <a:t>12</a:t>
                      </a:r>
                      <a:endParaRPr lang="en-US" altLang="zh-CN" sz="11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en-US" altLang="zh-CN" sz="1000" u="none" strike="noStrike" dirty="0"/>
                        <a:t>148.54</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gridSpan="2">
                  <a:txBody>
                    <a:bodyPr/>
                    <a:lstStyle/>
                    <a:p>
                      <a:pPr algn="ctr" fontAlgn="ctr"/>
                      <a:r>
                        <a:rPr lang="en-US" altLang="zh-CN" sz="1000" u="none" strike="noStrike" dirty="0"/>
                        <a:t>4.46</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u="none" strike="noStrike" dirty="0"/>
                        <a:t>　</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en-US" altLang="zh-CN" sz="1000" u="none" strike="noStrike" dirty="0"/>
                        <a:t>——</a:t>
                      </a:r>
                      <a:endParaRPr lang="en-US" altLang="zh-CN"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en-US" altLang="zh-CN" sz="1000" u="none" strike="noStrike" dirty="0"/>
                        <a:t>——</a:t>
                      </a:r>
                      <a:endParaRPr lang="en-US" altLang="zh-CN"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en-US" altLang="zh-CN" sz="1000" u="none" strike="noStrike" dirty="0"/>
                        <a:t>148.54</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zh-CN" altLang="en-US" sz="1000" u="none" strike="noStrike" dirty="0"/>
                        <a:t>　</a:t>
                      </a:r>
                      <a:r>
                        <a:rPr lang="en-US" altLang="zh-CN" sz="1000" u="none" strike="noStrike" dirty="0"/>
                        <a:t>4.46</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ctr" fontAlgn="ctr"/>
                      <a:r>
                        <a:rPr lang="zh-CN" altLang="en-US" sz="1000" u="none" strike="noStrike" dirty="0"/>
                        <a:t>　</a:t>
                      </a:r>
                      <a:r>
                        <a:rPr lang="en-US" altLang="zh-CN" sz="1000" u="none" strike="noStrike" dirty="0"/>
                        <a:t>153</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r>
                        <a:rPr lang="en-US" altLang="zh-CN" sz="1000" u="none" strike="noStrike" dirty="0"/>
                        <a:t>50</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r>
                        <a:rPr lang="en-US" altLang="zh-CN" sz="1000" u="none" strike="noStrike" dirty="0"/>
                        <a:t>103</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c>
                  <a:txBody>
                    <a:bodyPr/>
                    <a:lstStyle/>
                    <a:p>
                      <a:pPr algn="l" fontAlgn="ctr"/>
                      <a:r>
                        <a:rPr lang="zh-CN" altLang="en-US" sz="1000" u="none" strike="noStrike" dirty="0"/>
                        <a:t>　</a:t>
                      </a:r>
                      <a:r>
                        <a:rPr lang="en-US" altLang="zh-CN" sz="1000" u="none" strike="noStrike" dirty="0"/>
                        <a:t>3</a:t>
                      </a:r>
                      <a:endParaRPr lang="zh-CN" altLang="en-US" sz="1000" b="0" i="0" u="none" strike="noStrike" dirty="0">
                        <a:latin typeface="宋体" panose="02010600030101010101" pitchFamily="2" charset="-122"/>
                      </a:endParaRPr>
                    </a:p>
                  </a:txBody>
                  <a:tcPr marL="0" marR="0" marT="0" marB="0" anchor="ctr">
                    <a:solidFill>
                      <a:schemeClr val="accent6">
                        <a:lumMod val="40000"/>
                        <a:lumOff val="60000"/>
                      </a:schemeClr>
                    </a:solidFill>
                  </a:tcPr>
                </a:tc>
              </a:tr>
              <a:tr h="344820">
                <a:tc vMerge="1">
                  <a:tcPr/>
                </a:tc>
                <a:tc vMerge="1">
                  <a:tcPr/>
                </a:tc>
                <a:tc>
                  <a:txBody>
                    <a:bodyPr/>
                    <a:lstStyle/>
                    <a:p>
                      <a:pPr algn="l" fontAlgn="ctr"/>
                      <a:r>
                        <a:rPr lang="zh-CN" altLang="en-US" sz="1100" u="none" strike="noStrike"/>
                        <a:t>预征率   </a:t>
                      </a:r>
                      <a:r>
                        <a:rPr lang="en-US" altLang="zh-CN" sz="1100" u="none" strike="noStrike"/>
                        <a:t>%</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sz="1100" u="none" strike="noStrike"/>
                        <a:t>13a</a:t>
                      </a:r>
                      <a:endParaRPr lang="en-US" sz="11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r>
              <a:tr h="344820">
                <a:tc vMerge="1">
                  <a:tcPr/>
                </a:tc>
                <a:tc vMerge="1">
                  <a:tcPr/>
                </a:tc>
                <a:tc>
                  <a:txBody>
                    <a:bodyPr/>
                    <a:lstStyle/>
                    <a:p>
                      <a:pPr algn="l" fontAlgn="ctr"/>
                      <a:r>
                        <a:rPr lang="zh-CN" altLang="en-US" sz="1100" u="none" strike="noStrike"/>
                        <a:t>预征率   </a:t>
                      </a:r>
                      <a:r>
                        <a:rPr lang="en-US" altLang="zh-CN" sz="1100" u="none" strike="noStrike"/>
                        <a:t>%</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sz="1100" u="none" strike="noStrike"/>
                        <a:t>13b</a:t>
                      </a:r>
                      <a:endParaRPr lang="en-US" sz="1100" b="0" i="0" u="none" strike="noStrike">
                        <a:solidFill>
                          <a:srgbClr val="000000"/>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dirty="0"/>
                        <a:t>　</a:t>
                      </a:r>
                      <a:endParaRPr lang="zh-CN" altLang="en-US" sz="1400" b="0" i="0" u="none" strike="noStrike" dirty="0">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latin typeface="宋体" panose="02010600030101010101" pitchFamily="2" charset="-122"/>
                      </a:endParaRPr>
                    </a:p>
                  </a:txBody>
                  <a:tcPr marL="0" marR="0" marT="0" marB="0" anchor="ctr"/>
                </a:tc>
              </a:tr>
              <a:tr h="344820">
                <a:tc vMerge="1">
                  <a:tcPr/>
                </a:tc>
                <a:tc vMerge="1">
                  <a:tcPr/>
                </a:tc>
                <a:tc>
                  <a:txBody>
                    <a:bodyPr/>
                    <a:lstStyle/>
                    <a:p>
                      <a:pPr algn="l" fontAlgn="ctr"/>
                      <a:r>
                        <a:rPr lang="zh-CN" altLang="en-US" sz="1100" u="none" strike="noStrike"/>
                        <a:t>预征率   </a:t>
                      </a:r>
                      <a:r>
                        <a:rPr lang="en-US" altLang="zh-CN" sz="1100" u="none" strike="noStrike"/>
                        <a:t>%</a:t>
                      </a:r>
                      <a:endParaRPr lang="en-US" altLang="zh-CN" sz="1100" b="0" i="0" u="none" strike="noStrike">
                        <a:latin typeface="宋体" panose="02010600030101010101" pitchFamily="2" charset="-122"/>
                      </a:endParaRPr>
                    </a:p>
                  </a:txBody>
                  <a:tcPr marL="0" marR="0" marT="0" marB="0" anchor="ctr"/>
                </a:tc>
                <a:tc>
                  <a:txBody>
                    <a:bodyPr/>
                    <a:lstStyle/>
                    <a:p>
                      <a:pPr algn="ctr" fontAlgn="ctr"/>
                      <a:r>
                        <a:rPr lang="en-US" sz="1100" u="none" strike="noStrike"/>
                        <a:t>13c</a:t>
                      </a:r>
                      <a:endParaRPr lang="en-US" sz="1100" b="0" i="0" u="none" strike="noStrike">
                        <a:solidFill>
                          <a:srgbClr val="000000"/>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gridSpan="2">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hMerge="1">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ctr" fontAlgn="ctr"/>
                      <a:r>
                        <a:rPr lang="en-US" altLang="zh-CN" sz="1400" u="none" strike="noStrike"/>
                        <a:t>——</a:t>
                      </a:r>
                      <a:endParaRPr lang="en-US" altLang="zh-CN" sz="1400" b="0" i="0" u="none" strike="noStrike">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a:t>　</a:t>
                      </a:r>
                      <a:endParaRPr lang="zh-CN" altLang="en-US" sz="1400" b="0" i="0" u="none" strike="noStrike">
                        <a:solidFill>
                          <a:srgbClr val="0000FF"/>
                        </a:solidFill>
                        <a:latin typeface="宋体" panose="02010600030101010101" pitchFamily="2" charset="-122"/>
                      </a:endParaRPr>
                    </a:p>
                  </a:txBody>
                  <a:tcPr marL="0" marR="0" marT="0" marB="0" anchor="ctr"/>
                </a:tc>
                <a:tc>
                  <a:txBody>
                    <a:bodyPr/>
                    <a:lstStyle/>
                    <a:p>
                      <a:pPr algn="l" fontAlgn="ctr"/>
                      <a:r>
                        <a:rPr lang="zh-CN" altLang="en-US" sz="1400" u="none" strike="noStrike" dirty="0"/>
                        <a:t>　</a:t>
                      </a:r>
                      <a:endParaRPr lang="zh-CN" altLang="en-US" sz="1400" b="0" i="0" u="none" strike="noStrike" dirty="0">
                        <a:solidFill>
                          <a:srgbClr val="0000FF"/>
                        </a:solidFill>
                        <a:latin typeface="宋体" panose="02010600030101010101" pitchFamily="2" charset="-122"/>
                      </a:endParaRPr>
                    </a:p>
                  </a:txBody>
                  <a:tcPr marL="0" marR="0" marT="0" marB="0" anchor="ctr"/>
                </a:tc>
              </a:tr>
            </a:tbl>
          </a:graphicData>
        </a:graphic>
      </p:graphicFrame>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p:tgtEl>
                                          <p:spTgt spid="46"/>
                                        </p:tgtEl>
                                        <p:attrNameLst>
                                          <p:attrName>ppt_y</p:attrName>
                                        </p:attrNameLst>
                                      </p:cBhvr>
                                      <p:tavLst>
                                        <p:tav tm="0">
                                          <p:val>
                                            <p:strVal val="#ppt_y+#ppt_h*1.125000"/>
                                          </p:val>
                                        </p:tav>
                                        <p:tav tm="100000">
                                          <p:val>
                                            <p:strVal val="#ppt_y"/>
                                          </p:val>
                                        </p:tav>
                                      </p:tavLst>
                                    </p:anim>
                                    <p:animEffect transition="in" filter="wipe(up)">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5179623"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附列资料二</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103136" y="1393371"/>
            <a:ext cx="683707" cy="1727200"/>
          </a:xfrm>
          <a:prstGeom prst="roundRect">
            <a:avLst>
              <a:gd name="adj" fmla="val 60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0" y="1549869"/>
            <a:ext cx="667657" cy="1384995"/>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a:t>
            </a:r>
            <a:endPar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项</a:t>
            </a:r>
            <a:endPar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圆角矩形 71"/>
          <p:cNvSpPr/>
          <p:nvPr/>
        </p:nvSpPr>
        <p:spPr>
          <a:xfrm>
            <a:off x="3645877" y="1934308"/>
            <a:ext cx="2344614" cy="1770184"/>
          </a:xfrm>
          <a:prstGeom prst="roundRect">
            <a:avLst>
              <a:gd name="adj" fmla="val 9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76" name="圆角矩形 75"/>
          <p:cNvSpPr/>
          <p:nvPr/>
        </p:nvSpPr>
        <p:spPr>
          <a:xfrm>
            <a:off x="3645877" y="3858750"/>
            <a:ext cx="2344614" cy="1770184"/>
          </a:xfrm>
          <a:prstGeom prst="roundRect">
            <a:avLst>
              <a:gd name="adj" fmla="val 95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78" name="Rectangle 38"/>
          <p:cNvSpPr>
            <a:spLocks noChangeArrowheads="1"/>
          </p:cNvSpPr>
          <p:nvPr/>
        </p:nvSpPr>
        <p:spPr bwMode="auto">
          <a:xfrm>
            <a:off x="3635108" y="2633134"/>
            <a:ext cx="2366152"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认证（勾选）抵扣</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圆角矩形 78"/>
          <p:cNvSpPr/>
          <p:nvPr/>
        </p:nvSpPr>
        <p:spPr>
          <a:xfrm>
            <a:off x="6173833" y="1934308"/>
            <a:ext cx="2344614" cy="1770184"/>
          </a:xfrm>
          <a:prstGeom prst="roundRect">
            <a:avLst>
              <a:gd name="adj" fmla="val 9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微软雅黑" panose="020B0503020204020204" pitchFamily="34" charset="-122"/>
              <a:ea typeface="微软雅黑" panose="020B0503020204020204" pitchFamily="34" charset="-122"/>
            </a:endParaRPr>
          </a:p>
        </p:txBody>
      </p:sp>
      <p:sp>
        <p:nvSpPr>
          <p:cNvPr id="80" name="圆角矩形 79"/>
          <p:cNvSpPr/>
          <p:nvPr/>
        </p:nvSpPr>
        <p:spPr>
          <a:xfrm>
            <a:off x="6173833" y="3858750"/>
            <a:ext cx="2344614" cy="1770184"/>
          </a:xfrm>
          <a:prstGeom prst="roundRect">
            <a:avLst>
              <a:gd name="adj" fmla="val 95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81" name="Rectangle 36"/>
          <p:cNvSpPr>
            <a:spLocks noChangeArrowheads="1"/>
          </p:cNvSpPr>
          <p:nvPr/>
        </p:nvSpPr>
        <p:spPr bwMode="auto">
          <a:xfrm>
            <a:off x="3788690" y="4460349"/>
            <a:ext cx="20589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一次性抵扣</a:t>
            </a:r>
            <a:endPar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2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一次性转入</a:t>
            </a:r>
            <a:endParaRPr lang="zh-CN" altLang="en-US" dirty="0">
              <a:latin typeface="微软雅黑" panose="020B0503020204020204" pitchFamily="34" charset="-122"/>
              <a:ea typeface="微软雅黑" panose="020B0503020204020204" pitchFamily="34" charset="-122"/>
            </a:endParaRPr>
          </a:p>
        </p:txBody>
      </p:sp>
      <p:sp>
        <p:nvSpPr>
          <p:cNvPr id="82" name="Rectangle 37"/>
          <p:cNvSpPr>
            <a:spLocks noChangeArrowheads="1"/>
          </p:cNvSpPr>
          <p:nvPr/>
        </p:nvSpPr>
        <p:spPr bwMode="auto">
          <a:xfrm>
            <a:off x="6319822" y="4460349"/>
            <a:ext cx="2052637"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分两部分填报</a:t>
            </a:r>
            <a:endParaRPr 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Rectangle 39"/>
          <p:cNvSpPr>
            <a:spLocks noChangeArrowheads="1"/>
          </p:cNvSpPr>
          <p:nvPr/>
        </p:nvSpPr>
        <p:spPr bwMode="auto">
          <a:xfrm>
            <a:off x="6363117" y="2605928"/>
            <a:ext cx="2052637"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认证（勾选）抵扣</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5" name="直线箭头连接符 84"/>
          <p:cNvCxnSpPr/>
          <p:nvPr/>
        </p:nvCxnSpPr>
        <p:spPr>
          <a:xfrm>
            <a:off x="3228243" y="3774830"/>
            <a:ext cx="62586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直线箭头连接符 85"/>
          <p:cNvCxnSpPr/>
          <p:nvPr/>
        </p:nvCxnSpPr>
        <p:spPr>
          <a:xfrm rot="16200000">
            <a:off x="3080988" y="3906808"/>
            <a:ext cx="6023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7" name="Freeform 27"/>
          <p:cNvSpPr/>
          <p:nvPr/>
        </p:nvSpPr>
        <p:spPr bwMode="auto">
          <a:xfrm rot="10800000" flipH="1" flipV="1">
            <a:off x="7716005" y="1857533"/>
            <a:ext cx="969963" cy="200025"/>
          </a:xfrm>
          <a:custGeom>
            <a:avLst/>
            <a:gdLst>
              <a:gd name="T0" fmla="*/ 0 w 1905"/>
              <a:gd name="T1" fmla="*/ 2147483646 h 136"/>
              <a:gd name="T2" fmla="*/ 2147483646 w 1905"/>
              <a:gd name="T3" fmla="*/ 0 h 136"/>
              <a:gd name="T4" fmla="*/ 2147483646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rgbClr val="A5A5A5"/>
            </a:solidFill>
            <a:prstDash val="sysDot"/>
            <a:bevel/>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8" name="Freeform 27"/>
          <p:cNvSpPr/>
          <p:nvPr/>
        </p:nvSpPr>
        <p:spPr bwMode="auto">
          <a:xfrm rot="10800000" flipV="1">
            <a:off x="3372706" y="1786095"/>
            <a:ext cx="893762" cy="273050"/>
          </a:xfrm>
          <a:custGeom>
            <a:avLst/>
            <a:gdLst>
              <a:gd name="T0" fmla="*/ 0 w 1905"/>
              <a:gd name="T1" fmla="*/ 2147483646 h 136"/>
              <a:gd name="T2" fmla="*/ 2147483646 w 1905"/>
              <a:gd name="T3" fmla="*/ 0 h 136"/>
              <a:gd name="T4" fmla="*/ 2147483646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rgbClr val="A5A5A5"/>
            </a:solidFill>
            <a:prstDash val="sysDot"/>
            <a:bevel/>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 name="Text Box 28"/>
          <p:cNvSpPr>
            <a:spLocks noChangeArrowheads="1"/>
          </p:cNvSpPr>
          <p:nvPr/>
        </p:nvSpPr>
        <p:spPr bwMode="auto">
          <a:xfrm>
            <a:off x="770793" y="1390808"/>
            <a:ext cx="2457450" cy="122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a:t>
            </a:r>
            <a:endPar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20000"/>
              </a:lnSpc>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专用发票</a:t>
            </a:r>
            <a:endParaRPr 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直接连接符 40"/>
          <p:cNvSpPr>
            <a:spLocks noChangeShapeType="1"/>
          </p:cNvSpPr>
          <p:nvPr/>
        </p:nvSpPr>
        <p:spPr bwMode="auto">
          <a:xfrm>
            <a:off x="3372706" y="1481295"/>
            <a:ext cx="0" cy="882650"/>
          </a:xfrm>
          <a:prstGeom prst="line">
            <a:avLst/>
          </a:prstGeom>
          <a:noFill/>
          <a:ln w="9525">
            <a:solidFill>
              <a:srgbClr val="A5A5A5"/>
            </a:solidFill>
            <a:prstDash val="sysDash"/>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1" name="Text Box 28"/>
          <p:cNvSpPr>
            <a:spLocks noChangeArrowheads="1"/>
          </p:cNvSpPr>
          <p:nvPr/>
        </p:nvSpPr>
        <p:spPr bwMode="auto">
          <a:xfrm>
            <a:off x="8812968" y="1444598"/>
            <a:ext cx="3202612" cy="131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通行费</a:t>
            </a:r>
            <a:endPar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电子普通发票</a:t>
            </a:r>
            <a:endParaRPr 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直接连接符 68"/>
          <p:cNvSpPr>
            <a:spLocks noChangeShapeType="1"/>
          </p:cNvSpPr>
          <p:nvPr/>
        </p:nvSpPr>
        <p:spPr bwMode="auto">
          <a:xfrm>
            <a:off x="8722480" y="1436845"/>
            <a:ext cx="1588" cy="1041400"/>
          </a:xfrm>
          <a:prstGeom prst="line">
            <a:avLst/>
          </a:prstGeom>
          <a:noFill/>
          <a:ln w="9525">
            <a:solidFill>
              <a:srgbClr val="A5A5A5"/>
            </a:solidFill>
            <a:prstDash val="sysDash"/>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3" name="Freeform 27"/>
          <p:cNvSpPr/>
          <p:nvPr/>
        </p:nvSpPr>
        <p:spPr bwMode="auto">
          <a:xfrm rot="10800000">
            <a:off x="3378498" y="5646964"/>
            <a:ext cx="774700" cy="292100"/>
          </a:xfrm>
          <a:custGeom>
            <a:avLst/>
            <a:gdLst>
              <a:gd name="T0" fmla="*/ 0 w 1905"/>
              <a:gd name="T1" fmla="*/ 2147483646 h 136"/>
              <a:gd name="T2" fmla="*/ 2147483646 w 1905"/>
              <a:gd name="T3" fmla="*/ 0 h 136"/>
              <a:gd name="T4" fmla="*/ 2147483646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rgbClr val="A5A5A5"/>
            </a:solidFill>
            <a:prstDash val="sysDot"/>
            <a:bevel/>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4" name="Text Box 28"/>
          <p:cNvSpPr>
            <a:spLocks noChangeArrowheads="1"/>
          </p:cNvSpPr>
          <p:nvPr/>
        </p:nvSpPr>
        <p:spPr bwMode="auto">
          <a:xfrm>
            <a:off x="433893" y="5164364"/>
            <a:ext cx="2800143" cy="7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3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购入不动产</a:t>
            </a:r>
            <a:endParaRPr lang="en-US" sz="3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直接连接符 65"/>
          <p:cNvSpPr>
            <a:spLocks noChangeShapeType="1"/>
          </p:cNvSpPr>
          <p:nvPr/>
        </p:nvSpPr>
        <p:spPr bwMode="auto">
          <a:xfrm>
            <a:off x="3378498" y="5345339"/>
            <a:ext cx="0" cy="939800"/>
          </a:xfrm>
          <a:prstGeom prst="line">
            <a:avLst/>
          </a:prstGeom>
          <a:noFill/>
          <a:ln w="9525">
            <a:solidFill>
              <a:srgbClr val="A5A5A5"/>
            </a:solidFill>
            <a:prstDash val="sysDash"/>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6" name="Freeform 27"/>
          <p:cNvSpPr/>
          <p:nvPr/>
        </p:nvSpPr>
        <p:spPr bwMode="auto">
          <a:xfrm rot="10800000" flipH="1">
            <a:off x="7854339" y="5591175"/>
            <a:ext cx="825500" cy="333375"/>
          </a:xfrm>
          <a:custGeom>
            <a:avLst/>
            <a:gdLst>
              <a:gd name="T0" fmla="*/ 0 w 1905"/>
              <a:gd name="T1" fmla="*/ 2147483646 h 136"/>
              <a:gd name="T2" fmla="*/ 2147483646 w 1905"/>
              <a:gd name="T3" fmla="*/ 0 h 136"/>
              <a:gd name="T4" fmla="*/ 2147483646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rgbClr val="A5A5A5"/>
            </a:solidFill>
            <a:prstDash val="sysDot"/>
            <a:bevel/>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7" name="直接连接符 71"/>
          <p:cNvSpPr>
            <a:spLocks noChangeShapeType="1"/>
          </p:cNvSpPr>
          <p:nvPr/>
        </p:nvSpPr>
        <p:spPr bwMode="auto">
          <a:xfrm>
            <a:off x="8724289" y="5280025"/>
            <a:ext cx="1587" cy="1023938"/>
          </a:xfrm>
          <a:prstGeom prst="line">
            <a:avLst/>
          </a:prstGeom>
          <a:noFill/>
          <a:ln w="9525">
            <a:solidFill>
              <a:srgbClr val="A5A5A5"/>
            </a:solidFill>
            <a:prstDash val="sysDash"/>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8" name="Text Box 28"/>
          <p:cNvSpPr>
            <a:spLocks noChangeArrowheads="1"/>
          </p:cNvSpPr>
          <p:nvPr/>
        </p:nvSpPr>
        <p:spPr bwMode="auto">
          <a:xfrm>
            <a:off x="8869190" y="5149850"/>
            <a:ext cx="3407733" cy="6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国内旅客运输</a:t>
            </a:r>
            <a:endParaRPr 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 calcmode="lin" valueType="num">
                                      <p:cBhvr>
                                        <p:cTn id="25"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gtEl>
                                      </p:cBhvr>
                                    </p:animEffect>
                                  </p:childTnLst>
                                </p:cTn>
                              </p:par>
                            </p:childTnLst>
                          </p:cTn>
                        </p:par>
                        <p:par>
                          <p:cTn id="28" fill="hold">
                            <p:stCondLst>
                              <p:cond delay="2599"/>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par>
                                <p:cTn id="32" presetID="22" presetClass="entr" presetSubtype="4"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down)">
                                      <p:cBhvr>
                                        <p:cTn id="34" dur="500"/>
                                        <p:tgtEl>
                                          <p:spTgt spid="86"/>
                                        </p:tgtEl>
                                      </p:cBhvr>
                                    </p:animEffect>
                                  </p:childTnLst>
                                </p:cTn>
                              </p:par>
                            </p:childTnLst>
                          </p:cTn>
                        </p:par>
                        <p:par>
                          <p:cTn id="35" fill="hold">
                            <p:stCondLst>
                              <p:cond delay="3099"/>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par>
                                <p:cTn id="56" presetID="12" presetClass="entr" presetSubtype="4" fill="hold" grpId="1" nodeType="withEffect">
                                  <p:stCondLst>
                                    <p:cond delay="400"/>
                                  </p:stCondLst>
                                  <p:childTnLst>
                                    <p:set>
                                      <p:cBhvr>
                                        <p:cTn id="57" dur="1" fill="hold">
                                          <p:stCondLst>
                                            <p:cond delay="0"/>
                                          </p:stCondLst>
                                        </p:cTn>
                                        <p:tgtEl>
                                          <p:spTgt spid="78"/>
                                        </p:tgtEl>
                                        <p:attrNameLst>
                                          <p:attrName>style.visibility</p:attrName>
                                        </p:attrNameLst>
                                      </p:cBhvr>
                                      <p:to>
                                        <p:strVal val="visible"/>
                                      </p:to>
                                    </p:set>
                                    <p:anim calcmode="lin" valueType="num">
                                      <p:cBhvr additive="base">
                                        <p:cTn id="58" dur="500"/>
                                        <p:tgtEl>
                                          <p:spTgt spid="78"/>
                                        </p:tgtEl>
                                        <p:attrNameLst>
                                          <p:attrName>ppt_y</p:attrName>
                                        </p:attrNameLst>
                                      </p:cBhvr>
                                      <p:tavLst>
                                        <p:tav tm="0">
                                          <p:val>
                                            <p:strVal val="#ppt_y+#ppt_h*1.125000"/>
                                          </p:val>
                                        </p:tav>
                                        <p:tav tm="100000">
                                          <p:val>
                                            <p:strVal val="#ppt_y"/>
                                          </p:val>
                                        </p:tav>
                                      </p:tavLst>
                                    </p:anim>
                                    <p:animEffect transition="in" filter="wipe(up)">
                                      <p:cBhvr>
                                        <p:cTn id="59" dur="500"/>
                                        <p:tgtEl>
                                          <p:spTgt spid="78"/>
                                        </p:tgtEl>
                                      </p:cBhvr>
                                    </p:animEffect>
                                  </p:childTnLst>
                                </p:cTn>
                              </p:par>
                              <p:par>
                                <p:cTn id="60" presetID="12" presetClass="entr" presetSubtype="4" fill="hold" grpId="1" nodeType="withEffect">
                                  <p:stCondLst>
                                    <p:cond delay="40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500"/>
                                        <p:tgtEl>
                                          <p:spTgt spid="83"/>
                                        </p:tgtEl>
                                        <p:attrNameLst>
                                          <p:attrName>ppt_y</p:attrName>
                                        </p:attrNameLst>
                                      </p:cBhvr>
                                      <p:tavLst>
                                        <p:tav tm="0">
                                          <p:val>
                                            <p:strVal val="#ppt_y+#ppt_h*1.125000"/>
                                          </p:val>
                                        </p:tav>
                                        <p:tav tm="100000">
                                          <p:val>
                                            <p:strVal val="#ppt_y"/>
                                          </p:val>
                                        </p:tav>
                                      </p:tavLst>
                                    </p:anim>
                                    <p:animEffect transition="in" filter="wipe(up)">
                                      <p:cBhvr>
                                        <p:cTn id="63" dur="500"/>
                                        <p:tgtEl>
                                          <p:spTgt spid="83"/>
                                        </p:tgtEl>
                                      </p:cBhvr>
                                    </p:animEffect>
                                  </p:childTnLst>
                                </p:cTn>
                              </p:par>
                              <p:par>
                                <p:cTn id="64" presetID="12" presetClass="entr" presetSubtype="4" fill="hold" grpId="1"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additive="base">
                                        <p:cTn id="66" dur="500"/>
                                        <p:tgtEl>
                                          <p:spTgt spid="81"/>
                                        </p:tgtEl>
                                        <p:attrNameLst>
                                          <p:attrName>ppt_y</p:attrName>
                                        </p:attrNameLst>
                                      </p:cBhvr>
                                      <p:tavLst>
                                        <p:tav tm="0">
                                          <p:val>
                                            <p:strVal val="#ppt_y+#ppt_h*1.125000"/>
                                          </p:val>
                                        </p:tav>
                                        <p:tav tm="100000">
                                          <p:val>
                                            <p:strVal val="#ppt_y"/>
                                          </p:val>
                                        </p:tav>
                                      </p:tavLst>
                                    </p:anim>
                                    <p:animEffect transition="in" filter="wipe(up)">
                                      <p:cBhvr>
                                        <p:cTn id="67" dur="500"/>
                                        <p:tgtEl>
                                          <p:spTgt spid="81"/>
                                        </p:tgtEl>
                                      </p:cBhvr>
                                    </p:animEffect>
                                  </p:childTnLst>
                                </p:cTn>
                              </p:par>
                              <p:par>
                                <p:cTn id="68" presetID="12" presetClass="entr" presetSubtype="4" fill="hold" grpId="1" nodeType="withEffect">
                                  <p:stCondLst>
                                    <p:cond delay="40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ppt_y</p:attrName>
                                        </p:attrNameLst>
                                      </p:cBhvr>
                                      <p:tavLst>
                                        <p:tav tm="0">
                                          <p:val>
                                            <p:strVal val="#ppt_y+#ppt_h*1.125000"/>
                                          </p:val>
                                        </p:tav>
                                        <p:tav tm="100000">
                                          <p:val>
                                            <p:strVal val="#ppt_y"/>
                                          </p:val>
                                        </p:tav>
                                      </p:tavLst>
                                    </p:anim>
                                    <p:animEffect transition="in" filter="wipe(up)">
                                      <p:cBhvr>
                                        <p:cTn id="71" dur="500"/>
                                        <p:tgtEl>
                                          <p:spTgt spid="82"/>
                                        </p:tgtEl>
                                      </p:cBhvr>
                                    </p:animEffect>
                                  </p:childTnLst>
                                </p:cTn>
                              </p:par>
                            </p:childTnLst>
                          </p:cTn>
                        </p:par>
                        <p:par>
                          <p:cTn id="72" fill="hold">
                            <p:stCondLst>
                              <p:cond delay="3599"/>
                            </p:stCondLst>
                            <p:childTnLst>
                              <p:par>
                                <p:cTn id="73" presetID="10"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p:cBhvr>
                                        <p:cTn id="75" dur="500"/>
                                        <p:tgtEl>
                                          <p:spTgt spid="78"/>
                                        </p:tgtEl>
                                      </p:cBhvr>
                                    </p:animEffect>
                                  </p:childTnLst>
                                </p:cTn>
                              </p:par>
                            </p:childTnLst>
                          </p:cTn>
                        </p:par>
                        <p:par>
                          <p:cTn id="76" fill="hold">
                            <p:stCondLst>
                              <p:cond delay="4099"/>
                            </p:stCondLst>
                            <p:childTnLst>
                              <p:par>
                                <p:cTn id="77" presetID="10" presetClass="entr" presetSubtype="0"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p:cBhvr>
                                        <p:cTn id="79" dur="500"/>
                                        <p:tgtEl>
                                          <p:spTgt spid="83"/>
                                        </p:tgtEl>
                                      </p:cBhvr>
                                    </p:animEffect>
                                  </p:childTnLst>
                                </p:cTn>
                              </p:par>
                            </p:childTnLst>
                          </p:cTn>
                        </p:par>
                        <p:par>
                          <p:cTn id="80" fill="hold">
                            <p:stCondLst>
                              <p:cond delay="4599"/>
                            </p:stCondLst>
                            <p:childTnLst>
                              <p:par>
                                <p:cTn id="81" presetID="10" presetClass="entr" presetSubtype="0" fill="hold" grpId="0"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p:cBhvr>
                                        <p:cTn id="83" dur="500"/>
                                        <p:tgtEl>
                                          <p:spTgt spid="82"/>
                                        </p:tgtEl>
                                      </p:cBhvr>
                                    </p:animEffect>
                                  </p:childTnLst>
                                </p:cTn>
                              </p:par>
                            </p:childTnLst>
                          </p:cTn>
                        </p:par>
                        <p:par>
                          <p:cTn id="84" fill="hold">
                            <p:stCondLst>
                              <p:cond delay="5099"/>
                            </p:stCondLst>
                            <p:childTnLst>
                              <p:par>
                                <p:cTn id="85" presetID="10" presetClass="entr" presetSubtype="0" fill="hold" grpId="0"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p:cBhvr>
                                        <p:cTn id="87" dur="500"/>
                                        <p:tgtEl>
                                          <p:spTgt spid="81"/>
                                        </p:tgtEl>
                                      </p:cBhvr>
                                    </p:animEffect>
                                  </p:childTnLst>
                                </p:cTn>
                              </p:par>
                            </p:childTnLst>
                          </p:cTn>
                        </p:par>
                        <p:par>
                          <p:cTn id="88" fill="hold">
                            <p:stCondLst>
                              <p:cond delay="5599"/>
                            </p:stCondLst>
                            <p:childTnLst>
                              <p:par>
                                <p:cTn id="89" presetID="22" presetClass="entr" presetSubtype="8"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p:cBhvr>
                                        <p:cTn id="91" dur="500"/>
                                        <p:tgtEl>
                                          <p:spTgt spid="87"/>
                                        </p:tgtEl>
                                      </p:cBhvr>
                                    </p:animEffect>
                                  </p:childTnLst>
                                </p:cTn>
                              </p:par>
                            </p:childTnLst>
                          </p:cTn>
                        </p:par>
                        <p:par>
                          <p:cTn id="92" fill="hold">
                            <p:stCondLst>
                              <p:cond delay="6099"/>
                            </p:stCondLst>
                            <p:childTnLst>
                              <p:par>
                                <p:cTn id="93" presetID="10" presetClass="entr" presetSubtype="0" fill="hold" grpId="0"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p:cBhvr>
                                        <p:cTn id="95" dur="500"/>
                                        <p:tgtEl>
                                          <p:spTgt spid="92"/>
                                        </p:tgtEl>
                                      </p:cBhvr>
                                    </p:animEffect>
                                  </p:childTnLst>
                                </p:cTn>
                              </p:par>
                            </p:childTnLst>
                          </p:cTn>
                        </p:par>
                        <p:par>
                          <p:cTn id="96" fill="hold">
                            <p:stCondLst>
                              <p:cond delay="6599"/>
                            </p:stCondLst>
                            <p:childTnLst>
                              <p:par>
                                <p:cTn id="97" presetID="14" presetClass="entr" presetSubtype="10" fill="hold" grpId="0" nodeType="afterEffect">
                                  <p:stCondLst>
                                    <p:cond delay="0"/>
                                  </p:stCondLst>
                                  <p:childTnLst>
                                    <p:set>
                                      <p:cBhvr>
                                        <p:cTn id="98" dur="1" fill="hold">
                                          <p:stCondLst>
                                            <p:cond delay="0"/>
                                          </p:stCondLst>
                                        </p:cTn>
                                        <p:tgtEl>
                                          <p:spTgt spid="91"/>
                                        </p:tgtEl>
                                        <p:attrNameLst>
                                          <p:attrName>style.visibility</p:attrName>
                                        </p:attrNameLst>
                                      </p:cBhvr>
                                      <p:to>
                                        <p:strVal val="visible"/>
                                      </p:to>
                                    </p:set>
                                    <p:animEffect>
                                      <p:cBhvr>
                                        <p:cTn id="99" dur="500"/>
                                        <p:tgtEl>
                                          <p:spTgt spid="91"/>
                                        </p:tgtEl>
                                      </p:cBhvr>
                                    </p:animEffect>
                                  </p:childTnLst>
                                </p:cTn>
                              </p:par>
                            </p:childTnLst>
                          </p:cTn>
                        </p:par>
                        <p:par>
                          <p:cTn id="100" fill="hold">
                            <p:stCondLst>
                              <p:cond delay="7099"/>
                            </p:stCondLst>
                            <p:childTnLst>
                              <p:par>
                                <p:cTn id="101" presetID="22" presetClass="entr" presetSubtype="2"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p:cBhvr>
                                        <p:cTn id="103" dur="500"/>
                                        <p:tgtEl>
                                          <p:spTgt spid="88"/>
                                        </p:tgtEl>
                                      </p:cBhvr>
                                    </p:animEffect>
                                  </p:childTnLst>
                                </p:cTn>
                              </p:par>
                            </p:childTnLst>
                          </p:cTn>
                        </p:par>
                        <p:par>
                          <p:cTn id="104" fill="hold">
                            <p:stCondLst>
                              <p:cond delay="7599"/>
                            </p:stCondLst>
                            <p:childTnLst>
                              <p:par>
                                <p:cTn id="105" presetID="10" presetClass="entr" presetSubtype="0" fill="hold" grpId="0" nodeType="afterEffect">
                                  <p:stCondLst>
                                    <p:cond delay="0"/>
                                  </p:stCondLst>
                                  <p:childTnLst>
                                    <p:set>
                                      <p:cBhvr>
                                        <p:cTn id="106" dur="1" fill="hold">
                                          <p:stCondLst>
                                            <p:cond delay="0"/>
                                          </p:stCondLst>
                                        </p:cTn>
                                        <p:tgtEl>
                                          <p:spTgt spid="90"/>
                                        </p:tgtEl>
                                        <p:attrNameLst>
                                          <p:attrName>style.visibility</p:attrName>
                                        </p:attrNameLst>
                                      </p:cBhvr>
                                      <p:to>
                                        <p:strVal val="visible"/>
                                      </p:to>
                                    </p:set>
                                    <p:animEffect>
                                      <p:cBhvr>
                                        <p:cTn id="107" dur="500"/>
                                        <p:tgtEl>
                                          <p:spTgt spid="90"/>
                                        </p:tgtEl>
                                      </p:cBhvr>
                                    </p:animEffect>
                                  </p:childTnLst>
                                </p:cTn>
                              </p:par>
                            </p:childTnLst>
                          </p:cTn>
                        </p:par>
                        <p:par>
                          <p:cTn id="108" fill="hold">
                            <p:stCondLst>
                              <p:cond delay="8099"/>
                            </p:stCondLst>
                            <p:childTnLst>
                              <p:par>
                                <p:cTn id="109" presetID="14" presetClass="entr" presetSubtype="10" fill="hold" grpId="0" nodeType="afterEffect">
                                  <p:stCondLst>
                                    <p:cond delay="0"/>
                                  </p:stCondLst>
                                  <p:childTnLst>
                                    <p:set>
                                      <p:cBhvr>
                                        <p:cTn id="110" dur="1" fill="hold">
                                          <p:stCondLst>
                                            <p:cond delay="0"/>
                                          </p:stCondLst>
                                        </p:cTn>
                                        <p:tgtEl>
                                          <p:spTgt spid="89"/>
                                        </p:tgtEl>
                                        <p:attrNameLst>
                                          <p:attrName>style.visibility</p:attrName>
                                        </p:attrNameLst>
                                      </p:cBhvr>
                                      <p:to>
                                        <p:strVal val="visible"/>
                                      </p:to>
                                    </p:set>
                                    <p:animEffect>
                                      <p:cBhvr>
                                        <p:cTn id="111" dur="500"/>
                                        <p:tgtEl>
                                          <p:spTgt spid="89"/>
                                        </p:tgtEl>
                                      </p:cBhvr>
                                    </p:animEffect>
                                  </p:childTnLst>
                                </p:cTn>
                              </p:par>
                            </p:childTnLst>
                          </p:cTn>
                        </p:par>
                        <p:par>
                          <p:cTn id="112" fill="hold">
                            <p:stCondLst>
                              <p:cond delay="8599"/>
                            </p:stCondLst>
                            <p:childTnLst>
                              <p:par>
                                <p:cTn id="113" presetID="22" presetClass="entr" presetSubtype="2" fill="hold" grpId="0" nodeType="afterEffect">
                                  <p:stCondLst>
                                    <p:cond delay="0"/>
                                  </p:stCondLst>
                                  <p:childTnLst>
                                    <p:set>
                                      <p:cBhvr>
                                        <p:cTn id="114" dur="1" fill="hold">
                                          <p:stCondLst>
                                            <p:cond delay="0"/>
                                          </p:stCondLst>
                                        </p:cTn>
                                        <p:tgtEl>
                                          <p:spTgt spid="93"/>
                                        </p:tgtEl>
                                        <p:attrNameLst>
                                          <p:attrName>style.visibility</p:attrName>
                                        </p:attrNameLst>
                                      </p:cBhvr>
                                      <p:to>
                                        <p:strVal val="visible"/>
                                      </p:to>
                                    </p:set>
                                    <p:animEffect>
                                      <p:cBhvr>
                                        <p:cTn id="115" dur="500"/>
                                        <p:tgtEl>
                                          <p:spTgt spid="93"/>
                                        </p:tgtEl>
                                      </p:cBhvr>
                                    </p:animEffect>
                                  </p:childTnLst>
                                </p:cTn>
                              </p:par>
                            </p:childTnLst>
                          </p:cTn>
                        </p:par>
                        <p:par>
                          <p:cTn id="116" fill="hold">
                            <p:stCondLst>
                              <p:cond delay="9099"/>
                            </p:stCondLst>
                            <p:childTnLst>
                              <p:par>
                                <p:cTn id="117" presetID="10" presetClass="entr" presetSubtype="0" fill="hold" grpId="0" nodeType="afterEffect">
                                  <p:stCondLst>
                                    <p:cond delay="0"/>
                                  </p:stCondLst>
                                  <p:childTnLst>
                                    <p:set>
                                      <p:cBhvr>
                                        <p:cTn id="118" dur="1" fill="hold">
                                          <p:stCondLst>
                                            <p:cond delay="0"/>
                                          </p:stCondLst>
                                        </p:cTn>
                                        <p:tgtEl>
                                          <p:spTgt spid="95"/>
                                        </p:tgtEl>
                                        <p:attrNameLst>
                                          <p:attrName>style.visibility</p:attrName>
                                        </p:attrNameLst>
                                      </p:cBhvr>
                                      <p:to>
                                        <p:strVal val="visible"/>
                                      </p:to>
                                    </p:set>
                                    <p:animEffect>
                                      <p:cBhvr>
                                        <p:cTn id="119" dur="500"/>
                                        <p:tgtEl>
                                          <p:spTgt spid="95"/>
                                        </p:tgtEl>
                                      </p:cBhvr>
                                    </p:animEffect>
                                  </p:childTnLst>
                                </p:cTn>
                              </p:par>
                            </p:childTnLst>
                          </p:cTn>
                        </p:par>
                        <p:par>
                          <p:cTn id="120" fill="hold">
                            <p:stCondLst>
                              <p:cond delay="9599"/>
                            </p:stCondLst>
                            <p:childTnLst>
                              <p:par>
                                <p:cTn id="121" presetID="14" presetClass="entr" presetSubtype="10" fill="hold" grpId="0" nodeType="afterEffect">
                                  <p:stCondLst>
                                    <p:cond delay="0"/>
                                  </p:stCondLst>
                                  <p:childTnLst>
                                    <p:set>
                                      <p:cBhvr>
                                        <p:cTn id="122" dur="1" fill="hold">
                                          <p:stCondLst>
                                            <p:cond delay="0"/>
                                          </p:stCondLst>
                                        </p:cTn>
                                        <p:tgtEl>
                                          <p:spTgt spid="94"/>
                                        </p:tgtEl>
                                        <p:attrNameLst>
                                          <p:attrName>style.visibility</p:attrName>
                                        </p:attrNameLst>
                                      </p:cBhvr>
                                      <p:to>
                                        <p:strVal val="visible"/>
                                      </p:to>
                                    </p:set>
                                    <p:animEffect>
                                      <p:cBhvr>
                                        <p:cTn id="123" dur="500"/>
                                        <p:tgtEl>
                                          <p:spTgt spid="94"/>
                                        </p:tgtEl>
                                      </p:cBhvr>
                                    </p:animEffect>
                                  </p:childTnLst>
                                </p:cTn>
                              </p:par>
                            </p:childTnLst>
                          </p:cTn>
                        </p:par>
                        <p:par>
                          <p:cTn id="124" fill="hold">
                            <p:stCondLst>
                              <p:cond delay="10099"/>
                            </p:stCondLst>
                            <p:childTnLst>
                              <p:par>
                                <p:cTn id="125" presetID="22" presetClass="entr" presetSubtype="8" fill="hold" grpId="0" nodeType="afterEffect">
                                  <p:stCondLst>
                                    <p:cond delay="0"/>
                                  </p:stCondLst>
                                  <p:childTnLst>
                                    <p:set>
                                      <p:cBhvr>
                                        <p:cTn id="126" dur="1" fill="hold">
                                          <p:stCondLst>
                                            <p:cond delay="0"/>
                                          </p:stCondLst>
                                        </p:cTn>
                                        <p:tgtEl>
                                          <p:spTgt spid="96"/>
                                        </p:tgtEl>
                                        <p:attrNameLst>
                                          <p:attrName>style.visibility</p:attrName>
                                        </p:attrNameLst>
                                      </p:cBhvr>
                                      <p:to>
                                        <p:strVal val="visible"/>
                                      </p:to>
                                    </p:set>
                                    <p:animEffect>
                                      <p:cBhvr>
                                        <p:cTn id="127" dur="500"/>
                                        <p:tgtEl>
                                          <p:spTgt spid="96"/>
                                        </p:tgtEl>
                                      </p:cBhvr>
                                    </p:animEffect>
                                  </p:childTnLst>
                                </p:cTn>
                              </p:par>
                            </p:childTnLst>
                          </p:cTn>
                        </p:par>
                        <p:par>
                          <p:cTn id="128" fill="hold">
                            <p:stCondLst>
                              <p:cond delay="10599"/>
                            </p:stCondLst>
                            <p:childTnLst>
                              <p:par>
                                <p:cTn id="129" presetID="10" presetClass="entr" presetSubtype="0" fill="hold" grpId="0" nodeType="afterEffect">
                                  <p:stCondLst>
                                    <p:cond delay="0"/>
                                  </p:stCondLst>
                                  <p:childTnLst>
                                    <p:set>
                                      <p:cBhvr>
                                        <p:cTn id="130" dur="1" fill="hold">
                                          <p:stCondLst>
                                            <p:cond delay="0"/>
                                          </p:stCondLst>
                                        </p:cTn>
                                        <p:tgtEl>
                                          <p:spTgt spid="97"/>
                                        </p:tgtEl>
                                        <p:attrNameLst>
                                          <p:attrName>style.visibility</p:attrName>
                                        </p:attrNameLst>
                                      </p:cBhvr>
                                      <p:to>
                                        <p:strVal val="visible"/>
                                      </p:to>
                                    </p:set>
                                    <p:animEffect>
                                      <p:cBhvr>
                                        <p:cTn id="131" dur="500"/>
                                        <p:tgtEl>
                                          <p:spTgt spid="97"/>
                                        </p:tgtEl>
                                      </p:cBhvr>
                                    </p:animEffect>
                                  </p:childTnLst>
                                </p:cTn>
                              </p:par>
                            </p:childTnLst>
                          </p:cTn>
                        </p:par>
                        <p:par>
                          <p:cTn id="132" fill="hold">
                            <p:stCondLst>
                              <p:cond delay="11099"/>
                            </p:stCondLst>
                            <p:childTnLst>
                              <p:par>
                                <p:cTn id="133" presetID="14" presetClass="entr" presetSubtype="1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p:cBhvr>
                                        <p:cTn id="13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72" grpId="0" animBg="1"/>
      <p:bldP spid="76" grpId="0" animBg="1"/>
      <p:bldP spid="78" grpId="0" bldLvl="0" autoUpdateAnimBg="0"/>
      <p:bldP spid="78" grpId="1"/>
      <p:bldP spid="79" grpId="0" animBg="1"/>
      <p:bldP spid="80" grpId="0" animBg="1"/>
      <p:bldP spid="81" grpId="0" bldLvl="0" autoUpdateAnimBg="0"/>
      <p:bldP spid="81" grpId="1"/>
      <p:bldP spid="82" grpId="0" bldLvl="0" autoUpdateAnimBg="0"/>
      <p:bldP spid="82" grpId="1"/>
      <p:bldP spid="83" grpId="0" bldLvl="0" autoUpdateAnimBg="0"/>
      <p:bldP spid="83" grpId="1"/>
      <p:bldP spid="87" grpId="0" animBg="1"/>
      <p:bldP spid="88" grpId="0" animBg="1"/>
      <p:bldP spid="89" grpId="0" bldLvl="0" autoUpdateAnimBg="0"/>
      <p:bldP spid="90" grpId="0" animBg="1"/>
      <p:bldP spid="91" grpId="0" bldLvl="0" autoUpdateAnimBg="0"/>
      <p:bldP spid="92" grpId="0" animBg="1"/>
      <p:bldP spid="93" grpId="0" animBg="1"/>
      <p:bldP spid="94" grpId="0" bldLvl="0" autoUpdateAnimBg="0"/>
      <p:bldP spid="95" grpId="0" animBg="1"/>
      <p:bldP spid="96" grpId="0" animBg="1"/>
      <p:bldP spid="97" grpId="0" animBg="1"/>
      <p:bldP spid="98"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5302250" cy="58356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规范财务核算  规避纳税风险</a:t>
            </a:r>
            <a:endPar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 19"/>
          <p:cNvGrpSpPr/>
          <p:nvPr/>
        </p:nvGrpSpPr>
        <p:grpSpPr>
          <a:xfrm>
            <a:off x="1160739" y="1699648"/>
            <a:ext cx="780621" cy="1513490"/>
            <a:chOff x="1333708" y="2624237"/>
            <a:chExt cx="780621" cy="1513490"/>
          </a:xfrm>
        </p:grpSpPr>
        <p:sp>
          <p:nvSpPr>
            <p:cNvPr id="18" name="矩形 17"/>
            <p:cNvSpPr/>
            <p:nvPr/>
          </p:nvSpPr>
          <p:spPr>
            <a:xfrm>
              <a:off x="1333708" y="2624237"/>
              <a:ext cx="765417" cy="151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1" name="TextBox 15"/>
            <p:cNvSpPr>
              <a:spLocks noChangeArrowheads="1"/>
            </p:cNvSpPr>
            <p:nvPr/>
          </p:nvSpPr>
          <p:spPr bwMode="auto">
            <a:xfrm>
              <a:off x="1379538" y="2759862"/>
              <a:ext cx="7347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信用</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21" name="组 20"/>
          <p:cNvGrpSpPr/>
          <p:nvPr/>
        </p:nvGrpSpPr>
        <p:grpSpPr>
          <a:xfrm>
            <a:off x="1160739" y="3626893"/>
            <a:ext cx="765417" cy="1513490"/>
            <a:chOff x="1333708" y="4551482"/>
            <a:chExt cx="765417" cy="1513490"/>
          </a:xfrm>
        </p:grpSpPr>
        <p:sp>
          <p:nvSpPr>
            <p:cNvPr id="19" name="矩形 18"/>
            <p:cNvSpPr/>
            <p:nvPr/>
          </p:nvSpPr>
          <p:spPr>
            <a:xfrm>
              <a:off x="1333708" y="4551482"/>
              <a:ext cx="765417" cy="151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2" name="TextBox 16"/>
            <p:cNvSpPr>
              <a:spLocks noChangeArrowheads="1"/>
            </p:cNvSpPr>
            <p:nvPr/>
          </p:nvSpPr>
          <p:spPr bwMode="auto">
            <a:xfrm>
              <a:off x="1379538" y="4657058"/>
              <a:ext cx="6181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发展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3" name="直接连接符 19"/>
          <p:cNvSpPr>
            <a:spLocks noChangeShapeType="1"/>
          </p:cNvSpPr>
          <p:nvPr/>
        </p:nvSpPr>
        <p:spPr bwMode="auto">
          <a:xfrm>
            <a:off x="2226833" y="1880890"/>
            <a:ext cx="1588" cy="1187450"/>
          </a:xfrm>
          <a:prstGeom prst="line">
            <a:avLst/>
          </a:prstGeom>
          <a:noFill/>
          <a:ln w="19050">
            <a:solidFill>
              <a:schemeClr val="accent5">
                <a:lumMod val="50000"/>
              </a:schemeClr>
            </a:solidFill>
            <a:prstDash val="dash"/>
            <a:bevel/>
          </a:ln>
          <a:extLst>
            <a:ext uri="{909E8E84-426E-40DD-AFC4-6F175D3DCCD1}">
              <a14:hiddenFill xmlns:a14="http://schemas.microsoft.com/office/drawing/2010/main">
                <a:noFill/>
              </a14:hiddenFill>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4" name="直接连接符 20"/>
          <p:cNvSpPr>
            <a:spLocks noChangeShapeType="1"/>
          </p:cNvSpPr>
          <p:nvPr/>
        </p:nvSpPr>
        <p:spPr bwMode="auto">
          <a:xfrm>
            <a:off x="2228421" y="3732469"/>
            <a:ext cx="1588" cy="1185862"/>
          </a:xfrm>
          <a:prstGeom prst="line">
            <a:avLst/>
          </a:prstGeom>
          <a:noFill/>
          <a:ln w="19050">
            <a:solidFill>
              <a:schemeClr val="accent5">
                <a:lumMod val="50000"/>
              </a:schemeClr>
            </a:solidFill>
            <a:prstDash val="dash"/>
            <a:bevel/>
          </a:ln>
          <a:extLst>
            <a:ext uri="{909E8E84-426E-40DD-AFC4-6F175D3DCCD1}">
              <a14:hiddenFill xmlns:a14="http://schemas.microsoft.com/office/drawing/2010/main">
                <a:noFill/>
              </a14:hiddenFill>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2545369" y="2043953"/>
            <a:ext cx="6464300"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defRPr/>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纳税信用体系的全面建设</a:t>
            </a:r>
            <a:endPar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4"/>
          <p:cNvSpPr>
            <a:spLocks noChangeArrowheads="1"/>
          </p:cNvSpPr>
          <p:nvPr/>
        </p:nvSpPr>
        <p:spPr bwMode="auto">
          <a:xfrm>
            <a:off x="2545369" y="3626893"/>
            <a:ext cx="6464300"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defRPr/>
            </a:pP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企业的长远可持续发展</a:t>
            </a:r>
            <a:endParaRPr 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49" name="Rectangle 1"/>
          <p:cNvSpPr>
            <a:spLocks noChangeArrowheads="1"/>
          </p:cNvSpPr>
          <p:nvPr/>
        </p:nvSpPr>
        <p:spPr bwMode="auto">
          <a:xfrm>
            <a:off x="7216980" y="2028198"/>
            <a:ext cx="4811734" cy="984885"/>
          </a:xfrm>
          <a:prstGeom prst="rect">
            <a:avLst/>
          </a:prstGeom>
          <a:noFill/>
          <a:ln w="9525">
            <a:noFill/>
            <a:miter lim="800000"/>
          </a:ln>
          <a:effectLst/>
        </p:spPr>
        <p:txBody>
          <a:bodyPr vert="horz" wrap="square" lIns="0" tIns="0" rIns="0" bIns="0" numCol="1" anchor="ctr" anchorCtr="0" compatLnSpc="1">
            <a:spAutoFit/>
          </a:bodyPr>
          <a:lstStyle/>
          <a:p>
            <a:pPr lvl="0" indent="406400" fontAlgn="base">
              <a:spcBef>
                <a:spcPct val="0"/>
              </a:spcBef>
              <a:spcAft>
                <a:spcPct val="0"/>
              </a:spcAft>
            </a:pPr>
            <a:r>
              <a:rPr lang="zh-CN" altLang="en-US" sz="1600" dirty="0">
                <a:latin typeface="微软雅黑" panose="020B0503020204020204" pitchFamily="34" charset="-122"/>
                <a:ea typeface="微软雅黑" panose="020B0503020204020204" pitchFamily="34" charset="-122"/>
              </a:rPr>
              <a:t>有下列情形之一的纳税人，本评价周期直接判为</a:t>
            </a:r>
            <a:r>
              <a:rPr lang="en-US" altLang="zh-CN" sz="1600" dirty="0">
                <a:latin typeface="微软雅黑" panose="020B0503020204020204" pitchFamily="34" charset="-122"/>
                <a:ea typeface="微软雅黑" panose="020B0503020204020204" pitchFamily="34" charset="-122"/>
              </a:rPr>
              <a:t>D</a:t>
            </a:r>
            <a:r>
              <a:rPr lang="zh-CN" altLang="en-US" sz="1600" dirty="0">
                <a:latin typeface="微软雅黑" panose="020B0503020204020204" pitchFamily="34" charset="-122"/>
                <a:ea typeface="微软雅黑" panose="020B0503020204020204" pitchFamily="34" charset="-122"/>
              </a:rPr>
              <a:t>级</a:t>
            </a:r>
            <a:r>
              <a:rPr lang="en-US" altLang="zh-CN"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0" indent="406400" fontAlgn="base">
              <a:spcBef>
                <a:spcPct val="0"/>
              </a:spcBef>
              <a:spcAft>
                <a:spcPct val="0"/>
              </a:spcAft>
            </a:pPr>
            <a:r>
              <a:rPr kumimoji="0" 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（八）有非正常户记录或者由非正常户直接责任人员注册登记或者负责经营的</a:t>
            </a:r>
            <a:r>
              <a:rPr kumimoji="0" lang="zh-CN" sz="9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249"/>
                                        </p:tgtEl>
                                        <p:attrNameLst>
                                          <p:attrName>style.visibility</p:attrName>
                                        </p:attrNameLst>
                                      </p:cBhvr>
                                      <p:to>
                                        <p:strVal val="visible"/>
                                      </p:to>
                                    </p:set>
                                    <p:animEffect transition="in" filter="blinds(horizontal)">
                                      <p:cBhvr>
                                        <p:cTn id="4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P spid="15" grpId="0"/>
      <p:bldP spid="16" grpId="0"/>
      <p:bldP spid="532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433893" y="292299"/>
            <a:ext cx="726846" cy="726846"/>
            <a:chOff x="1965186" y="1419622"/>
            <a:chExt cx="302558" cy="314067"/>
          </a:xfrm>
        </p:grpSpPr>
        <p:sp>
          <p:nvSpPr>
            <p:cNvPr id="44" name="矩形 43"/>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矩形 44"/>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6" name="矩形 45"/>
          <p:cNvSpPr/>
          <p:nvPr/>
        </p:nvSpPr>
        <p:spPr>
          <a:xfrm>
            <a:off x="1333708" y="310183"/>
            <a:ext cx="5176417"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附列资料二</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7" name="表格 6"/>
          <p:cNvGraphicFramePr>
            <a:graphicFrameLocks noGrp="1"/>
          </p:cNvGraphicFramePr>
          <p:nvPr/>
        </p:nvGraphicFramePr>
        <p:xfrm>
          <a:off x="1486124" y="1019148"/>
          <a:ext cx="9002583" cy="5370893"/>
        </p:xfrm>
        <a:graphic>
          <a:graphicData uri="http://schemas.openxmlformats.org/drawingml/2006/table">
            <a:tbl>
              <a:tblPr/>
              <a:tblGrid>
                <a:gridCol w="3780090"/>
                <a:gridCol w="1293189"/>
                <a:gridCol w="1342927"/>
                <a:gridCol w="1081802"/>
                <a:gridCol w="1504575"/>
              </a:tblGrid>
              <a:tr h="582150">
                <a:tc gridSpan="5">
                  <a:txBody>
                    <a:bodyPr/>
                    <a:lstStyle/>
                    <a:p>
                      <a:pPr algn="ctr" fontAlgn="ctr"/>
                      <a:r>
                        <a:rPr lang="zh-CN" altLang="en-US" sz="2000" b="1" i="0" u="none" strike="noStrike" dirty="0">
                          <a:latin typeface="宋体" panose="02010600030101010101" pitchFamily="2" charset="-122"/>
                        </a:rPr>
                        <a:t>增值税纳税申报表附列资料（二）</a:t>
                      </a:r>
                      <a:endParaRPr lang="zh-CN" altLang="en-US" sz="2000" b="1" i="0" u="none" strike="noStrike" dirty="0">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r>
              <a:tr h="263354">
                <a:tc gridSpan="5">
                  <a:txBody>
                    <a:bodyPr/>
                    <a:lstStyle/>
                    <a:p>
                      <a:pPr algn="ctr" fontAlgn="ctr"/>
                      <a:r>
                        <a:rPr lang="zh-CN" altLang="en-US" sz="1200" b="1" i="0" u="none" strike="noStrike">
                          <a:latin typeface="宋体" panose="02010600030101010101" pitchFamily="2" charset="-122"/>
                        </a:rPr>
                        <a:t>（本期进项税额明细）</a:t>
                      </a:r>
                      <a:endParaRPr lang="zh-CN" altLang="en-US" sz="1200" b="1"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r>
              <a:tr h="263354">
                <a:tc gridSpan="5">
                  <a:txBody>
                    <a:bodyPr/>
                    <a:lstStyle/>
                    <a:p>
                      <a:pPr algn="ctr" fontAlgn="ctr"/>
                      <a:r>
                        <a:rPr lang="zh-CN" altLang="en-US" sz="1100" b="0" i="0" u="none" strike="noStrike">
                          <a:latin typeface="宋体" panose="02010600030101010101" pitchFamily="2" charset="-122"/>
                        </a:rPr>
                        <a:t>税款所属时间： 年    月   日至    年    月    日 </a:t>
                      </a:r>
                      <a:endParaRPr lang="zh-CN" altLang="en-US" sz="1100" b="0"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r>
              <a:tr h="263354">
                <a:tc>
                  <a:txBody>
                    <a:bodyPr/>
                    <a:lstStyle/>
                    <a:p>
                      <a:pPr algn="l" fontAlgn="ctr"/>
                      <a:r>
                        <a:rPr lang="zh-CN" altLang="en-US" sz="1100" b="0" i="0" u="none" strike="noStrike">
                          <a:latin typeface="宋体" panose="02010600030101010101" pitchFamily="2" charset="-122"/>
                        </a:rPr>
                        <a:t>纳税人名称：（公章）                           </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zh-CN" altLang="en-US" sz="1100" b="0" i="0" u="none" strike="noStrike">
                          <a:latin typeface="宋体" panose="02010600030101010101" pitchFamily="2" charset="-122"/>
                        </a:rPr>
                        <a:t>金额单位：元至角分</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263354">
                <a:tc gridSpan="5">
                  <a:txBody>
                    <a:bodyPr/>
                    <a:lstStyle/>
                    <a:p>
                      <a:pPr algn="ctr" fontAlgn="ctr"/>
                      <a:r>
                        <a:rPr lang="zh-CN" altLang="en-US" sz="1100" b="1" i="0" u="none" strike="noStrike">
                          <a:latin typeface="宋体" panose="02010600030101010101" pitchFamily="2" charset="-122"/>
                        </a:rPr>
                        <a:t>一、申报抵扣的进项税额</a:t>
                      </a:r>
                      <a:endParaRPr lang="zh-CN" altLang="en-US" sz="11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r>
              <a:tr h="311725">
                <a:tc>
                  <a:txBody>
                    <a:bodyPr/>
                    <a:lstStyle/>
                    <a:p>
                      <a:pPr algn="ctr" fontAlgn="ctr"/>
                      <a:r>
                        <a:rPr lang="zh-CN" altLang="en-US" sz="1100" b="0" i="0" u="none" strike="noStrike">
                          <a:latin typeface="宋体" panose="02010600030101010101" pitchFamily="2" charset="-122"/>
                        </a:rPr>
                        <a:t>项目</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栏次</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份数</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金额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税额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（一）认证相符的增值税专用发票</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1=2+3</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N</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9.1</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1</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其中：本期认证相符且本期申报抵扣</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2</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N</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9.1</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1</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前期认证相符且本期申报抵扣</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3</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（二）其他扣税凭证</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latin typeface="宋体" panose="02010600030101010101" pitchFamily="2" charset="-122"/>
                        </a:rPr>
                        <a:t>4=5+6+7+8a+8b</a:t>
                      </a:r>
                      <a:endParaRPr 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3</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1</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0.09</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其中：海关进口增值税专用缴款书</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5</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农产品收购发票或者销售发票</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6</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代扣代缴税收缴款凭证</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solidFill>
                            <a:srgbClr val="000000"/>
                          </a:solidFill>
                          <a:latin typeface="宋体" panose="02010600030101010101" pitchFamily="2" charset="-122"/>
                        </a:rPr>
                        <a:t>7</a:t>
                      </a:r>
                      <a:endParaRPr lang="en-US" altLang="zh-CN"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加计扣除农产品进项税额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宋体" panose="02010600030101010101" pitchFamily="2" charset="-122"/>
                        </a:rPr>
                        <a:t>8a</a:t>
                      </a:r>
                      <a:endParaRPr 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              其他</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latin typeface="宋体" panose="02010600030101010101" pitchFamily="2" charset="-122"/>
                        </a:rPr>
                        <a:t>8b</a:t>
                      </a:r>
                      <a:endParaRPr 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3</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1</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宋体" panose="02010600030101010101" pitchFamily="2" charset="-122"/>
                        </a:rPr>
                        <a:t>0.09</a:t>
                      </a:r>
                      <a:endParaRPr lang="zh-CN" altLang="en-US" sz="11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（三）本期用于购建不动产的扣税凭证</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9</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（四）本期用于抵扣的旅客运输服务扣税凭证</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10</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3</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1</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latin typeface="宋体" panose="02010600030101010101" pitchFamily="2" charset="-122"/>
                        </a:rPr>
                        <a:t>0.09</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（五）外贸企业进项税额抵扣证明</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11</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54">
                <a:tc>
                  <a:txBody>
                    <a:bodyPr/>
                    <a:lstStyle/>
                    <a:p>
                      <a:pPr algn="l" fontAlgn="ctr"/>
                      <a:r>
                        <a:rPr lang="zh-CN" altLang="en-US" sz="1100" b="0" i="0" u="none" strike="noStrike">
                          <a:latin typeface="宋体" panose="02010600030101010101" pitchFamily="2" charset="-122"/>
                        </a:rPr>
                        <a:t>当期申报抵扣进项税额合计</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a:latin typeface="宋体" panose="02010600030101010101" pitchFamily="2" charset="-122"/>
                        </a:rPr>
                        <a:t>12=1+4+11</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latin typeface="宋体" panose="02010600030101010101" pitchFamily="2" charset="-122"/>
                        </a:rPr>
                        <a:t>N</a:t>
                      </a:r>
                      <a:r>
                        <a:rPr lang="zh-CN" altLang="en-US" sz="1100" b="0" i="0" u="none" strike="noStrike" dirty="0">
                          <a:solidFill>
                            <a:srgbClr val="FF0000"/>
                          </a:solidFill>
                          <a:latin typeface="宋体" panose="02010600030101010101" pitchFamily="2" charset="-122"/>
                        </a:rPr>
                        <a:t>　</a:t>
                      </a:r>
                      <a:endParaRPr lang="zh-CN" altLang="en-US" sz="1100" b="0" i="0" u="none" strike="noStrike" dirty="0">
                        <a:solidFill>
                          <a:srgbClr val="FF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latin typeface="宋体" panose="02010600030101010101" pitchFamily="2" charset="-122"/>
                        </a:rPr>
                        <a:t>10.1</a:t>
                      </a:r>
                      <a:r>
                        <a:rPr lang="zh-CN" altLang="en-US" sz="1100" b="0" i="0" u="none" strike="noStrike" dirty="0">
                          <a:solidFill>
                            <a:srgbClr val="FF0000"/>
                          </a:solidFill>
                          <a:latin typeface="宋体" panose="02010600030101010101" pitchFamily="2" charset="-122"/>
                        </a:rPr>
                        <a:t>　</a:t>
                      </a:r>
                      <a:endParaRPr lang="zh-CN" altLang="en-US" sz="1100" b="0" i="0" u="none" strike="noStrike" dirty="0">
                        <a:solidFill>
                          <a:srgbClr val="FF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latin typeface="宋体" panose="02010600030101010101" pitchFamily="2" charset="-122"/>
                        </a:rPr>
                        <a:t>1.09</a:t>
                      </a:r>
                      <a:r>
                        <a:rPr lang="zh-CN" altLang="en-US" sz="1100" b="0" i="0" u="none" strike="noStrike" dirty="0">
                          <a:solidFill>
                            <a:srgbClr val="FF0000"/>
                          </a:solidFill>
                          <a:latin typeface="宋体" panose="02010600030101010101" pitchFamily="2" charset="-122"/>
                        </a:rPr>
                        <a:t>　</a:t>
                      </a:r>
                      <a:endParaRPr lang="zh-CN" altLang="en-US" sz="1100" b="0" i="0" u="none" strike="noStrike" dirty="0">
                        <a:solidFill>
                          <a:srgbClr val="FF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11" name="组合 10"/>
          <p:cNvGrpSpPr/>
          <p:nvPr/>
        </p:nvGrpSpPr>
        <p:grpSpPr>
          <a:xfrm>
            <a:off x="10189029" y="3834824"/>
            <a:ext cx="1926769" cy="1390319"/>
            <a:chOff x="10189029" y="3834824"/>
            <a:chExt cx="1926769" cy="1390319"/>
          </a:xfrm>
        </p:grpSpPr>
        <p:cxnSp>
          <p:nvCxnSpPr>
            <p:cNvPr id="9" name="直接连接符 8"/>
            <p:cNvCxnSpPr/>
            <p:nvPr/>
          </p:nvCxnSpPr>
          <p:spPr>
            <a:xfrm flipV="1">
              <a:off x="10189029" y="4909457"/>
              <a:ext cx="783771" cy="315686"/>
            </a:xfrm>
            <a:prstGeom prst="line">
              <a:avLst/>
            </a:prstGeom>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10896598" y="3834824"/>
              <a:ext cx="1219200" cy="116955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月所属期后一次性转入的期末待抵扣不动产进项税额</a:t>
              </a:r>
              <a:endParaRPr lang="zh-CN" altLang="en-US" sz="14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0189030" y="5563382"/>
            <a:ext cx="2002970" cy="738664"/>
            <a:chOff x="10189029" y="5031509"/>
            <a:chExt cx="1926769" cy="738664"/>
          </a:xfrm>
        </p:grpSpPr>
        <p:cxnSp>
          <p:nvCxnSpPr>
            <p:cNvPr id="13" name="直接连接符 12"/>
            <p:cNvCxnSpPr/>
            <p:nvPr/>
          </p:nvCxnSpPr>
          <p:spPr>
            <a:xfrm>
              <a:off x="10189029" y="5225143"/>
              <a:ext cx="783771" cy="175698"/>
            </a:xfrm>
            <a:prstGeom prst="line">
              <a:avLst/>
            </a:prstGeom>
          </p:spPr>
          <p:style>
            <a:lnRef idx="1">
              <a:schemeClr val="accent6"/>
            </a:lnRef>
            <a:fillRef idx="0">
              <a:schemeClr val="accent6"/>
            </a:fillRef>
            <a:effectRef idx="0">
              <a:schemeClr val="accent6"/>
            </a:effectRef>
            <a:fontRef idx="minor">
              <a:schemeClr val="tx1"/>
            </a:fontRef>
          </p:style>
        </p:cxnSp>
        <p:sp>
          <p:nvSpPr>
            <p:cNvPr id="14" name="TextBox 13"/>
            <p:cNvSpPr txBox="1"/>
            <p:nvPr/>
          </p:nvSpPr>
          <p:spPr>
            <a:xfrm>
              <a:off x="10896598" y="5031509"/>
              <a:ext cx="1219200"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包括认证抵扣和计算抵扣，不参与计算</a:t>
              </a:r>
              <a:endParaRPr lang="zh-CN" altLang="en-US" sz="1400"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p:tgtEl>
                                          <p:spTgt spid="46"/>
                                        </p:tgtEl>
                                        <p:attrNameLst>
                                          <p:attrName>ppt_y</p:attrName>
                                        </p:attrNameLst>
                                      </p:cBhvr>
                                      <p:tavLst>
                                        <p:tav tm="0">
                                          <p:val>
                                            <p:strVal val="#ppt_y+#ppt_h*1.125000"/>
                                          </p:val>
                                        </p:tav>
                                        <p:tav tm="100000">
                                          <p:val>
                                            <p:strVal val="#ppt_y"/>
                                          </p:val>
                                        </p:tav>
                                      </p:tavLst>
                                    </p:anim>
                                    <p:animEffect transition="in" filter="wipe(up)">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2236510"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13"/>
          <p:cNvSpPr>
            <a:spLocks noChangeArrowheads="1"/>
          </p:cNvSpPr>
          <p:nvPr/>
        </p:nvSpPr>
        <p:spPr bwMode="auto">
          <a:xfrm>
            <a:off x="4529414" y="371738"/>
            <a:ext cx="1901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附表四</a:t>
            </a:r>
            <a:endParaRPr lang="en-US" sz="2000" b="1"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 66"/>
          <p:cNvGrpSpPr/>
          <p:nvPr/>
        </p:nvGrpSpPr>
        <p:grpSpPr>
          <a:xfrm>
            <a:off x="3570218" y="691991"/>
            <a:ext cx="4733264" cy="124636"/>
            <a:chOff x="1362736" y="1799771"/>
            <a:chExt cx="4733264" cy="124636"/>
          </a:xfrm>
        </p:grpSpPr>
        <p:sp>
          <p:nvSpPr>
            <p:cNvPr id="10" name="矩形 9"/>
            <p:cNvSpPr/>
            <p:nvPr/>
          </p:nvSpPr>
          <p:spPr>
            <a:xfrm>
              <a:off x="1379538" y="1799771"/>
              <a:ext cx="826633" cy="1246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64" name="直线连接符 63"/>
            <p:cNvCxnSpPr/>
            <p:nvPr/>
          </p:nvCxnSpPr>
          <p:spPr>
            <a:xfrm>
              <a:off x="1362736" y="1909893"/>
              <a:ext cx="47332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3" name="表格 12"/>
          <p:cNvGraphicFramePr>
            <a:graphicFrameLocks noGrp="1"/>
          </p:cNvGraphicFramePr>
          <p:nvPr/>
        </p:nvGraphicFramePr>
        <p:xfrm>
          <a:off x="1039282" y="894958"/>
          <a:ext cx="10406854" cy="5400335"/>
        </p:xfrm>
        <a:graphic>
          <a:graphicData uri="http://schemas.openxmlformats.org/drawingml/2006/table">
            <a:tbl>
              <a:tblPr/>
              <a:tblGrid>
                <a:gridCol w="730176"/>
                <a:gridCol w="1917634"/>
                <a:gridCol w="1327594"/>
                <a:gridCol w="1445602"/>
                <a:gridCol w="1357095"/>
                <a:gridCol w="1342343"/>
                <a:gridCol w="1194833"/>
                <a:gridCol w="1091577"/>
              </a:tblGrid>
              <a:tr h="378817">
                <a:tc gridSpan="8">
                  <a:txBody>
                    <a:bodyPr/>
                    <a:lstStyle/>
                    <a:p>
                      <a:pPr algn="ctr" fontAlgn="ctr"/>
                      <a:r>
                        <a:rPr lang="zh-CN" altLang="en-US" sz="1800" b="1" i="0" u="none" strike="noStrike" dirty="0">
                          <a:latin typeface="宋体" panose="02010600030101010101" pitchFamily="2" charset="-122"/>
                        </a:rPr>
                        <a:t>增值税纳税申报表附列资料（四）</a:t>
                      </a:r>
                      <a:endParaRPr lang="zh-CN" altLang="en-US" sz="1800" b="1" i="0" u="none" strike="noStrike" dirty="0">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193135">
                <a:tc gridSpan="8">
                  <a:txBody>
                    <a:bodyPr/>
                    <a:lstStyle/>
                    <a:p>
                      <a:pPr algn="ctr" fontAlgn="ctr"/>
                      <a:r>
                        <a:rPr lang="zh-CN" altLang="en-US" sz="1100" b="1" i="0" u="none" strike="noStrike">
                          <a:latin typeface="宋体" panose="02010600030101010101" pitchFamily="2" charset="-122"/>
                        </a:rPr>
                        <a:t>（税额抵减情况表）</a:t>
                      </a:r>
                      <a:endParaRPr lang="zh-CN" altLang="en-US" sz="1100" b="1"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223630">
                <a:tc gridSpan="8">
                  <a:txBody>
                    <a:bodyPr/>
                    <a:lstStyle/>
                    <a:p>
                      <a:pPr algn="ctr" fontAlgn="ctr"/>
                      <a:r>
                        <a:rPr lang="zh-CN" altLang="en-US" sz="1100" b="0" i="0" u="none" strike="noStrike">
                          <a:latin typeface="宋体" panose="02010600030101010101" pitchFamily="2" charset="-122"/>
                        </a:rPr>
                        <a:t>税款所属时间：</a:t>
                      </a:r>
                      <a:r>
                        <a:rPr lang="zh-CN" altLang="en-US" sz="1100" b="0" i="0" u="none" strike="noStrike">
                          <a:latin typeface="ˎ̥"/>
                        </a:rPr>
                        <a:t>  </a:t>
                      </a:r>
                      <a:r>
                        <a:rPr lang="zh-CN" altLang="en-US" sz="1100" b="0" i="0" u="none" strike="noStrike">
                          <a:latin typeface="宋体" panose="02010600030101010101" pitchFamily="2" charset="-122"/>
                        </a:rPr>
                        <a:t>年</a:t>
                      </a:r>
                      <a:r>
                        <a:rPr lang="zh-CN" altLang="en-US" sz="1100" b="0" i="0" u="none" strike="noStrike">
                          <a:latin typeface="ˎ̥"/>
                        </a:rPr>
                        <a:t>  </a:t>
                      </a:r>
                      <a:r>
                        <a:rPr lang="zh-CN" altLang="en-US" sz="1100" b="0" i="0" u="none" strike="noStrike">
                          <a:latin typeface="宋体" panose="02010600030101010101" pitchFamily="2" charset="-122"/>
                        </a:rPr>
                        <a:t>月</a:t>
                      </a:r>
                      <a:r>
                        <a:rPr lang="zh-CN" altLang="en-US" sz="1100" b="0" i="0" u="none" strike="noStrike">
                          <a:latin typeface="ˎ̥"/>
                        </a:rPr>
                        <a:t> </a:t>
                      </a:r>
                      <a:r>
                        <a:rPr lang="zh-CN" altLang="en-US" sz="1100" b="0" i="0" u="none" strike="noStrike">
                          <a:latin typeface="宋体" panose="02010600030101010101" pitchFamily="2" charset="-122"/>
                        </a:rPr>
                        <a:t>日至</a:t>
                      </a:r>
                      <a:r>
                        <a:rPr lang="zh-CN" altLang="en-US" sz="1100" b="0" i="0" u="none" strike="noStrike">
                          <a:latin typeface="ˎ̥"/>
                        </a:rPr>
                        <a:t>  </a:t>
                      </a:r>
                      <a:r>
                        <a:rPr lang="zh-CN" altLang="en-US" sz="1100" b="0" i="0" u="none" strike="noStrike">
                          <a:latin typeface="宋体" panose="02010600030101010101" pitchFamily="2" charset="-122"/>
                        </a:rPr>
                        <a:t>年</a:t>
                      </a:r>
                      <a:r>
                        <a:rPr lang="zh-CN" altLang="en-US" sz="1100" b="0" i="0" u="none" strike="noStrike">
                          <a:latin typeface="ˎ̥"/>
                        </a:rPr>
                        <a:t> </a:t>
                      </a:r>
                      <a:r>
                        <a:rPr lang="zh-CN" altLang="en-US" sz="1100" b="0" i="0" u="none" strike="noStrike">
                          <a:latin typeface="宋体" panose="02010600030101010101" pitchFamily="2" charset="-122"/>
                        </a:rPr>
                        <a:t>月</a:t>
                      </a:r>
                      <a:r>
                        <a:rPr lang="zh-CN" altLang="en-US" sz="1100" b="0" i="0" u="none" strike="noStrike">
                          <a:latin typeface="ˎ̥"/>
                        </a:rPr>
                        <a:t> </a:t>
                      </a:r>
                      <a:r>
                        <a:rPr lang="zh-CN" altLang="en-US" sz="1100" b="0" i="0" u="none" strike="noStrike">
                          <a:latin typeface="宋体" panose="02010600030101010101" pitchFamily="2" charset="-122"/>
                        </a:rPr>
                        <a:t>日</a:t>
                      </a:r>
                      <a:endParaRPr lang="zh-CN" altLang="en-US" sz="1100" b="0" i="0" u="none" strike="noStrike">
                        <a:latin typeface="宋体" panose="02010600030101010101" pitchFamily="2" charset="-122"/>
                      </a:endParaRPr>
                    </a:p>
                  </a:txBody>
                  <a:tcPr marL="0" marR="0" marT="0" marB="0" anchor="ctr">
                    <a:lnL>
                      <a:noFill/>
                    </a:lnL>
                    <a:lnR>
                      <a:noFill/>
                    </a:lnR>
                    <a:lnT>
                      <a:noFill/>
                    </a:lnT>
                    <a:lnB>
                      <a:noFill/>
                    </a:lnB>
                  </a:tcPr>
                </a:tc>
                <a:tc hMerge="1">
                  <a:tcPr/>
                </a:tc>
                <a:tc hMerge="1">
                  <a:tcPr/>
                </a:tc>
                <a:tc hMerge="1">
                  <a:tcPr/>
                </a:tc>
                <a:tc hMerge="1">
                  <a:tcPr/>
                </a:tc>
                <a:tc hMerge="1">
                  <a:tcPr/>
                </a:tc>
                <a:tc hMerge="1">
                  <a:tcPr/>
                </a:tc>
                <a:tc hMerge="1">
                  <a:tcPr/>
                </a:tc>
              </a:tr>
              <a:tr h="233795">
                <a:tc gridSpan="2">
                  <a:txBody>
                    <a:bodyPr/>
                    <a:lstStyle/>
                    <a:p>
                      <a:pPr algn="l" fontAlgn="ctr"/>
                      <a:r>
                        <a:rPr lang="zh-CN" altLang="en-US" sz="1100" b="0" i="0" u="none" strike="noStrike">
                          <a:latin typeface="宋体" panose="02010600030101010101" pitchFamily="2" charset="-122"/>
                        </a:rPr>
                        <a:t>纳税人名称：</a:t>
                      </a:r>
                      <a:r>
                        <a:rPr lang="en-US" altLang="zh-CN" sz="1100" b="0" i="0" u="none" strike="noStrike">
                          <a:latin typeface="ˎ̥"/>
                        </a:rPr>
                        <a:t>(</a:t>
                      </a:r>
                      <a:r>
                        <a:rPr lang="zh-CN" altLang="en-US" sz="1100" b="0" i="0" u="none" strike="noStrike">
                          <a:latin typeface="宋体" panose="02010600030101010101" pitchFamily="2" charset="-122"/>
                        </a:rPr>
                        <a:t>公章</a:t>
                      </a:r>
                      <a:r>
                        <a:rPr lang="en-US" altLang="zh-CN" sz="1100" b="0" i="0" u="none" strike="noStrike">
                          <a:latin typeface="ˎ̥"/>
                        </a:rPr>
                        <a:t>)</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100" b="0" i="0" u="none" strike="noStrike">
                          <a:latin typeface="宋体" panose="02010600030101010101" pitchFamily="2" charset="-122"/>
                        </a:rPr>
                        <a:t>金额单位：元至角分</a:t>
                      </a:r>
                      <a:endParaRPr lang="zh-CN" altLang="en-US" sz="1100" b="0" i="0" u="none" strike="noStrike">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r>
              <a:tr h="233795">
                <a:tc gridSpan="8">
                  <a:txBody>
                    <a:bodyPr/>
                    <a:lstStyle/>
                    <a:p>
                      <a:pPr algn="ctr" fontAlgn="ctr"/>
                      <a:r>
                        <a:rPr lang="zh-CN" altLang="en-US" sz="1100" b="0" i="0" u="none" strike="noStrike">
                          <a:latin typeface="宋体" panose="02010600030101010101" pitchFamily="2" charset="-122"/>
                        </a:rPr>
                        <a:t>一、税额抵减情况</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r>
              <a:tr h="274455">
                <a:tc rowSpan="2">
                  <a:txBody>
                    <a:bodyPr/>
                    <a:lstStyle/>
                    <a:p>
                      <a:pPr algn="ctr" fontAlgn="ctr"/>
                      <a:r>
                        <a:rPr lang="zh-CN" altLang="en-US" sz="1100" b="0" i="0" u="none" strike="noStrike">
                          <a:latin typeface="宋体" panose="02010600030101010101" pitchFamily="2" charset="-122"/>
                        </a:rPr>
                        <a:t>序号</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100" b="0" i="0" u="none" strike="noStrike">
                          <a:latin typeface="宋体" panose="02010600030101010101" pitchFamily="2" charset="-122"/>
                        </a:rPr>
                        <a:t>抵减项目</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期初余额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本期发生额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本期应抵减税额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本期实际抵减税额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100" b="0" i="0" u="none" strike="noStrike">
                          <a:latin typeface="宋体" panose="02010600030101010101" pitchFamily="2" charset="-122"/>
                        </a:rPr>
                        <a:t>期末余额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82970">
                <a:tc vMerge="1">
                  <a:tcPr/>
                </a:tc>
                <a:tc vMerge="1">
                  <a:tcPr/>
                </a:tc>
                <a:tc>
                  <a:txBody>
                    <a:bodyPr/>
                    <a:lstStyle/>
                    <a:p>
                      <a:pPr algn="ctr" fontAlgn="ctr"/>
                      <a:r>
                        <a:rPr lang="en-US" altLang="zh-CN" sz="1100" b="0" i="0" u="none" strike="noStrike">
                          <a:latin typeface="宋体" panose="02010600030101010101" pitchFamily="2" charset="-122"/>
                        </a:rPr>
                        <a:t>1</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2</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3=1+2</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4≤3</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100" b="0" i="0" u="none" strike="noStrike">
                          <a:latin typeface="宋体" panose="02010600030101010101" pitchFamily="2" charset="-122"/>
                        </a:rPr>
                        <a:t>5=3-4</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65940">
                <a:tc>
                  <a:txBody>
                    <a:bodyPr/>
                    <a:lstStyle/>
                    <a:p>
                      <a:pPr algn="ctr" fontAlgn="ctr"/>
                      <a:r>
                        <a:rPr lang="en-US" altLang="zh-CN" sz="1100" b="0" i="0" u="none" strike="noStrike">
                          <a:latin typeface="宋体" panose="02010600030101010101" pitchFamily="2" charset="-122"/>
                        </a:rPr>
                        <a:t>1</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增值税税控系统专用设备费及技术维护费</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94786">
                <a:tc>
                  <a:txBody>
                    <a:bodyPr/>
                    <a:lstStyle/>
                    <a:p>
                      <a:pPr algn="ctr" fontAlgn="ctr"/>
                      <a:r>
                        <a:rPr lang="en-US" altLang="zh-CN" sz="1100" b="0" i="0" u="none" strike="noStrike">
                          <a:latin typeface="宋体" panose="02010600030101010101" pitchFamily="2" charset="-122"/>
                        </a:rPr>
                        <a:t>2</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分支机构预征缴纳税款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04951">
                <a:tc>
                  <a:txBody>
                    <a:bodyPr/>
                    <a:lstStyle/>
                    <a:p>
                      <a:pPr algn="ctr" fontAlgn="ctr"/>
                      <a:r>
                        <a:rPr lang="en-US" altLang="zh-CN" sz="1100" b="0" i="0" u="none" strike="noStrike" dirty="0">
                          <a:latin typeface="宋体" panose="02010600030101010101" pitchFamily="2" charset="-122"/>
                        </a:rPr>
                        <a:t>3</a:t>
                      </a:r>
                      <a:endParaRPr lang="en-US" altLang="zh-CN"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建筑服务预征缴纳税款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0</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2</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2</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　</a:t>
                      </a:r>
                      <a:r>
                        <a:rPr lang="en-US" altLang="zh-CN" sz="1100" b="0" i="0" u="none" strike="noStrike" dirty="0">
                          <a:latin typeface="宋体" panose="02010600030101010101" pitchFamily="2" charset="-122"/>
                        </a:rPr>
                        <a:t>2</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100" b="0" i="0" u="none" strike="noStrike" dirty="0">
                          <a:latin typeface="宋体" panose="02010600030101010101" pitchFamily="2" charset="-122"/>
                        </a:rPr>
                        <a:t>0</a:t>
                      </a: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15115">
                <a:tc>
                  <a:txBody>
                    <a:bodyPr/>
                    <a:lstStyle/>
                    <a:p>
                      <a:pPr algn="ctr" fontAlgn="ctr"/>
                      <a:r>
                        <a:rPr lang="en-US" altLang="zh-CN" sz="1100" b="0" i="0" u="none" strike="noStrike">
                          <a:latin typeface="宋体" panose="02010600030101010101" pitchFamily="2" charset="-122"/>
                        </a:rPr>
                        <a:t>4</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销售不动产预征缴纳税款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04951">
                <a:tc>
                  <a:txBody>
                    <a:bodyPr/>
                    <a:lstStyle/>
                    <a:p>
                      <a:pPr algn="ctr" fontAlgn="ctr"/>
                      <a:r>
                        <a:rPr lang="en-US" altLang="zh-CN" sz="1100" b="0" i="0" u="none" strike="noStrike">
                          <a:latin typeface="宋体" panose="02010600030101010101" pitchFamily="2" charset="-122"/>
                        </a:rPr>
                        <a:t>5</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出租不动产预征缴纳税款</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65940">
                <a:tc gridSpan="8">
                  <a:txBody>
                    <a:bodyPr/>
                    <a:lstStyle/>
                    <a:p>
                      <a:pPr algn="ctr" fontAlgn="ctr"/>
                      <a:r>
                        <a:rPr lang="zh-CN" altLang="en-US" sz="1100" b="0" i="0" u="none" strike="noStrike">
                          <a:latin typeface="宋体" panose="02010600030101010101" pitchFamily="2" charset="-122"/>
                        </a:rPr>
                        <a:t>二、加计抵减情况</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r>
              <a:tr h="345611">
                <a:tc rowSpan="2">
                  <a:txBody>
                    <a:bodyPr/>
                    <a:lstStyle/>
                    <a:p>
                      <a:pPr algn="ctr" fontAlgn="ctr"/>
                      <a:r>
                        <a:rPr lang="zh-CN" altLang="en-US" sz="1100" b="0" i="0" u="none" strike="noStrike">
                          <a:latin typeface="宋体" panose="02010600030101010101" pitchFamily="2" charset="-122"/>
                        </a:rPr>
                        <a:t>序号</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100" b="0" i="0" u="none" strike="noStrike">
                          <a:latin typeface="宋体" panose="02010600030101010101" pitchFamily="2" charset="-122"/>
                        </a:rPr>
                        <a:t>加计抵减项目</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期初余额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本期发生额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本期调减额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latin typeface="宋体" panose="02010600030101010101" pitchFamily="2" charset="-122"/>
                        </a:rPr>
                        <a:t>本期可抵减额</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本期实际抵减额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期末余额</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611">
                <a:tc vMerge="1">
                  <a:tcPr/>
                </a:tc>
                <a:tc vMerge="1">
                  <a:tcPr/>
                </a:tc>
                <a:tc>
                  <a:txBody>
                    <a:bodyPr/>
                    <a:lstStyle/>
                    <a:p>
                      <a:pPr algn="ctr" fontAlgn="ctr"/>
                      <a:r>
                        <a:rPr lang="en-US" altLang="zh-CN" sz="1100" b="0" i="0" u="none" strike="noStrike">
                          <a:latin typeface="宋体" panose="02010600030101010101" pitchFamily="2" charset="-122"/>
                        </a:rPr>
                        <a:t>1</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2</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3</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4=1+2-3</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5</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latin typeface="宋体" panose="02010600030101010101" pitchFamily="2" charset="-122"/>
                        </a:rPr>
                        <a:t>6=4-5</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611">
                <a:tc>
                  <a:txBody>
                    <a:bodyPr/>
                    <a:lstStyle/>
                    <a:p>
                      <a:pPr algn="ctr" fontAlgn="ctr"/>
                      <a:r>
                        <a:rPr lang="en-US" altLang="zh-CN" sz="1100" b="0" i="0" u="none" strike="noStrike">
                          <a:latin typeface="宋体" panose="02010600030101010101" pitchFamily="2" charset="-122"/>
                        </a:rPr>
                        <a:t>6</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一般项目加计抵减额计算</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611">
                <a:tc>
                  <a:txBody>
                    <a:bodyPr/>
                    <a:lstStyle/>
                    <a:p>
                      <a:pPr algn="ctr" fontAlgn="ctr"/>
                      <a:r>
                        <a:rPr lang="en-US" altLang="zh-CN" sz="1100" b="0" i="0" u="none" strike="noStrike">
                          <a:latin typeface="宋体" panose="02010600030101010101" pitchFamily="2" charset="-122"/>
                        </a:rPr>
                        <a:t>7</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即征即退项目加计抵减额计算</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611">
                <a:tc>
                  <a:txBody>
                    <a:bodyPr/>
                    <a:lstStyle/>
                    <a:p>
                      <a:pPr algn="ctr" fontAlgn="ctr"/>
                      <a:r>
                        <a:rPr lang="en-US" altLang="zh-CN" sz="1100" b="0" i="0" u="none" strike="noStrike">
                          <a:latin typeface="宋体" panose="02010600030101010101" pitchFamily="2" charset="-122"/>
                        </a:rPr>
                        <a:t>8</a:t>
                      </a:r>
                      <a:endParaRPr lang="en-US" altLang="zh-CN"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a:latin typeface="宋体" panose="02010600030101010101" pitchFamily="2" charset="-122"/>
                        </a:rPr>
                        <a:t>合计</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latin typeface="宋体" panose="02010600030101010101" pitchFamily="2" charset="-122"/>
                        </a:rPr>
                        <a:t>　</a:t>
                      </a:r>
                      <a:endParaRPr lang="zh-CN" altLang="en-US" sz="1100" b="0"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latin typeface="宋体" panose="02010600030101010101" pitchFamily="2" charset="-122"/>
                        </a:rPr>
                        <a:t>　</a:t>
                      </a:r>
                      <a:endParaRPr lang="zh-CN" altLang="en-US" sz="1100" b="0"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500"/>
                                        <p:tgtEl>
                                          <p:spTgt spid="67"/>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p:cNvGrpSpPr/>
          <p:nvPr/>
        </p:nvGrpSpPr>
        <p:grpSpPr>
          <a:xfrm>
            <a:off x="433893" y="292299"/>
            <a:ext cx="726846" cy="726846"/>
            <a:chOff x="1965186" y="1419622"/>
            <a:chExt cx="302558" cy="314067"/>
          </a:xfrm>
        </p:grpSpPr>
        <p:sp>
          <p:nvSpPr>
            <p:cNvPr id="6" name="矩形 5"/>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矩形 7"/>
          <p:cNvSpPr/>
          <p:nvPr/>
        </p:nvSpPr>
        <p:spPr>
          <a:xfrm>
            <a:off x="1333708" y="310183"/>
            <a:ext cx="2236510"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增值税申报</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3"/>
          <p:cNvSpPr>
            <a:spLocks noChangeArrowheads="1"/>
          </p:cNvSpPr>
          <p:nvPr/>
        </p:nvSpPr>
        <p:spPr bwMode="auto">
          <a:xfrm>
            <a:off x="2321931" y="1494032"/>
            <a:ext cx="42385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200"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主表构成</a:t>
            </a:r>
            <a:endParaRPr lang="en-US" sz="2200"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 10"/>
          <p:cNvGrpSpPr/>
          <p:nvPr/>
        </p:nvGrpSpPr>
        <p:grpSpPr>
          <a:xfrm>
            <a:off x="1362736" y="1814285"/>
            <a:ext cx="4733264" cy="124636"/>
            <a:chOff x="1362736" y="1799771"/>
            <a:chExt cx="4733264" cy="124636"/>
          </a:xfrm>
        </p:grpSpPr>
        <p:sp>
          <p:nvSpPr>
            <p:cNvPr id="12" name="矩形 11"/>
            <p:cNvSpPr/>
            <p:nvPr/>
          </p:nvSpPr>
          <p:spPr>
            <a:xfrm>
              <a:off x="1379538" y="1799771"/>
              <a:ext cx="826633" cy="1246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13" name="直线连接符 12"/>
            <p:cNvCxnSpPr/>
            <p:nvPr/>
          </p:nvCxnSpPr>
          <p:spPr>
            <a:xfrm>
              <a:off x="1362736" y="1909893"/>
              <a:ext cx="47332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 name="íślidé"/>
          <p:cNvGrpSpPr/>
          <p:nvPr/>
        </p:nvGrpSpPr>
        <p:grpSpPr>
          <a:xfrm>
            <a:off x="4091649" y="2354783"/>
            <a:ext cx="3738975" cy="3737104"/>
            <a:chOff x="3996013" y="1426200"/>
            <a:chExt cx="4199975" cy="4197873"/>
          </a:xfrm>
        </p:grpSpPr>
        <p:sp>
          <p:nvSpPr>
            <p:cNvPr id="37" name="íSľîďê"/>
            <p:cNvSpPr/>
            <p:nvPr/>
          </p:nvSpPr>
          <p:spPr bwMode="auto">
            <a:xfrm>
              <a:off x="5141652" y="2664951"/>
              <a:ext cx="1912900" cy="1722471"/>
            </a:xfrm>
            <a:prstGeom prst="rect">
              <a:avLst/>
            </a:prstGeom>
            <a:solidFill>
              <a:schemeClr val="bg1">
                <a:lumMod val="85000"/>
              </a:schemeClr>
            </a:solidFill>
            <a:ln w="9525">
              <a:noFill/>
              <a:miter lim="800000"/>
            </a:ln>
          </p:spPr>
          <p:txBody>
            <a:bodyPr anchor="ctr"/>
            <a:lstStyle/>
            <a:p>
              <a:pPr algn="ct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išļïďé"/>
            <p:cNvSpPr/>
            <p:nvPr/>
          </p:nvSpPr>
          <p:spPr bwMode="auto">
            <a:xfrm>
              <a:off x="3996013" y="1432507"/>
              <a:ext cx="1154048" cy="4191566"/>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4"/>
            </a:solidFill>
            <a:ln w="9525">
              <a:noFill/>
              <a:round/>
            </a:ln>
            <a:effectLst>
              <a:outerShdw blurRad="50800" dist="38100" algn="l"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íṧ1ïḍé"/>
            <p:cNvSpPr/>
            <p:nvPr/>
          </p:nvSpPr>
          <p:spPr bwMode="auto">
            <a:xfrm>
              <a:off x="3996013" y="1426200"/>
              <a:ext cx="3050133" cy="1236029"/>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chemeClr val="accent1"/>
            </a:solidFill>
            <a:ln w="9525">
              <a:noFill/>
              <a:round/>
            </a:ln>
            <a:effectLst>
              <a:outerShdw blurRad="50800" dist="38100" dir="5400000" algn="t"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íṧľîḑê"/>
            <p:cNvSpPr/>
            <p:nvPr/>
          </p:nvSpPr>
          <p:spPr bwMode="auto">
            <a:xfrm>
              <a:off x="3996013" y="4379636"/>
              <a:ext cx="3050133" cy="12402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chemeClr val="accent3"/>
            </a:solidFill>
            <a:ln w="9525">
              <a:noFill/>
              <a:round/>
            </a:ln>
            <a:effectLst>
              <a:outerShdw blurRad="50800" dist="38100" dir="16200000"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îşľïďé"/>
            <p:cNvSpPr/>
            <p:nvPr/>
          </p:nvSpPr>
          <p:spPr bwMode="auto">
            <a:xfrm>
              <a:off x="7046144" y="1426200"/>
              <a:ext cx="1149844" cy="4193669"/>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chemeClr val="accent2"/>
            </a:solidFill>
            <a:ln w="9525">
              <a:noFill/>
              <a:round/>
            </a:ln>
            <a:effectLst>
              <a:outerShdw blurRad="50800" dist="38100" dir="10800000" algn="r"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1" name="Rectangle 14"/>
          <p:cNvSpPr>
            <a:spLocks noChangeArrowheads="1"/>
          </p:cNvSpPr>
          <p:nvPr/>
        </p:nvSpPr>
        <p:spPr bwMode="auto">
          <a:xfrm>
            <a:off x="5517401" y="3740004"/>
            <a:ext cx="958975" cy="95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zh-CN" altLang="en-US" sz="2400" b="1" dirty="0">
                <a:solidFill>
                  <a:srgbClr val="102C52"/>
                </a:solidFill>
                <a:latin typeface="微软雅黑" panose="020B0503020204020204" pitchFamily="34" charset="-122"/>
                <a:ea typeface="微软雅黑" panose="020B0503020204020204" pitchFamily="34" charset="-122"/>
                <a:sym typeface="宋体" panose="02010600030101010101" pitchFamily="2" charset="-122"/>
              </a:rPr>
              <a:t>主表</a:t>
            </a:r>
            <a:endParaRPr lang="zh-CN" altLang="en-US" sz="2400" b="1" dirty="0">
              <a:solidFill>
                <a:srgbClr val="102C5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Rectangle 16"/>
          <p:cNvSpPr>
            <a:spLocks noChangeArrowheads="1"/>
          </p:cNvSpPr>
          <p:nvPr/>
        </p:nvSpPr>
        <p:spPr bwMode="auto">
          <a:xfrm>
            <a:off x="5218611" y="2536288"/>
            <a:ext cx="1250847" cy="67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销售明细</a:t>
            </a:r>
            <a:endPar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 name="Rectangle 18"/>
          <p:cNvSpPr>
            <a:spLocks noChangeArrowheads="1"/>
          </p:cNvSpPr>
          <p:nvPr/>
        </p:nvSpPr>
        <p:spPr bwMode="auto">
          <a:xfrm>
            <a:off x="7029338" y="3883880"/>
            <a:ext cx="671282" cy="67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扣除</a:t>
            </a:r>
            <a:endPar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Rectangle 20"/>
          <p:cNvSpPr>
            <a:spLocks noChangeArrowheads="1"/>
          </p:cNvSpPr>
          <p:nvPr/>
        </p:nvSpPr>
        <p:spPr bwMode="auto">
          <a:xfrm>
            <a:off x="5224536" y="5301309"/>
            <a:ext cx="1238997" cy="67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预征</a:t>
            </a:r>
            <a:endPar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Rectangle 22"/>
          <p:cNvSpPr>
            <a:spLocks noChangeArrowheads="1"/>
          </p:cNvSpPr>
          <p:nvPr/>
        </p:nvSpPr>
        <p:spPr bwMode="auto">
          <a:xfrm>
            <a:off x="4338770" y="3860369"/>
            <a:ext cx="671282" cy="67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进项明细</a:t>
            </a:r>
            <a:endPar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 name="云形标注 20"/>
          <p:cNvSpPr/>
          <p:nvPr/>
        </p:nvSpPr>
        <p:spPr bwMode="auto">
          <a:xfrm rot="555379">
            <a:off x="7372446" y="648982"/>
            <a:ext cx="3006340" cy="2330604"/>
          </a:xfrm>
          <a:prstGeom prst="cloudCallou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2" name="TextBox 1"/>
          <p:cNvSpPr>
            <a:spLocks noChangeArrowheads="1"/>
          </p:cNvSpPr>
          <p:nvPr/>
        </p:nvSpPr>
        <p:spPr bwMode="auto">
          <a:xfrm>
            <a:off x="7721764" y="1414815"/>
            <a:ext cx="25108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7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Aft>
                <a:spcPts val="30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销售额及税款计算相应栏次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云形标注 22"/>
          <p:cNvSpPr/>
          <p:nvPr/>
        </p:nvSpPr>
        <p:spPr bwMode="auto">
          <a:xfrm rot="555379">
            <a:off x="703002" y="3534670"/>
            <a:ext cx="3006340" cy="2330604"/>
          </a:xfrm>
          <a:prstGeom prst="cloudCallout">
            <a:avLst>
              <a:gd name="adj1" fmla="val 72307"/>
              <a:gd name="adj2" fmla="val 27303"/>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TextBox 1"/>
          <p:cNvSpPr>
            <a:spLocks noChangeArrowheads="1"/>
          </p:cNvSpPr>
          <p:nvPr/>
        </p:nvSpPr>
        <p:spPr bwMode="auto">
          <a:xfrm>
            <a:off x="867258" y="4300503"/>
            <a:ext cx="2510805"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7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Aft>
                <a:spcPts val="30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税款缴纳</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spcAft>
                <a:spcPts val="300"/>
              </a:spcAft>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本期已缴税额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1" grpId="0"/>
      <p:bldP spid="42" grpId="0"/>
      <p:bldP spid="43" grpId="0"/>
      <p:bldP spid="44" grpId="0"/>
      <p:bldP spid="45" grpId="0"/>
      <p:bldP spid="21" grpId="0" animBg="1"/>
      <p:bldP spid="22" grpId="0"/>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右箭头 23"/>
          <p:cNvSpPr/>
          <p:nvPr/>
        </p:nvSpPr>
        <p:spPr>
          <a:xfrm flipH="1">
            <a:off x="7377109" y="4437930"/>
            <a:ext cx="4953214" cy="644769"/>
          </a:xfrm>
          <a:prstGeom prst="rightArrow">
            <a:avLst>
              <a:gd name="adj1" fmla="val 50000"/>
              <a:gd name="adj2" fmla="val 819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5" name="右箭头 24"/>
          <p:cNvSpPr/>
          <p:nvPr/>
        </p:nvSpPr>
        <p:spPr>
          <a:xfrm flipH="1">
            <a:off x="6841990" y="4778489"/>
            <a:ext cx="5339903" cy="673127"/>
          </a:xfrm>
          <a:prstGeom prst="rightArrow">
            <a:avLst>
              <a:gd name="adj1" fmla="val 50000"/>
              <a:gd name="adj2" fmla="val 81900"/>
            </a:avLst>
          </a:prstGeom>
          <a:solidFill>
            <a:srgbClr val="10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6" name="右箭头 25"/>
          <p:cNvSpPr/>
          <p:nvPr/>
        </p:nvSpPr>
        <p:spPr>
          <a:xfrm flipH="1">
            <a:off x="7542030" y="5134557"/>
            <a:ext cx="4834039" cy="719155"/>
          </a:xfrm>
          <a:prstGeom prst="rightArrow">
            <a:avLst>
              <a:gd name="adj1" fmla="val 50000"/>
              <a:gd name="adj2" fmla="val 819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7" name="右箭头 26"/>
          <p:cNvSpPr/>
          <p:nvPr/>
        </p:nvSpPr>
        <p:spPr>
          <a:xfrm flipH="1">
            <a:off x="8276989" y="5569527"/>
            <a:ext cx="4302938" cy="644769"/>
          </a:xfrm>
          <a:prstGeom prst="rightArrow">
            <a:avLst>
              <a:gd name="adj1" fmla="val 50000"/>
              <a:gd name="adj2" fmla="val 81900"/>
            </a:avLst>
          </a:prstGeom>
          <a:solidFill>
            <a:srgbClr val="10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266091" y="2281718"/>
            <a:ext cx="5314275" cy="1323439"/>
          </a:xfrm>
          <a:prstGeom prst="rect">
            <a:avLst/>
          </a:prstGeom>
          <a:noFill/>
        </p:spPr>
        <p:txBody>
          <a:bodyPr wrap="none" rtlCol="0">
            <a:spAutoFit/>
          </a:bodyPr>
          <a:lstStyle/>
          <a:p>
            <a:r>
              <a:rPr kumimoji="1" lang="zh-CN" altLang="en-US" sz="8000" b="1"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rPr>
              <a:t>谢谢聆听！</a:t>
            </a:r>
            <a:endParaRPr kumimoji="1" lang="zh-CN" altLang="en-US" sz="8000" b="1"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 1"/>
          <p:cNvGrpSpPr/>
          <p:nvPr/>
        </p:nvGrpSpPr>
        <p:grpSpPr>
          <a:xfrm>
            <a:off x="1413161" y="4382833"/>
            <a:ext cx="1984059" cy="350277"/>
            <a:chOff x="1413161" y="4382833"/>
            <a:chExt cx="1984059" cy="350277"/>
          </a:xfrm>
        </p:grpSpPr>
        <p:sp>
          <p:nvSpPr>
            <p:cNvPr id="13" name="圆角矩形 12"/>
            <p:cNvSpPr/>
            <p:nvPr/>
          </p:nvSpPr>
          <p:spPr>
            <a:xfrm>
              <a:off x="1413162" y="4394556"/>
              <a:ext cx="881193" cy="319721"/>
            </a:xfrm>
            <a:prstGeom prst="roundRect">
              <a:avLst>
                <a:gd name="adj" fmla="val 0"/>
              </a:avLst>
            </a:prstGeom>
            <a:solidFill>
              <a:srgbClr val="1E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1482413" y="4382833"/>
              <a:ext cx="800219" cy="338554"/>
            </a:xfrm>
            <a:prstGeom prst="rect">
              <a:avLst/>
            </a:prstGeom>
            <a:noFill/>
          </p:spPr>
          <p:txBody>
            <a:bodyPr wrap="none"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主讲人</a:t>
              </a:r>
              <a:endParaRPr kumimoji="1"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2393831" y="4394556"/>
              <a:ext cx="915635" cy="338554"/>
            </a:xfrm>
            <a:prstGeom prst="rect">
              <a:avLst/>
            </a:prstGeom>
            <a:noFill/>
          </p:spPr>
          <p:txBody>
            <a:bodyPr wrap="none" rtlCol="0">
              <a:spAutoFit/>
            </a:bodyPr>
            <a:lstStyle/>
            <a:p>
              <a:r>
                <a:rPr kumimoji="1" lang="zh-CN" altLang="en-US" sz="1600" spc="300"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rPr>
                <a:t>骆时雨</a:t>
              </a:r>
              <a:endParaRPr kumimoji="1" lang="zh-CN" altLang="en-US" sz="1600" spc="300" dirty="0">
                <a:solidFill>
                  <a:srgbClr val="1E468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1413161" y="4394556"/>
              <a:ext cx="1984059" cy="319721"/>
            </a:xfrm>
            <a:prstGeom prst="roundRect">
              <a:avLst>
                <a:gd name="adj" fmla="val 0"/>
              </a:avLst>
            </a:prstGeom>
            <a:noFill/>
            <a:ln>
              <a:solidFill>
                <a:srgbClr val="1E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399"/>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childTnLst>
                          </p:cTn>
                        </p:par>
                        <p:par>
                          <p:cTn id="21" fill="hold">
                            <p:stCondLst>
                              <p:cond delay="1899"/>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1346" y="1068823"/>
            <a:ext cx="8700654" cy="1870363"/>
          </a:xfrm>
          <a:custGeom>
            <a:avLst/>
            <a:gdLst>
              <a:gd name="connsiteX0" fmla="*/ 0 w 8492836"/>
              <a:gd name="connsiteY0" fmla="*/ 0 h 1870363"/>
              <a:gd name="connsiteX1" fmla="*/ 8492836 w 8492836"/>
              <a:gd name="connsiteY1" fmla="*/ 0 h 1870363"/>
              <a:gd name="connsiteX2" fmla="*/ 8492836 w 8492836"/>
              <a:gd name="connsiteY2" fmla="*/ 1870363 h 1870363"/>
              <a:gd name="connsiteX3" fmla="*/ 0 w 8492836"/>
              <a:gd name="connsiteY3" fmla="*/ 1870363 h 1870363"/>
              <a:gd name="connsiteX4" fmla="*/ 0 w 8492836"/>
              <a:gd name="connsiteY4" fmla="*/ 0 h 1870363"/>
              <a:gd name="connsiteX0-1" fmla="*/ 1149927 w 8492836"/>
              <a:gd name="connsiteY0-2" fmla="*/ 13855 h 1870363"/>
              <a:gd name="connsiteX1-3" fmla="*/ 8492836 w 8492836"/>
              <a:gd name="connsiteY1-4" fmla="*/ 0 h 1870363"/>
              <a:gd name="connsiteX2-5" fmla="*/ 8492836 w 8492836"/>
              <a:gd name="connsiteY2-6" fmla="*/ 1870363 h 1870363"/>
              <a:gd name="connsiteX3-7" fmla="*/ 0 w 8492836"/>
              <a:gd name="connsiteY3-8" fmla="*/ 1870363 h 1870363"/>
              <a:gd name="connsiteX4-9" fmla="*/ 1149927 w 8492836"/>
              <a:gd name="connsiteY4-10" fmla="*/ 13855 h 1870363"/>
              <a:gd name="connsiteX0-11" fmla="*/ 1011381 w 8492836"/>
              <a:gd name="connsiteY0-12" fmla="*/ 41564 h 1870363"/>
              <a:gd name="connsiteX1-13" fmla="*/ 8492836 w 8492836"/>
              <a:gd name="connsiteY1-14" fmla="*/ 0 h 1870363"/>
              <a:gd name="connsiteX2-15" fmla="*/ 8492836 w 8492836"/>
              <a:gd name="connsiteY2-16" fmla="*/ 1870363 h 1870363"/>
              <a:gd name="connsiteX3-17" fmla="*/ 0 w 8492836"/>
              <a:gd name="connsiteY3-18" fmla="*/ 1870363 h 1870363"/>
              <a:gd name="connsiteX4-19" fmla="*/ 1011381 w 8492836"/>
              <a:gd name="connsiteY4-20" fmla="*/ 41564 h 1870363"/>
              <a:gd name="connsiteX0-21" fmla="*/ 1219199 w 8700654"/>
              <a:gd name="connsiteY0-22" fmla="*/ 41564 h 1870363"/>
              <a:gd name="connsiteX1-23" fmla="*/ 8700654 w 8700654"/>
              <a:gd name="connsiteY1-24" fmla="*/ 0 h 1870363"/>
              <a:gd name="connsiteX2-25" fmla="*/ 8700654 w 8700654"/>
              <a:gd name="connsiteY2-26" fmla="*/ 1870363 h 1870363"/>
              <a:gd name="connsiteX3-27" fmla="*/ 0 w 8700654"/>
              <a:gd name="connsiteY3-28" fmla="*/ 1828799 h 1870363"/>
              <a:gd name="connsiteX4-29" fmla="*/ 1219199 w 8700654"/>
              <a:gd name="connsiteY4-30" fmla="*/ 41564 h 1870363"/>
              <a:gd name="connsiteX0-31" fmla="*/ 1249179 w 8700654"/>
              <a:gd name="connsiteY0-32" fmla="*/ 11584 h 1870363"/>
              <a:gd name="connsiteX1-33" fmla="*/ 8700654 w 8700654"/>
              <a:gd name="connsiteY1-34" fmla="*/ 0 h 1870363"/>
              <a:gd name="connsiteX2-35" fmla="*/ 8700654 w 8700654"/>
              <a:gd name="connsiteY2-36" fmla="*/ 1870363 h 1870363"/>
              <a:gd name="connsiteX3-37" fmla="*/ 0 w 8700654"/>
              <a:gd name="connsiteY3-38" fmla="*/ 1828799 h 1870363"/>
              <a:gd name="connsiteX4-39" fmla="*/ 1249179 w 8700654"/>
              <a:gd name="connsiteY4-40" fmla="*/ 11584 h 18703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00654" h="1870363">
                <a:moveTo>
                  <a:pt x="1249179" y="11584"/>
                </a:moveTo>
                <a:lnTo>
                  <a:pt x="8700654" y="0"/>
                </a:lnTo>
                <a:lnTo>
                  <a:pt x="8700654" y="1870363"/>
                </a:lnTo>
                <a:lnTo>
                  <a:pt x="0" y="1828799"/>
                </a:lnTo>
                <a:lnTo>
                  <a:pt x="1249179" y="11584"/>
                </a:ln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0" y="2105891"/>
            <a:ext cx="10501745" cy="2978727"/>
          </a:xfrm>
          <a:custGeom>
            <a:avLst/>
            <a:gdLst>
              <a:gd name="connsiteX0" fmla="*/ 0 w 10501745"/>
              <a:gd name="connsiteY0" fmla="*/ 0 h 2978727"/>
              <a:gd name="connsiteX1" fmla="*/ 10501745 w 10501745"/>
              <a:gd name="connsiteY1" fmla="*/ 0 h 2978727"/>
              <a:gd name="connsiteX2" fmla="*/ 10501745 w 10501745"/>
              <a:gd name="connsiteY2" fmla="*/ 2978727 h 2978727"/>
              <a:gd name="connsiteX3" fmla="*/ 0 w 10501745"/>
              <a:gd name="connsiteY3" fmla="*/ 2978727 h 2978727"/>
              <a:gd name="connsiteX4" fmla="*/ 0 w 10501745"/>
              <a:gd name="connsiteY4" fmla="*/ 0 h 2978727"/>
              <a:gd name="connsiteX0-1" fmla="*/ 0 w 10501745"/>
              <a:gd name="connsiteY0-2" fmla="*/ 0 h 2978727"/>
              <a:gd name="connsiteX1-3" fmla="*/ 10501745 w 10501745"/>
              <a:gd name="connsiteY1-4" fmla="*/ 0 h 2978727"/>
              <a:gd name="connsiteX2-5" fmla="*/ 8977745 w 10501745"/>
              <a:gd name="connsiteY2-6" fmla="*/ 2937163 h 2978727"/>
              <a:gd name="connsiteX3-7" fmla="*/ 0 w 10501745"/>
              <a:gd name="connsiteY3-8" fmla="*/ 2978727 h 2978727"/>
              <a:gd name="connsiteX4-9" fmla="*/ 0 w 10501745"/>
              <a:gd name="connsiteY4-10" fmla="*/ 0 h 2978727"/>
              <a:gd name="connsiteX0-11" fmla="*/ 0 w 10501745"/>
              <a:gd name="connsiteY0-12" fmla="*/ 0 h 2978727"/>
              <a:gd name="connsiteX1-13" fmla="*/ 10501745 w 10501745"/>
              <a:gd name="connsiteY1-14" fmla="*/ 0 h 2978727"/>
              <a:gd name="connsiteX2-15" fmla="*/ 8589818 w 10501745"/>
              <a:gd name="connsiteY2-16" fmla="*/ 2937163 h 2978727"/>
              <a:gd name="connsiteX3-17" fmla="*/ 0 w 10501745"/>
              <a:gd name="connsiteY3-18" fmla="*/ 2978727 h 2978727"/>
              <a:gd name="connsiteX4-19" fmla="*/ 0 w 10501745"/>
              <a:gd name="connsiteY4-20" fmla="*/ 0 h 2978727"/>
              <a:gd name="connsiteX0-21" fmla="*/ 0 w 10501745"/>
              <a:gd name="connsiteY0-22" fmla="*/ 0 h 2978727"/>
              <a:gd name="connsiteX1-23" fmla="*/ 10501745 w 10501745"/>
              <a:gd name="connsiteY1-24" fmla="*/ 0 h 2978727"/>
              <a:gd name="connsiteX2-25" fmla="*/ 8700654 w 10501745"/>
              <a:gd name="connsiteY2-26" fmla="*/ 2951018 h 2978727"/>
              <a:gd name="connsiteX3-27" fmla="*/ 0 w 10501745"/>
              <a:gd name="connsiteY3-28" fmla="*/ 2978727 h 2978727"/>
              <a:gd name="connsiteX4-29" fmla="*/ 0 w 10501745"/>
              <a:gd name="connsiteY4-30" fmla="*/ 0 h 29787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01745" h="2978727">
                <a:moveTo>
                  <a:pt x="0" y="0"/>
                </a:moveTo>
                <a:lnTo>
                  <a:pt x="10501745" y="0"/>
                </a:lnTo>
                <a:lnTo>
                  <a:pt x="8700654" y="2951018"/>
                </a:lnTo>
                <a:lnTo>
                  <a:pt x="0" y="29787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9291422" y="4428474"/>
            <a:ext cx="1133195" cy="523220"/>
          </a:xfrm>
          <a:prstGeom prst="rect">
            <a:avLst/>
          </a:prstGeom>
          <a:noFill/>
        </p:spPr>
        <p:txBody>
          <a:bodyPr wrap="none" rtlCol="0">
            <a:spAutoFit/>
          </a:bodyPr>
          <a:lstStyle/>
          <a:p>
            <a:r>
              <a:rPr kumimoji="1" lang="en-US" altLang="zh-CN"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PART</a:t>
            </a:r>
            <a:endParaRPr kumimoji="1"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0418615" y="3358835"/>
            <a:ext cx="1915909" cy="1862048"/>
          </a:xfrm>
          <a:prstGeom prst="rect">
            <a:avLst/>
          </a:prstGeom>
          <a:noFill/>
        </p:spPr>
        <p:txBody>
          <a:bodyPr wrap="none" rtlCol="0">
            <a:spAutoFit/>
          </a:bodyPr>
          <a:lstStyle/>
          <a:p>
            <a:r>
              <a:rPr kumimoji="1" lang="en-US" altLang="zh-CN" sz="11500" dirty="0">
                <a:solidFill>
                  <a:schemeClr val="accent1"/>
                </a:solidFill>
                <a:latin typeface="微软雅黑" panose="020B0503020204020204" pitchFamily="34" charset="-122"/>
                <a:ea typeface="微软雅黑" panose="020B0503020204020204" pitchFamily="34" charset="-122"/>
                <a:cs typeface="Impact" panose="020B0806030902050204" charset="0"/>
              </a:rPr>
              <a:t>0</a:t>
            </a:r>
            <a:r>
              <a:rPr kumimoji="1" lang="en-US" altLang="zh-CN" sz="11500" dirty="0">
                <a:solidFill>
                  <a:schemeClr val="accent3"/>
                </a:solidFill>
                <a:latin typeface="微软雅黑" panose="020B0503020204020204" pitchFamily="34" charset="-122"/>
                <a:ea typeface="微软雅黑" panose="020B0503020204020204" pitchFamily="34" charset="-122"/>
                <a:cs typeface="Impact" panose="020B0806030902050204" charset="0"/>
              </a:rPr>
              <a:t>1</a:t>
            </a:r>
            <a:endParaRPr kumimoji="1" lang="zh-CN" altLang="en-US" sz="11500" dirty="0">
              <a:solidFill>
                <a:schemeClr val="accent3"/>
              </a:solidFill>
              <a:latin typeface="微软雅黑" panose="020B0503020204020204" pitchFamily="34" charset="-122"/>
              <a:ea typeface="微软雅黑" panose="020B0503020204020204" pitchFamily="34" charset="-122"/>
              <a:cs typeface="Impact" panose="020B0806030902050204" charset="0"/>
            </a:endParaRPr>
          </a:p>
        </p:txBody>
      </p:sp>
      <p:sp>
        <p:nvSpPr>
          <p:cNvPr id="9" name="矩形 40"/>
          <p:cNvSpPr>
            <a:spLocks noChangeArrowheads="1"/>
          </p:cNvSpPr>
          <p:nvPr/>
        </p:nvSpPr>
        <p:spPr bwMode="auto">
          <a:xfrm>
            <a:off x="737331" y="2564961"/>
            <a:ext cx="7483475" cy="100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22" tIns="40311" rIns="80622" bIns="403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建筑业会计核算要点</a:t>
            </a:r>
            <a:endParaRPr lang="zh-CN" altLang="zh-CN"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703993" y="3773871"/>
            <a:ext cx="4045177" cy="458202"/>
          </a:xfrm>
          <a:prstGeom prst="rect">
            <a:avLst/>
          </a:prstGeom>
        </p:spPr>
        <p:txBody>
          <a:bodyPr wrap="square">
            <a:spAutoFit/>
          </a:bodyPr>
          <a:lstStyle/>
          <a:p>
            <a:pPr>
              <a:lnSpc>
                <a:spcPct val="200000"/>
              </a:lnSpc>
            </a:pP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挂靠企业               </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收入确认</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2" presetClass="entr" presetSubtype="4"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par>
                          <p:cTn id="19" fill="hold">
                            <p:stCondLst>
                              <p:cond delay="10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299"/>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P spid="4" grpId="0"/>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2646878"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两个基本要求</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14"/>
          <p:cNvSpPr>
            <a:spLocks noChangeArrowheads="1"/>
          </p:cNvSpPr>
          <p:nvPr/>
        </p:nvSpPr>
        <p:spPr bwMode="auto">
          <a:xfrm>
            <a:off x="1333708" y="1885740"/>
            <a:ext cx="534981" cy="533400"/>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10" name="TextBox 13"/>
          <p:cNvSpPr>
            <a:spLocks noChangeArrowheads="1"/>
          </p:cNvSpPr>
          <p:nvPr/>
        </p:nvSpPr>
        <p:spPr bwMode="auto">
          <a:xfrm>
            <a:off x="1970287" y="1873685"/>
            <a:ext cx="4333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符合会计准则要求</a:t>
            </a:r>
            <a:endParaRPr 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2"/>
          <p:cNvSpPr>
            <a:spLocks noChangeArrowheads="1"/>
          </p:cNvSpPr>
          <p:nvPr/>
        </p:nvSpPr>
        <p:spPr bwMode="auto">
          <a:xfrm>
            <a:off x="2395835" y="2572431"/>
            <a:ext cx="48607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700"/>
              </a:spcBef>
              <a:buFont typeface="Wingdings" panose="05000000000000000000" pitchFamily="2" charset="2"/>
              <a:buChar char="n"/>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会计科目等的确定</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cstate="hqprint"/>
          <a:stretch>
            <a:fillRect/>
          </a:stretch>
        </p:blipFill>
        <p:spPr>
          <a:xfrm>
            <a:off x="8028214" y="2391923"/>
            <a:ext cx="3562382" cy="3552371"/>
          </a:xfrm>
          <a:prstGeom prst="rect">
            <a:avLst/>
          </a:prstGeom>
        </p:spPr>
      </p:pic>
      <p:sp>
        <p:nvSpPr>
          <p:cNvPr id="14" name="椭圆 14"/>
          <p:cNvSpPr>
            <a:spLocks noChangeArrowheads="1"/>
          </p:cNvSpPr>
          <p:nvPr/>
        </p:nvSpPr>
        <p:spPr bwMode="auto">
          <a:xfrm>
            <a:off x="1333708" y="3400486"/>
            <a:ext cx="534981" cy="533400"/>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15" name="TextBox 13"/>
          <p:cNvSpPr>
            <a:spLocks noChangeArrowheads="1"/>
          </p:cNvSpPr>
          <p:nvPr/>
        </p:nvSpPr>
        <p:spPr bwMode="auto">
          <a:xfrm>
            <a:off x="1970287" y="3388431"/>
            <a:ext cx="4333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符合税法要求</a:t>
            </a:r>
            <a:endParaRPr 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2"/>
          <p:cNvSpPr>
            <a:spLocks noChangeArrowheads="1"/>
          </p:cNvSpPr>
          <p:nvPr/>
        </p:nvSpPr>
        <p:spPr bwMode="auto">
          <a:xfrm>
            <a:off x="2395835" y="4120179"/>
            <a:ext cx="48607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ts val="700"/>
              </a:spcBef>
              <a:buFont typeface="Wingdings" panose="05000000000000000000" pitchFamily="2" charset="2"/>
              <a:buChar char="n"/>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纳税义务发生时间的确认</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588" y="2974839"/>
            <a:ext cx="5246757" cy="267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0" name="五边形 9"/>
          <p:cNvSpPr/>
          <p:nvPr/>
        </p:nvSpPr>
        <p:spPr>
          <a:xfrm>
            <a:off x="1333708" y="1339407"/>
            <a:ext cx="5773789" cy="61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5997155"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建筑业的常见经营模式</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挂靠</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3"/>
          <p:cNvSpPr>
            <a:spLocks noChangeArrowheads="1"/>
          </p:cNvSpPr>
          <p:nvPr/>
        </p:nvSpPr>
        <p:spPr bwMode="auto">
          <a:xfrm>
            <a:off x="1333708" y="1339407"/>
            <a:ext cx="5386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a:t>
            </a:r>
            <a:r>
              <a:rPr lang="zh-CN" altLang="en-US"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被挂靠方</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为会计核算主体</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4"/>
          <p:cNvSpPr>
            <a:spLocks noChangeArrowheads="1"/>
          </p:cNvSpPr>
          <p:nvPr/>
        </p:nvSpPr>
        <p:spPr bwMode="auto">
          <a:xfrm>
            <a:off x="1160739" y="2251083"/>
            <a:ext cx="9432925" cy="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200"/>
              </a:spcBef>
              <a:spcAft>
                <a:spcPts val="65"/>
              </a:spcAft>
              <a:buFont typeface="Arial" panose="020B0604020202020204" pitchFamily="34" charset="0"/>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核算、申报均以被挂靠方名义进行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0"/>
          <p:cNvSpPr>
            <a:spLocks noChangeArrowheads="1"/>
          </p:cNvSpPr>
          <p:nvPr/>
        </p:nvSpPr>
        <p:spPr bwMode="auto">
          <a:xfrm>
            <a:off x="1348698" y="3421189"/>
            <a:ext cx="5169647"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如：在需预缴的情形下，通常挂靠方需要垫资以被挂靠方的名义在项目所在地进行预缴，再以相关的完税证明向被挂靠方报销。</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1"/>
          <p:cNvSpPr txBox="1"/>
          <p:nvPr/>
        </p:nvSpPr>
        <p:spPr>
          <a:xfrm>
            <a:off x="7107497" y="1924182"/>
            <a:ext cx="4668819" cy="4198393"/>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预缴增值税</a:t>
            </a:r>
            <a:r>
              <a:rPr lang="en-US" altLang="zh-CN"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借：应交税费</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预交增值税</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贷：其他应付款</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挂靠人名字</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凭预缴税款凭证回被挂靠方报销</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借：其他应付款</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挂靠人名字</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贷：银行存款</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被挂靠方月末结转时：</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借：应交税费</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未交增值税</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贷：应交税费</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预交增值税</a:t>
            </a:r>
            <a:endParaRPr lang="zh-CN" altLang="en-US"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49"/>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7" grpId="0"/>
      <p:bldP spid="9" grpId="0"/>
      <p:bldP spid="11" grpId="0"/>
      <p:bldP spid="1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îšļîdé"/>
          <p:cNvSpPr/>
          <p:nvPr/>
        </p:nvSpPr>
        <p:spPr bwMode="auto">
          <a:xfrm>
            <a:off x="728319" y="2683606"/>
            <a:ext cx="10850563" cy="1413405"/>
          </a:xfrm>
          <a:prstGeom prst="homePlate">
            <a:avLst>
              <a:gd name="adj" fmla="val 35856"/>
            </a:avLst>
          </a:prstGeom>
          <a:solidFill>
            <a:schemeClr val="accent3">
              <a:alpha val="89000"/>
            </a:schemeClr>
          </a:solidFill>
          <a:ln w="47625" algn="ctr">
            <a:solidFill>
              <a:schemeClr val="bg1"/>
            </a:solidFill>
            <a:miter lim="800000"/>
          </a:ln>
          <a:effectLst/>
        </p:spPr>
        <p:txBody>
          <a:bodyPr wrap="square" tIns="91440" bIns="91440" anchor="t">
            <a:noAutofit/>
          </a:bodyPr>
          <a:lstStyle/>
          <a:p>
            <a:pPr algn="ctr">
              <a:lnSpc>
                <a:spcPct val="9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íŝļïḋè"/>
          <p:cNvSpPr/>
          <p:nvPr/>
        </p:nvSpPr>
        <p:spPr bwMode="gray">
          <a:xfrm>
            <a:off x="1004187" y="3282625"/>
            <a:ext cx="4428086" cy="14478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rmAutofit/>
          </a:bodyPr>
          <a:lstStyle/>
          <a:p>
            <a:pPr algn="ctr">
              <a:lnSpc>
                <a:spcPct val="90000"/>
              </a:lnSpc>
            </a:pP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23" name="îSľïḍè"/>
          <p:cNvSpPr/>
          <p:nvPr/>
        </p:nvSpPr>
        <p:spPr bwMode="gray">
          <a:xfrm>
            <a:off x="5753114" y="3282626"/>
            <a:ext cx="5327262" cy="14478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rmAutofit/>
          </a:bodyPr>
          <a:lstStyle/>
          <a:p>
            <a:pPr algn="ctr">
              <a:lnSpc>
                <a:spcPct val="90000"/>
              </a:lnSpc>
            </a:pPr>
            <a:endParaRPr lang="en-US" sz="2800" b="1" dirty="0">
              <a:solidFill>
                <a:schemeClr val="bg1"/>
              </a:solidFill>
              <a:latin typeface="微软雅黑" panose="020B0503020204020204" pitchFamily="34" charset="-122"/>
              <a:ea typeface="微软雅黑" panose="020B0503020204020204" pitchFamily="34" charset="-122"/>
            </a:endParaRPr>
          </a:p>
        </p:txBody>
      </p:sp>
      <p:grpSp>
        <p:nvGrpSpPr>
          <p:cNvPr id="2"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7" y="310183"/>
            <a:ext cx="11252739" cy="1077218"/>
          </a:xfrm>
          <a:prstGeom prst="rect">
            <a:avLst/>
          </a:prstGeom>
        </p:spPr>
        <p:txBody>
          <a:bodyPr wrap="squar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预收款</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财政部 税务总局关于建筑服务等营改增试点政策的通知</a:t>
            </a:r>
            <a:r>
              <a:rPr lang="en-US" altLang="zh-CN"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（财税</a:t>
            </a:r>
            <a:r>
              <a:rPr lang="en-US" altLang="zh-CN"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〔2017〕58</a:t>
            </a:r>
            <a:r>
              <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14"/>
          <p:cNvSpPr>
            <a:spLocks noChangeArrowheads="1"/>
          </p:cNvSpPr>
          <p:nvPr/>
        </p:nvSpPr>
        <p:spPr bwMode="auto">
          <a:xfrm>
            <a:off x="1333708" y="1224587"/>
            <a:ext cx="534981" cy="533400"/>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10" name="TextBox 13"/>
          <p:cNvSpPr>
            <a:spLocks noChangeArrowheads="1"/>
          </p:cNvSpPr>
          <p:nvPr/>
        </p:nvSpPr>
        <p:spPr bwMode="auto">
          <a:xfrm>
            <a:off x="1970287" y="1269155"/>
            <a:ext cx="5823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发包方不要求开具发票</a:t>
            </a:r>
            <a:endParaRPr 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i$ḷïdé"/>
          <p:cNvSpPr/>
          <p:nvPr/>
        </p:nvSpPr>
        <p:spPr>
          <a:xfrm>
            <a:off x="1932173" y="1809296"/>
            <a:ext cx="9901239" cy="495524"/>
          </a:xfrm>
          <a:prstGeom prst="rect">
            <a:avLst/>
          </a:prstGeom>
        </p:spPr>
        <p:txBody>
          <a:bodyPr wrap="square" lIns="117208" tIns="58604" rIns="117208" bIns="58604">
            <a:normAutofit fontScale="77500" lnSpcReduction="20000"/>
          </a:bodyPr>
          <a:lstStyle/>
          <a:p>
            <a:pPr>
              <a:lnSpc>
                <a:spcPct val="120000"/>
              </a:lnSpc>
            </a:pP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收到预收款时，纳税义务</a:t>
            </a:r>
            <a:r>
              <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未发生，仅预缴</a:t>
            </a:r>
            <a:endPar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8"/>
          <p:cNvSpPr>
            <a:spLocks noChangeArrowheads="1"/>
          </p:cNvSpPr>
          <p:nvPr/>
        </p:nvSpPr>
        <p:spPr bwMode="auto">
          <a:xfrm>
            <a:off x="1004187" y="5333355"/>
            <a:ext cx="6789983" cy="14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一般计税方法</a:t>
            </a: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预征率为</a:t>
            </a: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简易计税方法</a:t>
            </a: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预征率为</a:t>
            </a:r>
            <a:r>
              <a:rPr lang="en-US" altLang="zh-CN"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br>
              <a:rPr lang="zh-CN" altLang="en-US" sz="2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400" b="1" dirty="0">
              <a:solidFill>
                <a:schemeClr val="accent5">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824308" y="3681512"/>
            <a:ext cx="4171912" cy="830997"/>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借：银行存款</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贷：预收账款</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5996220" y="3681512"/>
            <a:ext cx="5084156" cy="830997"/>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借：应交税费</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预交增值税</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贷：银行存款    </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decel="5000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decel="5000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4"/>
                                        </p:tgtEl>
                                        <p:attrNameLst>
                                          <p:attrName>ppt_y</p:attrName>
                                        </p:attrNameLst>
                                      </p:cBhvr>
                                      <p:tavLst>
                                        <p:tav tm="0">
                                          <p:val>
                                            <p:strVal val="#ppt_y"/>
                                          </p:val>
                                        </p:tav>
                                        <p:tav tm="100000">
                                          <p:val>
                                            <p:strVal val="#ppt_y"/>
                                          </p:val>
                                        </p:tav>
                                      </p:tavLst>
                                    </p:anim>
                                    <p:anim calcmode="lin" valueType="num">
                                      <p:cBhvr>
                                        <p:cTn id="4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4"/>
                                        </p:tgtEl>
                                      </p:cBhvr>
                                    </p:animEffect>
                                  </p:childTnLst>
                                </p:cTn>
                              </p:par>
                            </p:childTnLst>
                          </p:cTn>
                        </p:par>
                        <p:par>
                          <p:cTn id="52" fill="hold">
                            <p:stCondLst>
                              <p:cond delay="1899"/>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8"/>
                                        </p:tgtEl>
                                      </p:cBhvr>
                                    </p:animEffect>
                                  </p:childTnLst>
                                </p:cTn>
                              </p:par>
                            </p:childTnLst>
                          </p:cTn>
                        </p:par>
                        <p:par>
                          <p:cTn id="60" fill="hold">
                            <p:stCondLst>
                              <p:cond delay="39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7" grpId="0"/>
      <p:bldP spid="8" grpId="0" animBg="1"/>
      <p:bldP spid="10" grpId="0"/>
      <p:bldP spid="15" grpId="0"/>
      <p:bldP spid="32" grpId="0"/>
      <p:bldP spid="1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îšļîdé"/>
          <p:cNvSpPr/>
          <p:nvPr/>
        </p:nvSpPr>
        <p:spPr bwMode="auto">
          <a:xfrm>
            <a:off x="728319" y="2683606"/>
            <a:ext cx="10850563" cy="1413405"/>
          </a:xfrm>
          <a:prstGeom prst="homePlate">
            <a:avLst>
              <a:gd name="adj" fmla="val 35856"/>
            </a:avLst>
          </a:prstGeom>
          <a:solidFill>
            <a:schemeClr val="accent3">
              <a:alpha val="89000"/>
            </a:schemeClr>
          </a:solidFill>
          <a:ln w="47625" algn="ctr">
            <a:solidFill>
              <a:schemeClr val="bg1"/>
            </a:solidFill>
            <a:miter lim="800000"/>
          </a:ln>
          <a:effectLst/>
        </p:spPr>
        <p:txBody>
          <a:bodyPr wrap="square" tIns="91440" bIns="91440" anchor="t">
            <a:noAutofit/>
          </a:bodyPr>
          <a:lstStyle/>
          <a:p>
            <a:pPr algn="ctr">
              <a:lnSpc>
                <a:spcPct val="9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íŝļïḋè"/>
          <p:cNvSpPr/>
          <p:nvPr/>
        </p:nvSpPr>
        <p:spPr bwMode="gray">
          <a:xfrm>
            <a:off x="1333708" y="3140317"/>
            <a:ext cx="8752999" cy="21930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rmAutofit/>
          </a:bodyPr>
          <a:lstStyle/>
          <a:p>
            <a:pPr algn="ctr">
              <a:lnSpc>
                <a:spcPct val="90000"/>
              </a:lnSpc>
            </a:pPr>
            <a:endParaRPr lang="en-US" sz="2400" dirty="0">
              <a:solidFill>
                <a:schemeClr val="bg1"/>
              </a:solidFill>
              <a:latin typeface="微软雅黑" panose="020B0503020204020204" pitchFamily="34" charset="-122"/>
              <a:ea typeface="微软雅黑" panose="020B0503020204020204" pitchFamily="34" charset="-122"/>
            </a:endParaRPr>
          </a:p>
        </p:txBody>
      </p:sp>
      <p:grpSp>
        <p:nvGrpSpPr>
          <p:cNvPr id="2"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1415772"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预收款</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14"/>
          <p:cNvSpPr>
            <a:spLocks noChangeArrowheads="1"/>
          </p:cNvSpPr>
          <p:nvPr/>
        </p:nvSpPr>
        <p:spPr bwMode="auto">
          <a:xfrm>
            <a:off x="1333708" y="1455420"/>
            <a:ext cx="534981" cy="533400"/>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10" name="TextBox 13"/>
          <p:cNvSpPr>
            <a:spLocks noChangeArrowheads="1"/>
          </p:cNvSpPr>
          <p:nvPr/>
        </p:nvSpPr>
        <p:spPr bwMode="auto">
          <a:xfrm>
            <a:off x="1970287" y="1499988"/>
            <a:ext cx="5823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发包方强行要求开具发票</a:t>
            </a:r>
            <a:endParaRPr 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i$ḷïdé"/>
          <p:cNvSpPr/>
          <p:nvPr/>
        </p:nvSpPr>
        <p:spPr>
          <a:xfrm>
            <a:off x="1932173" y="2040129"/>
            <a:ext cx="7394707" cy="495524"/>
          </a:xfrm>
          <a:prstGeom prst="rect">
            <a:avLst/>
          </a:prstGeom>
        </p:spPr>
        <p:txBody>
          <a:bodyPr wrap="square" lIns="117208" tIns="58604" rIns="117208" bIns="58604">
            <a:normAutofit fontScale="77500" lnSpcReduction="20000"/>
          </a:bodyPr>
          <a:lstStyle/>
          <a:p>
            <a:pPr>
              <a:lnSpc>
                <a:spcPct val="120000"/>
              </a:lnSpc>
            </a:pP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收到预收款时，因开具发票</a:t>
            </a:r>
            <a:r>
              <a:rPr lang="en-US" altLang="zh-CN"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纳税义务</a:t>
            </a:r>
            <a:r>
              <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发生，确认收入</a:t>
            </a:r>
            <a:endParaRPr lang="zh-CN" altLang="en-US" sz="3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868689" y="3140317"/>
            <a:ext cx="8066519" cy="1815882"/>
          </a:xfrm>
          <a:prstGeom prst="rect">
            <a:avLst/>
          </a:prstGeom>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借：银行存款</a:t>
            </a:r>
            <a:endPar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贷：预收账款</a:t>
            </a:r>
            <a:endPar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应交税费</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应交增值税（销项）</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decel="5000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7" grpId="0"/>
      <p:bldP spid="8" grpId="0" animBg="1"/>
      <p:bldP spid="10" grpId="0"/>
      <p:bldP spid="1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
          <p:cNvGrpSpPr/>
          <p:nvPr/>
        </p:nvGrpSpPr>
        <p:grpSpPr>
          <a:xfrm>
            <a:off x="433893" y="292299"/>
            <a:ext cx="726846" cy="726846"/>
            <a:chOff x="1965186" y="1419622"/>
            <a:chExt cx="302558" cy="314067"/>
          </a:xfrm>
        </p:grpSpPr>
        <p:sp>
          <p:nvSpPr>
            <p:cNvPr id="5" name="矩形 4"/>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 name="矩形 6"/>
          <p:cNvSpPr/>
          <p:nvPr/>
        </p:nvSpPr>
        <p:spPr>
          <a:xfrm>
            <a:off x="1333708" y="310183"/>
            <a:ext cx="8048998"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工程结算</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基于发包方拖欠进度款的情形</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14"/>
          <p:cNvSpPr>
            <a:spLocks noChangeArrowheads="1"/>
          </p:cNvSpPr>
          <p:nvPr/>
        </p:nvSpPr>
        <p:spPr bwMode="auto">
          <a:xfrm>
            <a:off x="1939098" y="1070336"/>
            <a:ext cx="534981" cy="533400"/>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sym typeface="Arial Unicode MS" panose="020B0604020202020204" pitchFamily="34" charset="-122"/>
            </a:endParaRPr>
          </a:p>
        </p:txBody>
      </p:sp>
      <p:sp>
        <p:nvSpPr>
          <p:cNvPr id="10" name="TextBox 13"/>
          <p:cNvSpPr>
            <a:spLocks noChangeArrowheads="1"/>
          </p:cNvSpPr>
          <p:nvPr/>
        </p:nvSpPr>
        <p:spPr bwMode="auto">
          <a:xfrm>
            <a:off x="2810057" y="1080516"/>
            <a:ext cx="7365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关键：款项是否收到？发票是否开具？</a:t>
            </a:r>
            <a:endParaRPr 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ïṥḻiḍe"/>
          <p:cNvSpPr/>
          <p:nvPr/>
        </p:nvSpPr>
        <p:spPr>
          <a:xfrm>
            <a:off x="6298415" y="2358732"/>
            <a:ext cx="446333" cy="1385955"/>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2" name="îṣḻïḋé"/>
          <p:cNvSpPr/>
          <p:nvPr/>
        </p:nvSpPr>
        <p:spPr>
          <a:xfrm>
            <a:off x="4659013" y="1971588"/>
            <a:ext cx="1689691" cy="2160240"/>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b="1" dirty="0">
                <a:latin typeface="微软雅黑" panose="020B0503020204020204" pitchFamily="34" charset="-122"/>
                <a:ea typeface="微软雅黑" panose="020B0503020204020204" pitchFamily="34" charset="-122"/>
              </a:rPr>
              <a:t>情形一</a:t>
            </a:r>
            <a:endParaRPr lang="zh-CN" altLang="en-US" sz="2000" b="1" dirty="0">
              <a:latin typeface="微软雅黑" panose="020B0503020204020204" pitchFamily="34" charset="-122"/>
              <a:ea typeface="微软雅黑" panose="020B0503020204020204" pitchFamily="34" charset="-122"/>
            </a:endParaRPr>
          </a:p>
        </p:txBody>
      </p:sp>
      <p:sp>
        <p:nvSpPr>
          <p:cNvPr id="13" name="îsliḍe"/>
          <p:cNvSpPr/>
          <p:nvPr/>
        </p:nvSpPr>
        <p:spPr>
          <a:xfrm>
            <a:off x="6855257" y="1971588"/>
            <a:ext cx="1689691" cy="2160240"/>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b="1" dirty="0">
                <a:latin typeface="微软雅黑" panose="020B0503020204020204" pitchFamily="34" charset="-122"/>
                <a:ea typeface="微软雅黑" panose="020B0503020204020204" pitchFamily="34" charset="-122"/>
              </a:rPr>
              <a:t>情形二</a:t>
            </a:r>
            <a:endParaRPr lang="zh-CN" altLang="en-US" sz="2000" b="1" dirty="0">
              <a:latin typeface="微软雅黑" panose="020B0503020204020204" pitchFamily="34" charset="-122"/>
              <a:ea typeface="微软雅黑" panose="020B0503020204020204" pitchFamily="34" charset="-122"/>
            </a:endParaRPr>
          </a:p>
        </p:txBody>
      </p:sp>
      <p:sp>
        <p:nvSpPr>
          <p:cNvPr id="27" name="îŝlïḋê"/>
          <p:cNvSpPr/>
          <p:nvPr/>
        </p:nvSpPr>
        <p:spPr>
          <a:xfrm>
            <a:off x="4155464" y="2722891"/>
            <a:ext cx="582324" cy="657634"/>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5" name="îšḷïdé"/>
          <p:cNvSpPr/>
          <p:nvPr/>
        </p:nvSpPr>
        <p:spPr>
          <a:xfrm>
            <a:off x="8276187" y="2722891"/>
            <a:ext cx="582324" cy="657634"/>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3" name="矩形 2"/>
          <p:cNvSpPr/>
          <p:nvPr/>
        </p:nvSpPr>
        <p:spPr>
          <a:xfrm>
            <a:off x="291920" y="2831735"/>
            <a:ext cx="3500201" cy="707886"/>
          </a:xfrm>
          <a:prstGeom prst="rect">
            <a:avLst/>
          </a:prstGeom>
        </p:spPr>
        <p:txBody>
          <a:bodyPr wrap="square">
            <a:spAutoFit/>
          </a:bodyPr>
          <a:lstStyle/>
          <a:p>
            <a:pPr algn="r"/>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发包方拖欠进度结算款</a:t>
            </a:r>
            <a:endPar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r"/>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且合同没有约定付款时间</a:t>
            </a:r>
            <a:endPar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nvSpPr>
        <p:spPr>
          <a:xfrm>
            <a:off x="9025666" y="2740277"/>
            <a:ext cx="3014089" cy="707886"/>
          </a:xfrm>
          <a:prstGeom prst="rect">
            <a:avLst/>
          </a:prstGeom>
        </p:spPr>
        <p:txBody>
          <a:bodyPr wrap="square">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收到全部或部分进度款</a:t>
            </a:r>
            <a:endPar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或合同约定付款时间</a:t>
            </a:r>
            <a:endPar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4213443" y="2740277"/>
            <a:ext cx="471536" cy="646331"/>
          </a:xfrm>
          <a:prstGeom prst="rect">
            <a:avLst/>
          </a:prstGeom>
          <a:noFill/>
        </p:spPr>
        <p:txBody>
          <a:bodyPr wrap="square" rtlCol="0">
            <a:spAutoFit/>
          </a:bodyPr>
          <a:lstStyle/>
          <a:p>
            <a:r>
              <a:rPr kumimoji="1" lang="en-US" altLang="zh-CN" sz="3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a:t>
            </a:r>
            <a:endParaRPr kumimoji="1" lang="zh-CN" altLang="en-US" sz="3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8348506" y="2740277"/>
            <a:ext cx="443148" cy="646331"/>
          </a:xfrm>
          <a:prstGeom prst="rect">
            <a:avLst/>
          </a:prstGeom>
          <a:noFill/>
        </p:spPr>
        <p:txBody>
          <a:bodyPr wrap="square" rtlCol="0">
            <a:spAutoFit/>
          </a:bodyPr>
          <a:lstStyle/>
          <a:p>
            <a:r>
              <a:rPr kumimoji="1" lang="en-US" altLang="zh-CN" sz="36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B</a:t>
            </a:r>
            <a:endParaRPr kumimoji="1" lang="zh-CN" altLang="en-US" sz="3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8"/>
          <p:cNvSpPr>
            <a:spLocks noChangeArrowheads="1"/>
          </p:cNvSpPr>
          <p:nvPr/>
        </p:nvSpPr>
        <p:spPr bwMode="auto">
          <a:xfrm>
            <a:off x="291921" y="4184024"/>
            <a:ext cx="5804079"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纳税义务</a:t>
            </a: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完工进行工程进度结算当天</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借：银行存款</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       贷：工程结算</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              应交税费</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应交增值税（销项税额）</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8"/>
          <p:cNvSpPr>
            <a:spLocks noChangeArrowheads="1"/>
          </p:cNvSpPr>
          <p:nvPr/>
        </p:nvSpPr>
        <p:spPr bwMode="auto">
          <a:xfrm>
            <a:off x="6348705" y="4248399"/>
            <a:ext cx="6169560"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纳税义务</a:t>
            </a: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工程结算或合同约定付款时间</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借：银行存款（收到部分）</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应收账款（拖欠部分）</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       贷：工程结算</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              应交税费</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应交增值税（销项税额）</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应交税费</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待转销项税额</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0.7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0.70"/>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strVal val="#ppt_w*0.70"/>
                                          </p:val>
                                        </p:tav>
                                        <p:tav tm="100000">
                                          <p:val>
                                            <p:strVal val="#ppt_w"/>
                                          </p:val>
                                        </p:tav>
                                      </p:tavLst>
                                    </p:anim>
                                    <p:anim calcmode="lin" valueType="num">
                                      <p:cBhvr>
                                        <p:cTn id="44" dur="1000" fill="hold"/>
                                        <p:tgtEl>
                                          <p:spTgt spid="27"/>
                                        </p:tgtEl>
                                        <p:attrNameLst>
                                          <p:attrName>ppt_h</p:attrName>
                                        </p:attrNameLst>
                                      </p:cBhvr>
                                      <p:tavLst>
                                        <p:tav tm="0">
                                          <p:val>
                                            <p:strVal val="#ppt_h"/>
                                          </p:val>
                                        </p:tav>
                                        <p:tav tm="100000">
                                          <p:val>
                                            <p:strVal val="#ppt_h"/>
                                          </p:val>
                                        </p:tav>
                                      </p:tavLst>
                                    </p:anim>
                                    <p:animEffect transition="in" filter="fade">
                                      <p:cBhvr>
                                        <p:cTn id="45" dur="1000"/>
                                        <p:tgtEl>
                                          <p:spTgt spid="2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ppt_w</p:attrName>
                                        </p:attrNameLst>
                                      </p:cBhvr>
                                      <p:tavLst>
                                        <p:tav tm="0">
                                          <p:val>
                                            <p:strVal val="#ppt_w*0.70"/>
                                          </p:val>
                                        </p:tav>
                                        <p:tav tm="100000">
                                          <p:val>
                                            <p:strVal val="#ppt_w"/>
                                          </p:val>
                                        </p:tav>
                                      </p:tavLst>
                                    </p:anim>
                                    <p:anim calcmode="lin" valueType="num">
                                      <p:cBhvr>
                                        <p:cTn id="49" dur="1000" fill="hold"/>
                                        <p:tgtEl>
                                          <p:spTgt spid="25"/>
                                        </p:tgtEl>
                                        <p:attrNameLst>
                                          <p:attrName>ppt_h</p:attrName>
                                        </p:attrNameLst>
                                      </p:cBhvr>
                                      <p:tavLst>
                                        <p:tav tm="0">
                                          <p:val>
                                            <p:strVal val="#ppt_h"/>
                                          </p:val>
                                        </p:tav>
                                        <p:tav tm="100000">
                                          <p:val>
                                            <p:strVal val="#ppt_h"/>
                                          </p:val>
                                        </p:tav>
                                      </p:tavLst>
                                    </p:anim>
                                    <p:animEffect transition="in" filter="fade">
                                      <p:cBhvr>
                                        <p:cTn id="50" dur="1000"/>
                                        <p:tgtEl>
                                          <p:spTgt spid="25"/>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strVal val="#ppt_w*0.70"/>
                                          </p:val>
                                        </p:tav>
                                        <p:tav tm="100000">
                                          <p:val>
                                            <p:strVal val="#ppt_w"/>
                                          </p:val>
                                        </p:tav>
                                      </p:tavLst>
                                    </p:anim>
                                    <p:anim calcmode="lin" valueType="num">
                                      <p:cBhvr>
                                        <p:cTn id="54" dur="1000" fill="hold"/>
                                        <p:tgtEl>
                                          <p:spTgt spid="3"/>
                                        </p:tgtEl>
                                        <p:attrNameLst>
                                          <p:attrName>ppt_h</p:attrName>
                                        </p:attrNameLst>
                                      </p:cBhvr>
                                      <p:tavLst>
                                        <p:tav tm="0">
                                          <p:val>
                                            <p:strVal val="#ppt_h"/>
                                          </p:val>
                                        </p:tav>
                                        <p:tav tm="100000">
                                          <p:val>
                                            <p:strVal val="#ppt_h"/>
                                          </p:val>
                                        </p:tav>
                                      </p:tavLst>
                                    </p:anim>
                                    <p:animEffect transition="in" filter="fade">
                                      <p:cBhvr>
                                        <p:cTn id="55" dur="1000"/>
                                        <p:tgtEl>
                                          <p:spTgt spid="3"/>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0" fill="hold"/>
                                        <p:tgtEl>
                                          <p:spTgt spid="29"/>
                                        </p:tgtEl>
                                        <p:attrNameLst>
                                          <p:attrName>ppt_w</p:attrName>
                                        </p:attrNameLst>
                                      </p:cBhvr>
                                      <p:tavLst>
                                        <p:tav tm="0">
                                          <p:val>
                                            <p:strVal val="#ppt_w*0.70"/>
                                          </p:val>
                                        </p:tav>
                                        <p:tav tm="100000">
                                          <p:val>
                                            <p:strVal val="#ppt_w"/>
                                          </p:val>
                                        </p:tav>
                                      </p:tavLst>
                                    </p:anim>
                                    <p:anim calcmode="lin" valueType="num">
                                      <p:cBhvr>
                                        <p:cTn id="59" dur="1000" fill="hold"/>
                                        <p:tgtEl>
                                          <p:spTgt spid="29"/>
                                        </p:tgtEl>
                                        <p:attrNameLst>
                                          <p:attrName>ppt_h</p:attrName>
                                        </p:attrNameLst>
                                      </p:cBhvr>
                                      <p:tavLst>
                                        <p:tav tm="0">
                                          <p:val>
                                            <p:strVal val="#ppt_h"/>
                                          </p:val>
                                        </p:tav>
                                        <p:tav tm="100000">
                                          <p:val>
                                            <p:strVal val="#ppt_h"/>
                                          </p:val>
                                        </p:tav>
                                      </p:tavLst>
                                    </p:anim>
                                    <p:animEffect transition="in" filter="fade">
                                      <p:cBhvr>
                                        <p:cTn id="60" dur="1000"/>
                                        <p:tgtEl>
                                          <p:spTgt spid="29"/>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strVal val="#ppt_w*0.70"/>
                                          </p:val>
                                        </p:tav>
                                        <p:tav tm="100000">
                                          <p:val>
                                            <p:strVal val="#ppt_w"/>
                                          </p:val>
                                        </p:tav>
                                      </p:tavLst>
                                    </p:anim>
                                    <p:anim calcmode="lin" valueType="num">
                                      <p:cBhvr>
                                        <p:cTn id="64" dur="1000" fill="hold"/>
                                        <p:tgtEl>
                                          <p:spTgt spid="30"/>
                                        </p:tgtEl>
                                        <p:attrNameLst>
                                          <p:attrName>ppt_h</p:attrName>
                                        </p:attrNameLst>
                                      </p:cBhvr>
                                      <p:tavLst>
                                        <p:tav tm="0">
                                          <p:val>
                                            <p:strVal val="#ppt_h"/>
                                          </p:val>
                                        </p:tav>
                                        <p:tav tm="100000">
                                          <p:val>
                                            <p:strVal val="#ppt_h"/>
                                          </p:val>
                                        </p:tav>
                                      </p:tavLst>
                                    </p:anim>
                                    <p:animEffect transition="in" filter="fade">
                                      <p:cBhvr>
                                        <p:cTn id="65" dur="1000"/>
                                        <p:tgtEl>
                                          <p:spTgt spid="30"/>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strVal val="#ppt_w*0.70"/>
                                          </p:val>
                                        </p:tav>
                                        <p:tav tm="100000">
                                          <p:val>
                                            <p:strVal val="#ppt_w"/>
                                          </p:val>
                                        </p:tav>
                                      </p:tavLst>
                                    </p:anim>
                                    <p:anim calcmode="lin" valueType="num">
                                      <p:cBhvr>
                                        <p:cTn id="69" dur="1000" fill="hold"/>
                                        <p:tgtEl>
                                          <p:spTgt spid="31"/>
                                        </p:tgtEl>
                                        <p:attrNameLst>
                                          <p:attrName>ppt_h</p:attrName>
                                        </p:attrNameLst>
                                      </p:cBhvr>
                                      <p:tavLst>
                                        <p:tav tm="0">
                                          <p:val>
                                            <p:strVal val="#ppt_h"/>
                                          </p:val>
                                        </p:tav>
                                        <p:tav tm="100000">
                                          <p:val>
                                            <p:strVal val="#ppt_h"/>
                                          </p:val>
                                        </p:tav>
                                      </p:tavLst>
                                    </p:anim>
                                    <p:animEffect transition="in" filter="fade">
                                      <p:cBhvr>
                                        <p:cTn id="70" dur="1000"/>
                                        <p:tgtEl>
                                          <p:spTgt spid="31"/>
                                        </p:tgtEl>
                                      </p:cBhvr>
                                    </p:animEffect>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2" grpId="0" animBg="1"/>
      <p:bldP spid="13" grpId="0" animBg="1"/>
      <p:bldP spid="27" grpId="0" animBg="1"/>
      <p:bldP spid="25" grpId="0" animBg="1"/>
      <p:bldP spid="3" grpId="0"/>
      <p:bldP spid="29" grpId="0"/>
      <p:bldP spid="30" grpId="0"/>
      <p:bldP spid="31" grpId="0"/>
      <p:bldP spid="3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p:cNvGrpSpPr/>
          <p:nvPr/>
        </p:nvGrpSpPr>
        <p:grpSpPr>
          <a:xfrm>
            <a:off x="433893" y="292299"/>
            <a:ext cx="726846" cy="726846"/>
            <a:chOff x="1965186" y="1419622"/>
            <a:chExt cx="302558" cy="314067"/>
          </a:xfrm>
        </p:grpSpPr>
        <p:sp>
          <p:nvSpPr>
            <p:cNvPr id="6" name="矩形 5"/>
            <p:cNvSpPr/>
            <p:nvPr/>
          </p:nvSpPr>
          <p:spPr>
            <a:xfrm>
              <a:off x="1965186" y="1419622"/>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087744" y="155368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矩形 7"/>
          <p:cNvSpPr/>
          <p:nvPr/>
        </p:nvSpPr>
        <p:spPr>
          <a:xfrm>
            <a:off x="1333708" y="310183"/>
            <a:ext cx="6407523" cy="584775"/>
          </a:xfrm>
          <a:prstGeom prst="rect">
            <a:avLst/>
          </a:prstGeom>
        </p:spPr>
        <p:txBody>
          <a:bodyPr wrap="non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总分包工程项目</a:t>
            </a: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简易计税方法</a:t>
            </a:r>
            <a:endParaRPr lang="zh-CN"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3"/>
          <p:cNvSpPr>
            <a:spLocks noChangeArrowheads="1"/>
          </p:cNvSpPr>
          <p:nvPr/>
        </p:nvSpPr>
        <p:spPr bwMode="auto">
          <a:xfrm>
            <a:off x="2321931" y="1494032"/>
            <a:ext cx="4238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总包方的会计核算</a:t>
            </a:r>
            <a:endParaRPr lang="en-US" sz="2200" spc="3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 10"/>
          <p:cNvGrpSpPr/>
          <p:nvPr/>
        </p:nvGrpSpPr>
        <p:grpSpPr>
          <a:xfrm>
            <a:off x="1362736" y="1814285"/>
            <a:ext cx="4733264" cy="124636"/>
            <a:chOff x="1362736" y="1799771"/>
            <a:chExt cx="4733264" cy="124636"/>
          </a:xfrm>
        </p:grpSpPr>
        <p:sp>
          <p:nvSpPr>
            <p:cNvPr id="12" name="矩形 11"/>
            <p:cNvSpPr/>
            <p:nvPr/>
          </p:nvSpPr>
          <p:spPr>
            <a:xfrm>
              <a:off x="1379538" y="1799771"/>
              <a:ext cx="826633" cy="1246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13" name="直线连接符 12"/>
            <p:cNvCxnSpPr/>
            <p:nvPr/>
          </p:nvCxnSpPr>
          <p:spPr>
            <a:xfrm>
              <a:off x="1362736" y="1909893"/>
              <a:ext cx="47332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iṧļiḍe"/>
          <p:cNvSpPr/>
          <p:nvPr/>
        </p:nvSpPr>
        <p:spPr>
          <a:xfrm>
            <a:off x="668756" y="3051934"/>
            <a:ext cx="11412441" cy="3310227"/>
          </a:xfrm>
          <a:prstGeom prst="rect">
            <a:avLst/>
          </a:prstGeom>
          <a:solidFill>
            <a:schemeClr val="tx2">
              <a:lumMod val="20000"/>
              <a:lumOff val="80000"/>
              <a:alpha val="4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endParaRPr>
          </a:p>
        </p:txBody>
      </p:sp>
      <p:cxnSp>
        <p:nvCxnSpPr>
          <p:cNvPr id="22" name="直接连接符 10"/>
          <p:cNvCxnSpPr/>
          <p:nvPr/>
        </p:nvCxnSpPr>
        <p:spPr>
          <a:xfrm flipH="1">
            <a:off x="4323144" y="3091016"/>
            <a:ext cx="1" cy="3193871"/>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11"/>
          <p:cNvCxnSpPr/>
          <p:nvPr/>
        </p:nvCxnSpPr>
        <p:spPr>
          <a:xfrm flipH="1">
            <a:off x="7650656" y="3078137"/>
            <a:ext cx="2" cy="3193871"/>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4" name="îṣļîḑè"/>
          <p:cNvSpPr/>
          <p:nvPr/>
        </p:nvSpPr>
        <p:spPr>
          <a:xfrm rot="5400000">
            <a:off x="2380072" y="2345244"/>
            <a:ext cx="557356" cy="419054"/>
          </a:xfrm>
          <a:prstGeom prst="rightArrow">
            <a:avLst>
              <a:gd name="adj1" fmla="val 32000"/>
              <a:gd name="adj2" fmla="val 64000"/>
            </a:avLst>
          </a:prstGeom>
          <a:solidFill>
            <a:schemeClr val="tx2">
              <a:lumMod val="20000"/>
              <a:lumOff val="80000"/>
            </a:schemeClr>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2" name="iṡḻidé"/>
          <p:cNvSpPr/>
          <p:nvPr/>
        </p:nvSpPr>
        <p:spPr>
          <a:xfrm rot="5400000">
            <a:off x="9049937" y="2345242"/>
            <a:ext cx="557355" cy="419054"/>
          </a:xfrm>
          <a:prstGeom prst="rightArrow">
            <a:avLst>
              <a:gd name="adj1" fmla="val 32000"/>
              <a:gd name="adj2" fmla="val 64000"/>
            </a:avLst>
          </a:prstGeom>
          <a:solidFill>
            <a:schemeClr val="tx2">
              <a:lumMod val="20000"/>
              <a:lumOff val="80000"/>
            </a:schemeClr>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0" name="işļïḑé"/>
          <p:cNvSpPr/>
          <p:nvPr/>
        </p:nvSpPr>
        <p:spPr>
          <a:xfrm rot="5400000">
            <a:off x="5646645" y="2352127"/>
            <a:ext cx="694073" cy="521847"/>
          </a:xfrm>
          <a:prstGeom prst="rightArrow">
            <a:avLst>
              <a:gd name="adj1" fmla="val 32000"/>
              <a:gd name="adj2" fmla="val 64000"/>
            </a:avLst>
          </a:prstGeom>
          <a:solidFill>
            <a:schemeClr val="tx2">
              <a:lumMod val="20000"/>
              <a:lumOff val="80000"/>
            </a:schemeClr>
          </a:solidFill>
          <a:ln w="12700">
            <a:miter lim="400000"/>
          </a:ln>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980650" y="3401150"/>
            <a:ext cx="29930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总包方与业主结算并全额开具发票</a:t>
            </a:r>
            <a:endParaRPr lang="zh-CN" altLang="en-US" sz="20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9" name="TextBox 50"/>
          <p:cNvSpPr>
            <a:spLocks noChangeArrowheads="1"/>
          </p:cNvSpPr>
          <p:nvPr/>
        </p:nvSpPr>
        <p:spPr bwMode="auto">
          <a:xfrm>
            <a:off x="783610" y="4330967"/>
            <a:ext cx="3707823"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借：银行存款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应收账款</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30000"/>
              </a:lnSpc>
              <a:buFont typeface="Arial" panose="020B0604020202020204" pitchFamily="34" charse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贷：工程结算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30000"/>
              </a:lnSpc>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应交税费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简易计税</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矩形 59"/>
          <p:cNvSpPr>
            <a:spLocks noChangeArrowheads="1"/>
          </p:cNvSpPr>
          <p:nvPr/>
        </p:nvSpPr>
        <p:spPr bwMode="auto">
          <a:xfrm>
            <a:off x="4560511" y="3299253"/>
            <a:ext cx="29930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总包方与分包方结算</a:t>
            </a:r>
            <a:endParaRPr lang="en-US" altLang="zh-CN"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未支付工程款且分包方未开具发票</a:t>
            </a:r>
            <a:endParaRPr lang="zh-CN" altLang="en-US" sz="20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1" name="矩形 60"/>
          <p:cNvSpPr>
            <a:spLocks noChangeArrowheads="1"/>
          </p:cNvSpPr>
          <p:nvPr/>
        </p:nvSpPr>
        <p:spPr bwMode="auto">
          <a:xfrm>
            <a:off x="8222924" y="3226542"/>
            <a:ext cx="3379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总包方向分包方支付工程款且取得分包方开具的发票</a:t>
            </a:r>
            <a:endParaRPr lang="zh-CN" altLang="en-US" sz="20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50"/>
          <p:cNvSpPr>
            <a:spLocks noChangeArrowheads="1"/>
          </p:cNvSpPr>
          <p:nvPr/>
        </p:nvSpPr>
        <p:spPr bwMode="auto">
          <a:xfrm>
            <a:off x="4377800" y="4507203"/>
            <a:ext cx="3091427"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借：工程施工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合同成本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贷：应付账款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分包方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0"/>
          <p:cNvSpPr>
            <a:spLocks noChangeArrowheads="1"/>
          </p:cNvSpPr>
          <p:nvPr/>
        </p:nvSpPr>
        <p:spPr bwMode="auto">
          <a:xfrm>
            <a:off x="7927179" y="4109036"/>
            <a:ext cx="3988037" cy="198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借：应付账款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分包方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贷：银行存款银行存款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应收账款</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同时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借：应交税费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简易计税（分包额部分）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贷：工程施工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合同成本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30000"/>
              </a:lnSpc>
              <a:buFont typeface="Arial" panose="020B0604020202020204" pitchFamily="34" charset="0"/>
              <a:buNone/>
            </a:pP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4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outHorizontal)">
                                      <p:cBhvr>
                                        <p:cTn id="31" dur="500"/>
                                        <p:tgtEl>
                                          <p:spTgt spid="22"/>
                                        </p:tgtEl>
                                      </p:cBhvr>
                                    </p:animEffect>
                                  </p:childTnLst>
                                </p:cTn>
                              </p:par>
                              <p:par>
                                <p:cTn id="32" presetID="16" presetClass="entr" presetSubtype="42"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outHorizontal)">
                                      <p:cBhvr>
                                        <p:cTn id="34" dur="500"/>
                                        <p:tgtEl>
                                          <p:spTgt spid="23"/>
                                        </p:tgtEl>
                                      </p:cBhvr>
                                    </p:animEffect>
                                  </p:childTnLst>
                                </p:cTn>
                              </p:par>
                            </p:childTnLst>
                          </p:cTn>
                        </p:par>
                        <p:par>
                          <p:cTn id="35" fill="hold">
                            <p:stCondLst>
                              <p:cond delay="3000"/>
                            </p:stCondLst>
                            <p:childTnLst>
                              <p:par>
                                <p:cTn id="36" presetID="2" presetClass="entr" presetSubtype="4" decel="50000" fill="hold" grpId="1"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1000" fill="hold"/>
                                        <p:tgtEl>
                                          <p:spTgt spid="58"/>
                                        </p:tgtEl>
                                        <p:attrNameLst>
                                          <p:attrName>ppt_x</p:attrName>
                                        </p:attrNameLst>
                                      </p:cBhvr>
                                      <p:tavLst>
                                        <p:tav tm="0">
                                          <p:val>
                                            <p:strVal val="#ppt_x"/>
                                          </p:val>
                                        </p:tav>
                                        <p:tav tm="100000">
                                          <p:val>
                                            <p:strVal val="#ppt_x"/>
                                          </p:val>
                                        </p:tav>
                                      </p:tavLst>
                                    </p:anim>
                                    <p:anim calcmode="lin" valueType="num">
                                      <p:cBhvr additive="base">
                                        <p:cTn id="39" dur="1000" fill="hold"/>
                                        <p:tgtEl>
                                          <p:spTgt spid="58"/>
                                        </p:tgtEl>
                                        <p:attrNameLst>
                                          <p:attrName>ppt_y</p:attrName>
                                        </p:attrNameLst>
                                      </p:cBhvr>
                                      <p:tavLst>
                                        <p:tav tm="0">
                                          <p:val>
                                            <p:strVal val="1+#ppt_h/2"/>
                                          </p:val>
                                        </p:tav>
                                        <p:tav tm="100000">
                                          <p:val>
                                            <p:strVal val="#ppt_y"/>
                                          </p:val>
                                        </p:tav>
                                      </p:tavLst>
                                    </p:anim>
                                  </p:childTnLst>
                                </p:cTn>
                              </p:par>
                              <p:par>
                                <p:cTn id="40" presetID="2" presetClass="entr" presetSubtype="4" decel="50000" fill="hold" grpId="1"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1000" fill="hold"/>
                                        <p:tgtEl>
                                          <p:spTgt spid="59"/>
                                        </p:tgtEl>
                                        <p:attrNameLst>
                                          <p:attrName>ppt_x</p:attrName>
                                        </p:attrNameLst>
                                      </p:cBhvr>
                                      <p:tavLst>
                                        <p:tav tm="0">
                                          <p:val>
                                            <p:strVal val="#ppt_x"/>
                                          </p:val>
                                        </p:tav>
                                        <p:tav tm="100000">
                                          <p:val>
                                            <p:strVal val="#ppt_x"/>
                                          </p:val>
                                        </p:tav>
                                      </p:tavLst>
                                    </p:anim>
                                    <p:anim calcmode="lin" valueType="num">
                                      <p:cBhvr additive="base">
                                        <p:cTn id="43" dur="1000" fill="hold"/>
                                        <p:tgtEl>
                                          <p:spTgt spid="5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decel="50000" fill="hold" grpId="1"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1000" fill="hold"/>
                                        <p:tgtEl>
                                          <p:spTgt spid="60"/>
                                        </p:tgtEl>
                                        <p:attrNameLst>
                                          <p:attrName>ppt_x</p:attrName>
                                        </p:attrNameLst>
                                      </p:cBhvr>
                                      <p:tavLst>
                                        <p:tav tm="0">
                                          <p:val>
                                            <p:strVal val="#ppt_x"/>
                                          </p:val>
                                        </p:tav>
                                        <p:tav tm="100000">
                                          <p:val>
                                            <p:strVal val="#ppt_x"/>
                                          </p:val>
                                        </p:tav>
                                      </p:tavLst>
                                    </p:anim>
                                    <p:anim calcmode="lin" valueType="num">
                                      <p:cBhvr additive="base">
                                        <p:cTn id="48" dur="10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decel="50000" fill="hold" grpId="1"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1000" fill="hold"/>
                                        <p:tgtEl>
                                          <p:spTgt spid="62"/>
                                        </p:tgtEl>
                                        <p:attrNameLst>
                                          <p:attrName>ppt_x</p:attrName>
                                        </p:attrNameLst>
                                      </p:cBhvr>
                                      <p:tavLst>
                                        <p:tav tm="0">
                                          <p:val>
                                            <p:strVal val="#ppt_x"/>
                                          </p:val>
                                        </p:tav>
                                        <p:tav tm="100000">
                                          <p:val>
                                            <p:strVal val="#ppt_x"/>
                                          </p:val>
                                        </p:tav>
                                      </p:tavLst>
                                    </p:anim>
                                    <p:anim calcmode="lin" valueType="num">
                                      <p:cBhvr additive="base">
                                        <p:cTn id="52" dur="1000" fill="hold"/>
                                        <p:tgtEl>
                                          <p:spTgt spid="62"/>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decel="50000" fill="hold" grpId="1"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1000" fill="hold"/>
                                        <p:tgtEl>
                                          <p:spTgt spid="61"/>
                                        </p:tgtEl>
                                        <p:attrNameLst>
                                          <p:attrName>ppt_x</p:attrName>
                                        </p:attrNameLst>
                                      </p:cBhvr>
                                      <p:tavLst>
                                        <p:tav tm="0">
                                          <p:val>
                                            <p:strVal val="#ppt_x"/>
                                          </p:val>
                                        </p:tav>
                                        <p:tav tm="100000">
                                          <p:val>
                                            <p:strVal val="#ppt_x"/>
                                          </p:val>
                                        </p:tav>
                                      </p:tavLst>
                                    </p:anim>
                                    <p:anim calcmode="lin" valueType="num">
                                      <p:cBhvr additive="base">
                                        <p:cTn id="57" dur="1000" fill="hold"/>
                                        <p:tgtEl>
                                          <p:spTgt spid="61"/>
                                        </p:tgtEl>
                                        <p:attrNameLst>
                                          <p:attrName>ppt_y</p:attrName>
                                        </p:attrNameLst>
                                      </p:cBhvr>
                                      <p:tavLst>
                                        <p:tav tm="0">
                                          <p:val>
                                            <p:strVal val="1+#ppt_h/2"/>
                                          </p:val>
                                        </p:tav>
                                        <p:tav tm="100000">
                                          <p:val>
                                            <p:strVal val="#ppt_y"/>
                                          </p:val>
                                        </p:tav>
                                      </p:tavLst>
                                    </p:anim>
                                  </p:childTnLst>
                                </p:cTn>
                              </p:par>
                              <p:par>
                                <p:cTn id="58" presetID="2" presetClass="entr" presetSubtype="4" decel="50000" fill="hold" grpId="1"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1000" fill="hold"/>
                                        <p:tgtEl>
                                          <p:spTgt spid="63"/>
                                        </p:tgtEl>
                                        <p:attrNameLst>
                                          <p:attrName>ppt_x</p:attrName>
                                        </p:attrNameLst>
                                      </p:cBhvr>
                                      <p:tavLst>
                                        <p:tav tm="0">
                                          <p:val>
                                            <p:strVal val="#ppt_x"/>
                                          </p:val>
                                        </p:tav>
                                        <p:tav tm="100000">
                                          <p:val>
                                            <p:strVal val="#ppt_x"/>
                                          </p:val>
                                        </p:tav>
                                      </p:tavLst>
                                    </p:anim>
                                    <p:anim calcmode="lin" valueType="num">
                                      <p:cBhvr additive="base">
                                        <p:cTn id="61"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animBg="1"/>
      <p:bldP spid="58" grpId="1"/>
      <p:bldP spid="59" grpId="1"/>
      <p:bldP spid="60" grpId="1"/>
      <p:bldP spid="61" grpId="1"/>
      <p:bldP spid="62" grpId="1"/>
      <p:bldP spid="63" grpId="1"/>
    </p:bldLst>
  </p:timing>
</p:sld>
</file>

<file path=ppt/tags/tag1.xml><?xml version="1.0" encoding="utf-8"?>
<p:tagLst xmlns:p="http://schemas.openxmlformats.org/presentationml/2006/main">
  <p:tag name="ISPRING_PRESENTATION_TITLE" val="企业员工团队时间管理技能培训课件PPT模板"/>
</p:tagLst>
</file>

<file path=ppt/theme/theme1.xml><?xml version="1.0" encoding="utf-8"?>
<a:theme xmlns:a="http://schemas.openxmlformats.org/drawingml/2006/main" name="Office 主题">
  <a:themeElements>
    <a:clrScheme name="自定义 132">
      <a:dk1>
        <a:srgbClr val="000000"/>
      </a:dk1>
      <a:lt1>
        <a:srgbClr val="FFFFFF"/>
      </a:lt1>
      <a:dk2>
        <a:srgbClr val="44546A"/>
      </a:dk2>
      <a:lt2>
        <a:srgbClr val="E7E6E6"/>
      </a:lt2>
      <a:accent1>
        <a:srgbClr val="1D4582"/>
      </a:accent1>
      <a:accent2>
        <a:srgbClr val="1D4582"/>
      </a:accent2>
      <a:accent3>
        <a:srgbClr val="E42F4B"/>
      </a:accent3>
      <a:accent4>
        <a:srgbClr val="1D4582"/>
      </a:accent4>
      <a:accent5>
        <a:srgbClr val="1D4582"/>
      </a:accent5>
      <a:accent6>
        <a:srgbClr val="E42F4B"/>
      </a:accent6>
      <a:hlink>
        <a:srgbClr val="1D4582"/>
      </a:hlink>
      <a:folHlink>
        <a:srgbClr val="E42F4B"/>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8829</Words>
  <Application>WPS 演示</Application>
  <PresentationFormat>宽屏</PresentationFormat>
  <Paragraphs>2136</Paragraphs>
  <Slides>23</Slides>
  <Notes>23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Arial</vt:lpstr>
      <vt:lpstr>微软雅黑</vt:lpstr>
      <vt:lpstr>yuweij Medium</vt:lpstr>
      <vt:lpstr>Impact</vt:lpstr>
      <vt:lpstr>Arial Unicode MS</vt:lpstr>
      <vt:lpstr>Calibri Light</vt:lpstr>
      <vt:lpstr>Arial Unicode MS</vt:lpstr>
      <vt:lpstr>等线</vt:lpstr>
      <vt:lpstr>Times New Roman</vt:lpstr>
      <vt:lpstr>ˎ̥</vt:lpstr>
      <vt:lpstr>Segoe Print</vt:lpstr>
      <vt:lpstr>DengXian</vt:lpstr>
      <vt:lpstr>DengXian Light</vt:lpstr>
      <vt:lpstr>Calibri</vt:lpstr>
      <vt:lpstr>Times New Roman</vt:lpstr>
      <vt:lpstr>yuweij Medium</vt:lpstr>
      <vt:lpstr>ˎ̥</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13184</dc:creator>
  <cp:lastModifiedBy>zxy</cp:lastModifiedBy>
  <cp:revision>121</cp:revision>
  <dcterms:created xsi:type="dcterms:W3CDTF">2017-12-18T08:33:00Z</dcterms:created>
  <dcterms:modified xsi:type="dcterms:W3CDTF">2019-12-12T00:16:49Z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